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81" r:id="rId4"/>
    <p:sldId id="273" r:id="rId5"/>
    <p:sldId id="274" r:id="rId6"/>
    <p:sldId id="275" r:id="rId7"/>
    <p:sldId id="277" r:id="rId8"/>
    <p:sldId id="282" r:id="rId9"/>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rumiya yoshiyuki" initials="ny" lastIdx="15" clrIdx="0">
    <p:extLst>
      <p:ext uri="{19B8F6BF-5375-455C-9EA6-DF929625EA0E}">
        <p15:presenceInfo xmlns:p15="http://schemas.microsoft.com/office/powerpoint/2012/main" userId="S-1-5-21-2025429265-1965331169-725345543-11236" providerId="AD"/>
      </p:ext>
    </p:extLst>
  </p:cmAuthor>
  <p:cmAuthor id="2" name="大沼 貞博" initials="大沼" lastIdx="1" clrIdx="1">
    <p:extLst>
      <p:ext uri="{19B8F6BF-5375-455C-9EA6-DF929625EA0E}">
        <p15:presenceInfo xmlns:p15="http://schemas.microsoft.com/office/powerpoint/2012/main" userId="大沼 貞博"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09" autoAdjust="0"/>
    <p:restoredTop sz="94660"/>
  </p:normalViewPr>
  <p:slideViewPr>
    <p:cSldViewPr snapToGrid="0">
      <p:cViewPr varScale="1">
        <p:scale>
          <a:sx n="64" d="100"/>
          <a:sy n="64" d="100"/>
        </p:scale>
        <p:origin x="11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F518A676-0544-4DD0-A1D0-367726141D38}" type="datetimeFigureOut">
              <a:rPr kumimoji="1" lang="ja-JP" altLang="en-US" smtClean="0"/>
              <a:t>2023/6/13</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E42EF951-C795-4E6A-B0CE-62EE04B592A0}" type="slidenum">
              <a:rPr kumimoji="1" lang="ja-JP" altLang="en-US" smtClean="0"/>
              <a:t>‹#›</a:t>
            </a:fld>
            <a:endParaRPr kumimoji="1" lang="ja-JP" altLang="en-US"/>
          </a:p>
        </p:txBody>
      </p:sp>
    </p:spTree>
    <p:extLst>
      <p:ext uri="{BB962C8B-B14F-4D97-AF65-F5344CB8AC3E}">
        <p14:creationId xmlns:p14="http://schemas.microsoft.com/office/powerpoint/2010/main" val="21644217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71C544-11ED-4719-995B-62567BDBD02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C889A6C-2F52-48AE-BCE7-0F292DA913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4CB0971-A0B8-429B-823C-B3592B9DF658}"/>
              </a:ext>
            </a:extLst>
          </p:cNvPr>
          <p:cNvSpPr>
            <a:spLocks noGrp="1"/>
          </p:cNvSpPr>
          <p:nvPr>
            <p:ph type="dt" sz="half" idx="10"/>
          </p:nvPr>
        </p:nvSpPr>
        <p:spPr/>
        <p:txBody>
          <a:bodyPr/>
          <a:lstStyle/>
          <a:p>
            <a:fld id="{671B931B-A003-454F-94A9-CC0F000C4D9C}" type="datetime1">
              <a:rPr kumimoji="1" lang="ja-JP" altLang="en-US" smtClean="0"/>
              <a:t>2023/6/13</a:t>
            </a:fld>
            <a:endParaRPr kumimoji="1" lang="ja-JP" altLang="en-US"/>
          </a:p>
        </p:txBody>
      </p:sp>
      <p:sp>
        <p:nvSpPr>
          <p:cNvPr id="5" name="フッター プレースホルダー 4">
            <a:extLst>
              <a:ext uri="{FF2B5EF4-FFF2-40B4-BE49-F238E27FC236}">
                <a16:creationId xmlns:a16="http://schemas.microsoft.com/office/drawing/2014/main" id="{BB1D3445-6FEF-4120-BAAF-F4851B1494D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313DFB-1806-4097-9B42-598CA4CBB293}"/>
              </a:ext>
            </a:extLst>
          </p:cNvPr>
          <p:cNvSpPr>
            <a:spLocks noGrp="1"/>
          </p:cNvSpPr>
          <p:nvPr>
            <p:ph type="sldNum" sz="quarter" idx="12"/>
          </p:nvPr>
        </p:nvSpPr>
        <p:spPr/>
        <p:txBody>
          <a:body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3336217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6928A1-6FB0-46A4-BCB4-F6BDB1364D6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B2E8A1C-326A-4258-A656-86E26D1FEB3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5823843-3E3C-4F1E-B97E-A6C5DB3F0E45}"/>
              </a:ext>
            </a:extLst>
          </p:cNvPr>
          <p:cNvSpPr>
            <a:spLocks noGrp="1"/>
          </p:cNvSpPr>
          <p:nvPr>
            <p:ph type="dt" sz="half" idx="10"/>
          </p:nvPr>
        </p:nvSpPr>
        <p:spPr/>
        <p:txBody>
          <a:bodyPr/>
          <a:lstStyle/>
          <a:p>
            <a:fld id="{21B1C079-985A-4B59-8AE0-34CDCB71B4DB}" type="datetime1">
              <a:rPr kumimoji="1" lang="ja-JP" altLang="en-US" smtClean="0"/>
              <a:t>2023/6/13</a:t>
            </a:fld>
            <a:endParaRPr kumimoji="1" lang="ja-JP" altLang="en-US"/>
          </a:p>
        </p:txBody>
      </p:sp>
      <p:sp>
        <p:nvSpPr>
          <p:cNvPr id="5" name="フッター プレースホルダー 4">
            <a:extLst>
              <a:ext uri="{FF2B5EF4-FFF2-40B4-BE49-F238E27FC236}">
                <a16:creationId xmlns:a16="http://schemas.microsoft.com/office/drawing/2014/main" id="{E9D9CD87-0A8F-4186-A440-5724F007E1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40D6A2E-9E04-49BF-8E63-10D4E20E89BB}"/>
              </a:ext>
            </a:extLst>
          </p:cNvPr>
          <p:cNvSpPr>
            <a:spLocks noGrp="1"/>
          </p:cNvSpPr>
          <p:nvPr>
            <p:ph type="sldNum" sz="quarter" idx="12"/>
          </p:nvPr>
        </p:nvSpPr>
        <p:spPr/>
        <p:txBody>
          <a:body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842404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3C77525-F722-4F2B-9B98-E0410597B58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F7D8C56-712A-4407-B7B6-71946203735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735A34C-5BA3-4958-98A5-F4BB5F03A041}"/>
              </a:ext>
            </a:extLst>
          </p:cNvPr>
          <p:cNvSpPr>
            <a:spLocks noGrp="1"/>
          </p:cNvSpPr>
          <p:nvPr>
            <p:ph type="dt" sz="half" idx="10"/>
          </p:nvPr>
        </p:nvSpPr>
        <p:spPr/>
        <p:txBody>
          <a:bodyPr/>
          <a:lstStyle/>
          <a:p>
            <a:fld id="{894F57DA-D27E-4FA2-9841-6BA2D587BE55}" type="datetime1">
              <a:rPr kumimoji="1" lang="ja-JP" altLang="en-US" smtClean="0"/>
              <a:t>2023/6/13</a:t>
            </a:fld>
            <a:endParaRPr kumimoji="1" lang="ja-JP" altLang="en-US"/>
          </a:p>
        </p:txBody>
      </p:sp>
      <p:sp>
        <p:nvSpPr>
          <p:cNvPr id="5" name="フッター プレースホルダー 4">
            <a:extLst>
              <a:ext uri="{FF2B5EF4-FFF2-40B4-BE49-F238E27FC236}">
                <a16:creationId xmlns:a16="http://schemas.microsoft.com/office/drawing/2014/main" id="{C6CF2141-9B5A-4E6D-8F3D-23D97FD3F0C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CC0B73-FE6B-44A7-A2DC-2AA7AF20FB18}"/>
              </a:ext>
            </a:extLst>
          </p:cNvPr>
          <p:cNvSpPr>
            <a:spLocks noGrp="1"/>
          </p:cNvSpPr>
          <p:nvPr>
            <p:ph type="sldNum" sz="quarter" idx="12"/>
          </p:nvPr>
        </p:nvSpPr>
        <p:spPr/>
        <p:txBody>
          <a:body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8753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3109CB-D010-4A79-B98E-C8774336C49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38F7555-81AE-4399-AE59-BB4C23596D3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1AB1290-ED0A-4C91-B900-E2A2B9FB50D1}"/>
              </a:ext>
            </a:extLst>
          </p:cNvPr>
          <p:cNvSpPr>
            <a:spLocks noGrp="1"/>
          </p:cNvSpPr>
          <p:nvPr>
            <p:ph type="dt" sz="half" idx="10"/>
          </p:nvPr>
        </p:nvSpPr>
        <p:spPr/>
        <p:txBody>
          <a:bodyPr/>
          <a:lstStyle/>
          <a:p>
            <a:fld id="{0B60443B-3B47-405E-B897-B667C51215E7}" type="datetime1">
              <a:rPr kumimoji="1" lang="ja-JP" altLang="en-US" smtClean="0"/>
              <a:t>2023/6/13</a:t>
            </a:fld>
            <a:endParaRPr kumimoji="1" lang="ja-JP" altLang="en-US"/>
          </a:p>
        </p:txBody>
      </p:sp>
      <p:sp>
        <p:nvSpPr>
          <p:cNvPr id="5" name="フッター プレースホルダー 4">
            <a:extLst>
              <a:ext uri="{FF2B5EF4-FFF2-40B4-BE49-F238E27FC236}">
                <a16:creationId xmlns:a16="http://schemas.microsoft.com/office/drawing/2014/main" id="{4E9480B8-BA88-4636-B8BD-BEDD70E4255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AB1C6BC-5E05-41E3-BF3C-B028FEF116C6}"/>
              </a:ext>
            </a:extLst>
          </p:cNvPr>
          <p:cNvSpPr>
            <a:spLocks noGrp="1"/>
          </p:cNvSpPr>
          <p:nvPr>
            <p:ph type="sldNum" sz="quarter" idx="12"/>
          </p:nvPr>
        </p:nvSpPr>
        <p:spPr/>
        <p:txBody>
          <a:body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1784733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517350-C50C-4B34-A866-22FA12E8B9C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43DB385-B529-4404-BC79-29157A1427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2EF4F55-34D3-4F70-9055-5B6BF3A19B78}"/>
              </a:ext>
            </a:extLst>
          </p:cNvPr>
          <p:cNvSpPr>
            <a:spLocks noGrp="1"/>
          </p:cNvSpPr>
          <p:nvPr>
            <p:ph type="dt" sz="half" idx="10"/>
          </p:nvPr>
        </p:nvSpPr>
        <p:spPr/>
        <p:txBody>
          <a:bodyPr/>
          <a:lstStyle/>
          <a:p>
            <a:fld id="{EDEE2A5F-EE90-4D4C-92FC-6A0CBFA7E8A1}" type="datetime1">
              <a:rPr kumimoji="1" lang="ja-JP" altLang="en-US" smtClean="0"/>
              <a:t>2023/6/13</a:t>
            </a:fld>
            <a:endParaRPr kumimoji="1" lang="ja-JP" altLang="en-US"/>
          </a:p>
        </p:txBody>
      </p:sp>
      <p:sp>
        <p:nvSpPr>
          <p:cNvPr id="5" name="フッター プレースホルダー 4">
            <a:extLst>
              <a:ext uri="{FF2B5EF4-FFF2-40B4-BE49-F238E27FC236}">
                <a16:creationId xmlns:a16="http://schemas.microsoft.com/office/drawing/2014/main" id="{E176E3DF-F366-4AE0-AF21-BDB78DFF3E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F2EA58D-97E6-4FF0-9FFB-22D4C121EBFF}"/>
              </a:ext>
            </a:extLst>
          </p:cNvPr>
          <p:cNvSpPr>
            <a:spLocks noGrp="1"/>
          </p:cNvSpPr>
          <p:nvPr>
            <p:ph type="sldNum" sz="quarter" idx="12"/>
          </p:nvPr>
        </p:nvSpPr>
        <p:spPr/>
        <p:txBody>
          <a:body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3196666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01CBAE-AFD3-46F3-8303-0C5B2E594F8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BD82F41-8B2D-4F4D-B886-3F5A07ED050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C361539-802D-4D77-B075-D912B245254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ACDC044-CB98-46DD-B6FC-17916BFA1346}"/>
              </a:ext>
            </a:extLst>
          </p:cNvPr>
          <p:cNvSpPr>
            <a:spLocks noGrp="1"/>
          </p:cNvSpPr>
          <p:nvPr>
            <p:ph type="dt" sz="half" idx="10"/>
          </p:nvPr>
        </p:nvSpPr>
        <p:spPr/>
        <p:txBody>
          <a:bodyPr/>
          <a:lstStyle/>
          <a:p>
            <a:fld id="{E61D8917-38DA-4ED6-B153-5BBCF1178A51}" type="datetime1">
              <a:rPr kumimoji="1" lang="ja-JP" altLang="en-US" smtClean="0"/>
              <a:t>2023/6/13</a:t>
            </a:fld>
            <a:endParaRPr kumimoji="1" lang="ja-JP" altLang="en-US"/>
          </a:p>
        </p:txBody>
      </p:sp>
      <p:sp>
        <p:nvSpPr>
          <p:cNvPr id="6" name="フッター プレースホルダー 5">
            <a:extLst>
              <a:ext uri="{FF2B5EF4-FFF2-40B4-BE49-F238E27FC236}">
                <a16:creationId xmlns:a16="http://schemas.microsoft.com/office/drawing/2014/main" id="{C76D9393-05E2-4B32-8070-859CFF9488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0BEC9CC-3D90-4D42-92FA-00076039A979}"/>
              </a:ext>
            </a:extLst>
          </p:cNvPr>
          <p:cNvSpPr>
            <a:spLocks noGrp="1"/>
          </p:cNvSpPr>
          <p:nvPr>
            <p:ph type="sldNum" sz="quarter" idx="12"/>
          </p:nvPr>
        </p:nvSpPr>
        <p:spPr/>
        <p:txBody>
          <a:body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253474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5A0022-BBB4-40C2-9D00-2AEB22B353A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F19FE13-127E-4EA8-BF21-617CC19D20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38F297B-291B-4618-BB83-55FFFC3151F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DDE8922-41B8-45A1-B925-91CF133318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50CB92E-969E-4064-91BA-D69DFB54940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7CD957E-A243-417C-B166-E17EE196D292}"/>
              </a:ext>
            </a:extLst>
          </p:cNvPr>
          <p:cNvSpPr>
            <a:spLocks noGrp="1"/>
          </p:cNvSpPr>
          <p:nvPr>
            <p:ph type="dt" sz="half" idx="10"/>
          </p:nvPr>
        </p:nvSpPr>
        <p:spPr/>
        <p:txBody>
          <a:bodyPr/>
          <a:lstStyle/>
          <a:p>
            <a:fld id="{BBB97D97-35E8-4178-B1EA-370F5776F3F8}" type="datetime1">
              <a:rPr kumimoji="1" lang="ja-JP" altLang="en-US" smtClean="0"/>
              <a:t>2023/6/13</a:t>
            </a:fld>
            <a:endParaRPr kumimoji="1" lang="ja-JP" altLang="en-US"/>
          </a:p>
        </p:txBody>
      </p:sp>
      <p:sp>
        <p:nvSpPr>
          <p:cNvPr id="8" name="フッター プレースホルダー 7">
            <a:extLst>
              <a:ext uri="{FF2B5EF4-FFF2-40B4-BE49-F238E27FC236}">
                <a16:creationId xmlns:a16="http://schemas.microsoft.com/office/drawing/2014/main" id="{13A80A08-49A3-44AA-965E-1059E5A7D1C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C131BCD-8261-4D83-A1BA-570E521DCFB4}"/>
              </a:ext>
            </a:extLst>
          </p:cNvPr>
          <p:cNvSpPr>
            <a:spLocks noGrp="1"/>
          </p:cNvSpPr>
          <p:nvPr>
            <p:ph type="sldNum" sz="quarter" idx="12"/>
          </p:nvPr>
        </p:nvSpPr>
        <p:spPr/>
        <p:txBody>
          <a:body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361898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CA7247-4BD2-4356-A717-D879C13B280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C39EDAD-6A08-4DD1-9212-B5E4D7FF7AA3}"/>
              </a:ext>
            </a:extLst>
          </p:cNvPr>
          <p:cNvSpPr>
            <a:spLocks noGrp="1"/>
          </p:cNvSpPr>
          <p:nvPr>
            <p:ph type="dt" sz="half" idx="10"/>
          </p:nvPr>
        </p:nvSpPr>
        <p:spPr/>
        <p:txBody>
          <a:bodyPr/>
          <a:lstStyle/>
          <a:p>
            <a:fld id="{1CE78339-6D3F-4CC0-B2D6-202492A76E71}" type="datetime1">
              <a:rPr kumimoji="1" lang="ja-JP" altLang="en-US" smtClean="0"/>
              <a:t>2023/6/13</a:t>
            </a:fld>
            <a:endParaRPr kumimoji="1" lang="ja-JP" altLang="en-US"/>
          </a:p>
        </p:txBody>
      </p:sp>
      <p:sp>
        <p:nvSpPr>
          <p:cNvPr id="4" name="フッター プレースホルダー 3">
            <a:extLst>
              <a:ext uri="{FF2B5EF4-FFF2-40B4-BE49-F238E27FC236}">
                <a16:creationId xmlns:a16="http://schemas.microsoft.com/office/drawing/2014/main" id="{85A63347-B84B-4AF4-A2BA-4D5B31E0E73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3CD08A5-C335-406D-8BDD-272EEEA2D0A2}"/>
              </a:ext>
            </a:extLst>
          </p:cNvPr>
          <p:cNvSpPr>
            <a:spLocks noGrp="1"/>
          </p:cNvSpPr>
          <p:nvPr>
            <p:ph type="sldNum" sz="quarter" idx="12"/>
          </p:nvPr>
        </p:nvSpPr>
        <p:spPr/>
        <p:txBody>
          <a:body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3340355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BE03C62-6756-4F2C-B97F-9665727FA5B2}"/>
              </a:ext>
            </a:extLst>
          </p:cNvPr>
          <p:cNvSpPr>
            <a:spLocks noGrp="1"/>
          </p:cNvSpPr>
          <p:nvPr>
            <p:ph type="dt" sz="half" idx="10"/>
          </p:nvPr>
        </p:nvSpPr>
        <p:spPr/>
        <p:txBody>
          <a:bodyPr/>
          <a:lstStyle/>
          <a:p>
            <a:fld id="{0E9B733A-E5CA-4F5F-8568-3A620422F418}" type="datetime1">
              <a:rPr kumimoji="1" lang="ja-JP" altLang="en-US" smtClean="0"/>
              <a:t>2023/6/13</a:t>
            </a:fld>
            <a:endParaRPr kumimoji="1" lang="ja-JP" altLang="en-US"/>
          </a:p>
        </p:txBody>
      </p:sp>
      <p:sp>
        <p:nvSpPr>
          <p:cNvPr id="3" name="フッター プレースホルダー 2">
            <a:extLst>
              <a:ext uri="{FF2B5EF4-FFF2-40B4-BE49-F238E27FC236}">
                <a16:creationId xmlns:a16="http://schemas.microsoft.com/office/drawing/2014/main" id="{7489EFA5-CD4A-4596-92D2-2399D527507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90C67FF-81FB-4E01-85CD-18E0EDDB8E1B}"/>
              </a:ext>
            </a:extLst>
          </p:cNvPr>
          <p:cNvSpPr>
            <a:spLocks noGrp="1"/>
          </p:cNvSpPr>
          <p:nvPr>
            <p:ph type="sldNum" sz="quarter" idx="12"/>
          </p:nvPr>
        </p:nvSpPr>
        <p:spPr/>
        <p:txBody>
          <a:body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2702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8610B1-3D4F-4304-BF80-25FB223DFE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896788B-A04A-4F41-A96F-0D57BB80E6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3FBFB66-4668-48D3-BBC9-1DCCEA8DB6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A597911-A243-46BE-A127-621A6AA6D828}"/>
              </a:ext>
            </a:extLst>
          </p:cNvPr>
          <p:cNvSpPr>
            <a:spLocks noGrp="1"/>
          </p:cNvSpPr>
          <p:nvPr>
            <p:ph type="dt" sz="half" idx="10"/>
          </p:nvPr>
        </p:nvSpPr>
        <p:spPr/>
        <p:txBody>
          <a:bodyPr/>
          <a:lstStyle/>
          <a:p>
            <a:fld id="{DFFD243A-2C16-4822-8509-992A6CB239E6}" type="datetime1">
              <a:rPr kumimoji="1" lang="ja-JP" altLang="en-US" smtClean="0"/>
              <a:t>2023/6/13</a:t>
            </a:fld>
            <a:endParaRPr kumimoji="1" lang="ja-JP" altLang="en-US"/>
          </a:p>
        </p:txBody>
      </p:sp>
      <p:sp>
        <p:nvSpPr>
          <p:cNvPr id="6" name="フッター プレースホルダー 5">
            <a:extLst>
              <a:ext uri="{FF2B5EF4-FFF2-40B4-BE49-F238E27FC236}">
                <a16:creationId xmlns:a16="http://schemas.microsoft.com/office/drawing/2014/main" id="{EE566D47-6A97-4A29-B6E2-05C59ACA712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1F5D96E-98ED-4ECD-B84C-DFD6EA6CCFF6}"/>
              </a:ext>
            </a:extLst>
          </p:cNvPr>
          <p:cNvSpPr>
            <a:spLocks noGrp="1"/>
          </p:cNvSpPr>
          <p:nvPr>
            <p:ph type="sldNum" sz="quarter" idx="12"/>
          </p:nvPr>
        </p:nvSpPr>
        <p:spPr/>
        <p:txBody>
          <a:body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1626378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5BF032-3E8A-4390-8F88-7F76B90F069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C35265B-D63D-46BF-B790-6BB8F5ACD9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9546E56-FAF2-42E7-BB3C-25D4BF6FA5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83B6CF1-D8BB-4D84-B0D4-3C43B54AC26F}"/>
              </a:ext>
            </a:extLst>
          </p:cNvPr>
          <p:cNvSpPr>
            <a:spLocks noGrp="1"/>
          </p:cNvSpPr>
          <p:nvPr>
            <p:ph type="dt" sz="half" idx="10"/>
          </p:nvPr>
        </p:nvSpPr>
        <p:spPr/>
        <p:txBody>
          <a:bodyPr/>
          <a:lstStyle/>
          <a:p>
            <a:fld id="{0028633B-63A3-4183-BBA6-68A5D3081A79}" type="datetime1">
              <a:rPr kumimoji="1" lang="ja-JP" altLang="en-US" smtClean="0"/>
              <a:t>2023/6/13</a:t>
            </a:fld>
            <a:endParaRPr kumimoji="1" lang="ja-JP" altLang="en-US"/>
          </a:p>
        </p:txBody>
      </p:sp>
      <p:sp>
        <p:nvSpPr>
          <p:cNvPr id="6" name="フッター プレースホルダー 5">
            <a:extLst>
              <a:ext uri="{FF2B5EF4-FFF2-40B4-BE49-F238E27FC236}">
                <a16:creationId xmlns:a16="http://schemas.microsoft.com/office/drawing/2014/main" id="{05A57871-084E-4A15-A46F-CF7519695DE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6EF0D7B-FA05-46F8-8D46-7D4B77271978}"/>
              </a:ext>
            </a:extLst>
          </p:cNvPr>
          <p:cNvSpPr>
            <a:spLocks noGrp="1"/>
          </p:cNvSpPr>
          <p:nvPr>
            <p:ph type="sldNum" sz="quarter" idx="12"/>
          </p:nvPr>
        </p:nvSpPr>
        <p:spPr/>
        <p:txBody>
          <a:body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1743205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D4FC91C-7B78-47AC-99E9-012E530F0F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392BF13-B2E6-4517-ADED-E9DEB3CE8A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CC4D2F9-C326-45A6-9F36-BB7EFD2FA4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396C57-F118-45CF-BCBB-0554EF2CE3BD}" type="datetime1">
              <a:rPr kumimoji="1" lang="ja-JP" altLang="en-US" smtClean="0"/>
              <a:t>2023/6/13</a:t>
            </a:fld>
            <a:endParaRPr kumimoji="1" lang="ja-JP" altLang="en-US"/>
          </a:p>
        </p:txBody>
      </p:sp>
      <p:sp>
        <p:nvSpPr>
          <p:cNvPr id="5" name="フッター プレースホルダー 4">
            <a:extLst>
              <a:ext uri="{FF2B5EF4-FFF2-40B4-BE49-F238E27FC236}">
                <a16:creationId xmlns:a16="http://schemas.microsoft.com/office/drawing/2014/main" id="{850938BF-EF5C-4DB2-BBD5-218B64EC82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C4187D5-6A34-418E-8BB1-87F19BCF15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4D66D4-3DC5-4965-BA33-A78EA695E3B8}" type="slidenum">
              <a:rPr kumimoji="1" lang="ja-JP" altLang="en-US" smtClean="0"/>
              <a:t>‹#›</a:t>
            </a:fld>
            <a:endParaRPr kumimoji="1" lang="ja-JP" altLang="en-US"/>
          </a:p>
        </p:txBody>
      </p:sp>
    </p:spTree>
    <p:extLst>
      <p:ext uri="{BB962C8B-B14F-4D97-AF65-F5344CB8AC3E}">
        <p14:creationId xmlns:p14="http://schemas.microsoft.com/office/powerpoint/2010/main" val="1588738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9ABDA0-DEA3-4FB0-A00B-A14CD889A3C5}"/>
              </a:ext>
            </a:extLst>
          </p:cNvPr>
          <p:cNvSpPr>
            <a:spLocks noGrp="1"/>
          </p:cNvSpPr>
          <p:nvPr>
            <p:ph type="ctrTitle"/>
          </p:nvPr>
        </p:nvSpPr>
        <p:spPr>
          <a:xfrm>
            <a:off x="170213" y="1675102"/>
            <a:ext cx="11851574" cy="2800446"/>
          </a:xfrm>
        </p:spPr>
        <p:txBody>
          <a:bodyPr anchor="ctr" anchorCtr="0">
            <a:noAutofit/>
          </a:bodyPr>
          <a:lstStyle/>
          <a:p>
            <a:r>
              <a:rPr kumimoji="1" lang="ja-JP" altLang="en-US" sz="4400" dirty="0"/>
              <a:t>原子力発電所の出力運転状態を対象とした確率論的リスク評価に関する実施基準（レベル</a:t>
            </a:r>
            <a:r>
              <a:rPr kumimoji="1" lang="en-US" altLang="ja-JP" sz="4400" dirty="0"/>
              <a:t>2 PRA</a:t>
            </a:r>
            <a:r>
              <a:rPr kumimoji="1" lang="ja-JP" altLang="en-US" sz="4400" dirty="0"/>
              <a:t>編） </a:t>
            </a:r>
            <a:r>
              <a:rPr kumimoji="1" lang="en-US" altLang="ja-JP" sz="4400" dirty="0"/>
              <a:t>20XX(2019 </a:t>
            </a:r>
            <a:r>
              <a:rPr kumimoji="1" lang="ja-JP" altLang="en-US" sz="4400" dirty="0"/>
              <a:t>年</a:t>
            </a:r>
            <a:r>
              <a:rPr kumimoji="1" lang="en-US" altLang="ja-JP" sz="4400" dirty="0"/>
              <a:t>9 </a:t>
            </a:r>
            <a:r>
              <a:rPr kumimoji="1" lang="ja-JP" altLang="en-US" sz="4400" dirty="0"/>
              <a:t>月制定</a:t>
            </a:r>
            <a:r>
              <a:rPr kumimoji="1" lang="en-US" altLang="ja-JP" sz="4400" dirty="0"/>
              <a:t>)</a:t>
            </a:r>
            <a:endParaRPr kumimoji="1" lang="ja-JP" altLang="en-US" sz="4400" dirty="0"/>
          </a:p>
        </p:txBody>
      </p:sp>
      <p:sp>
        <p:nvSpPr>
          <p:cNvPr id="4" name="タイトル 1">
            <a:extLst>
              <a:ext uri="{FF2B5EF4-FFF2-40B4-BE49-F238E27FC236}">
                <a16:creationId xmlns:a16="http://schemas.microsoft.com/office/drawing/2014/main" id="{B43B9486-4FEF-4246-A6A1-73E8E61289AB}"/>
              </a:ext>
            </a:extLst>
          </p:cNvPr>
          <p:cNvSpPr txBox="1">
            <a:spLocks/>
          </p:cNvSpPr>
          <p:nvPr/>
        </p:nvSpPr>
        <p:spPr>
          <a:xfrm>
            <a:off x="1829372" y="5075711"/>
            <a:ext cx="8300279" cy="112517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4000" dirty="0"/>
              <a:t>　</a:t>
            </a:r>
            <a:r>
              <a:rPr lang="en-US" altLang="ja-JP" sz="4000" dirty="0"/>
              <a:t>2021</a:t>
            </a:r>
            <a:r>
              <a:rPr lang="ja-JP" altLang="en-US" sz="4000" dirty="0"/>
              <a:t>年</a:t>
            </a:r>
            <a:r>
              <a:rPr lang="en-US" altLang="ja-JP" sz="4000" dirty="0"/>
              <a:t>12</a:t>
            </a:r>
            <a:r>
              <a:rPr lang="ja-JP" altLang="en-US" sz="4000" dirty="0"/>
              <a:t>月</a:t>
            </a:r>
            <a:r>
              <a:rPr lang="en-US" altLang="ja-JP" sz="4000" dirty="0"/>
              <a:t>9</a:t>
            </a:r>
            <a:r>
              <a:rPr lang="ja-JP" altLang="en-US" sz="4000" dirty="0"/>
              <a:t>日</a:t>
            </a:r>
            <a:endParaRPr lang="en-US" altLang="ja-JP" sz="4000" dirty="0"/>
          </a:p>
          <a:p>
            <a:r>
              <a:rPr lang="ja-JP" altLang="en-US" sz="2800" dirty="0"/>
              <a:t>リスク専門部会　レベル</a:t>
            </a:r>
            <a:r>
              <a:rPr lang="en-US" altLang="ja-JP" sz="2800" dirty="0"/>
              <a:t>2PRA</a:t>
            </a:r>
            <a:r>
              <a:rPr lang="ja-JP" altLang="en-US" sz="2800" dirty="0"/>
              <a:t>分科会</a:t>
            </a:r>
            <a:endParaRPr lang="ja-JP" altLang="en-US" dirty="0"/>
          </a:p>
        </p:txBody>
      </p:sp>
      <p:sp>
        <p:nvSpPr>
          <p:cNvPr id="5" name="テキスト ボックス 4">
            <a:extLst>
              <a:ext uri="{FF2B5EF4-FFF2-40B4-BE49-F238E27FC236}">
                <a16:creationId xmlns:a16="http://schemas.microsoft.com/office/drawing/2014/main" id="{EB4DD80C-8274-4399-8A7E-826919AEFBD8}"/>
              </a:ext>
            </a:extLst>
          </p:cNvPr>
          <p:cNvSpPr txBox="1"/>
          <p:nvPr/>
        </p:nvSpPr>
        <p:spPr>
          <a:xfrm>
            <a:off x="3459315" y="844105"/>
            <a:ext cx="6794098" cy="830997"/>
          </a:xfrm>
          <a:prstGeom prst="rect">
            <a:avLst/>
          </a:prstGeom>
          <a:noFill/>
        </p:spPr>
        <p:txBody>
          <a:bodyPr wrap="square" rtlCol="0">
            <a:spAutoFit/>
          </a:bodyPr>
          <a:lstStyle/>
          <a:p>
            <a:pPr algn="ct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標準委員会　</a:t>
            </a:r>
            <a:r>
              <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報告・審議</a:t>
            </a:r>
            <a:r>
              <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（本報告）</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ja-JP" altLang="en-US" dirty="0">
              <a:solidFill>
                <a:srgbClr val="FF0000"/>
              </a:solidFill>
              <a:latin typeface="HG丸ｺﾞｼｯｸM-PRO" panose="020F0600000000000000" pitchFamily="50" charset="-128"/>
              <a:ea typeface="HG丸ｺﾞｼｯｸM-PRO" panose="020F0600000000000000" pitchFamily="50" charset="-128"/>
            </a:endParaRPr>
          </a:p>
        </p:txBody>
      </p:sp>
      <p:sp>
        <p:nvSpPr>
          <p:cNvPr id="3" name="テキスト ボックス 2">
            <a:extLst>
              <a:ext uri="{FF2B5EF4-FFF2-40B4-BE49-F238E27FC236}">
                <a16:creationId xmlns:a16="http://schemas.microsoft.com/office/drawing/2014/main" id="{97E75C62-2569-4F21-AC37-E33FCB65A326}"/>
              </a:ext>
            </a:extLst>
          </p:cNvPr>
          <p:cNvSpPr txBox="1"/>
          <p:nvPr/>
        </p:nvSpPr>
        <p:spPr>
          <a:xfrm>
            <a:off x="259384" y="292873"/>
            <a:ext cx="3471144" cy="1015663"/>
          </a:xfrm>
          <a:prstGeom prst="rect">
            <a:avLst/>
          </a:prstGeom>
          <a:noFill/>
        </p:spPr>
        <p:txBody>
          <a:bodyPr wrap="square" rtlCol="0">
            <a:spAutoFit/>
          </a:bodyPr>
          <a:lstStyle/>
          <a:p>
            <a:r>
              <a:rPr kumimoji="1" lang="ja-JP" altLang="en-US" sz="6000" dirty="0">
                <a:latin typeface="Gulim" panose="020B0503020000020004" pitchFamily="34" charset="-127"/>
              </a:rPr>
              <a:t>（例示）</a:t>
            </a:r>
          </a:p>
        </p:txBody>
      </p:sp>
      <p:sp>
        <p:nvSpPr>
          <p:cNvPr id="7" name="スライド番号プレースホルダー 6">
            <a:extLst>
              <a:ext uri="{FF2B5EF4-FFF2-40B4-BE49-F238E27FC236}">
                <a16:creationId xmlns:a16="http://schemas.microsoft.com/office/drawing/2014/main" id="{1D5B86AE-A2D8-473A-A5B8-30A09C50AD8D}"/>
              </a:ext>
            </a:extLst>
          </p:cNvPr>
          <p:cNvSpPr>
            <a:spLocks noGrp="1"/>
          </p:cNvSpPr>
          <p:nvPr>
            <p:ph type="sldNum" sz="quarter" idx="12"/>
          </p:nvPr>
        </p:nvSpPr>
        <p:spPr/>
        <p:txBody>
          <a:bodyPr/>
          <a:lstStyle/>
          <a:p>
            <a:fld id="{854D66D4-3DC5-4965-BA33-A78EA695E3B8}" type="slidenum">
              <a:rPr kumimoji="1" lang="ja-JP" altLang="en-US" smtClean="0"/>
              <a:t>1</a:t>
            </a:fld>
            <a:endParaRPr kumimoji="1" lang="ja-JP" altLang="en-US" dirty="0"/>
          </a:p>
        </p:txBody>
      </p:sp>
      <p:sp>
        <p:nvSpPr>
          <p:cNvPr id="8" name="テキスト ボックス 7">
            <a:extLst>
              <a:ext uri="{FF2B5EF4-FFF2-40B4-BE49-F238E27FC236}">
                <a16:creationId xmlns:a16="http://schemas.microsoft.com/office/drawing/2014/main" id="{4ECEA448-AAA5-4D58-A036-BDC9C1C241DB}"/>
              </a:ext>
            </a:extLst>
          </p:cNvPr>
          <p:cNvSpPr txBox="1"/>
          <p:nvPr/>
        </p:nvSpPr>
        <p:spPr>
          <a:xfrm>
            <a:off x="8271706" y="1424576"/>
            <a:ext cx="3287162" cy="369332"/>
          </a:xfrm>
          <a:prstGeom prst="rect">
            <a:avLst/>
          </a:prstGeom>
          <a:noFill/>
        </p:spPr>
        <p:txBody>
          <a:bodyPr wrap="square" rtlCol="0">
            <a:spAutoFit/>
          </a:bodyPr>
          <a:lstStyle/>
          <a:p>
            <a:r>
              <a:rPr kumimoji="1" lang="ja-JP" altLang="en-US" dirty="0"/>
              <a:t>議事次第の記載に合わせる</a:t>
            </a:r>
          </a:p>
        </p:txBody>
      </p:sp>
      <p:sp>
        <p:nvSpPr>
          <p:cNvPr id="9" name="思考の吹き出し: 雲形 8">
            <a:extLst>
              <a:ext uri="{FF2B5EF4-FFF2-40B4-BE49-F238E27FC236}">
                <a16:creationId xmlns:a16="http://schemas.microsoft.com/office/drawing/2014/main" id="{1EDECFCF-9B0F-4FB5-86BA-0C9E20DBA004}"/>
              </a:ext>
            </a:extLst>
          </p:cNvPr>
          <p:cNvSpPr/>
          <p:nvPr/>
        </p:nvSpPr>
        <p:spPr>
          <a:xfrm>
            <a:off x="7767873" y="1259603"/>
            <a:ext cx="3854369" cy="830997"/>
          </a:xfrm>
          <a:prstGeom prst="cloudCallout">
            <a:avLst>
              <a:gd name="adj1" fmla="val -45966"/>
              <a:gd name="adj2" fmla="val -470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55914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8D0A621C-D810-4B8D-804E-18F577964067}"/>
              </a:ext>
            </a:extLst>
          </p:cNvPr>
          <p:cNvSpPr txBox="1">
            <a:spLocks/>
          </p:cNvSpPr>
          <p:nvPr/>
        </p:nvSpPr>
        <p:spPr>
          <a:xfrm>
            <a:off x="446673" y="651152"/>
            <a:ext cx="11298653" cy="938150"/>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r>
              <a:rPr lang="ja-JP" altLang="en-US" sz="2400" kern="100" dirty="0">
                <a:latin typeface="游明朝" panose="02020400000000000000" pitchFamily="18" charset="-128"/>
                <a:ea typeface="游明朝" panose="02020400000000000000" pitchFamily="18" charset="-128"/>
                <a:cs typeface="Times New Roman" panose="02020603050405020304" pitchFamily="18" charset="0"/>
              </a:rPr>
              <a:t>　</a:t>
            </a:r>
            <a:endParaRPr lang="ja-JP" altLang="en-US" sz="18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2428C452-100D-4A0A-B200-4B75A9E16E90}"/>
              </a:ext>
            </a:extLst>
          </p:cNvPr>
          <p:cNvSpPr txBox="1"/>
          <p:nvPr/>
        </p:nvSpPr>
        <p:spPr>
          <a:xfrm>
            <a:off x="446673" y="344873"/>
            <a:ext cx="11440528" cy="5170646"/>
          </a:xfrm>
          <a:prstGeom prst="rect">
            <a:avLst/>
          </a:prstGeom>
          <a:noFill/>
        </p:spPr>
        <p:txBody>
          <a:bodyPr wrap="square" rtlCol="0">
            <a:spAutoFit/>
          </a:bodyPr>
          <a:lstStyle/>
          <a:p>
            <a:r>
              <a:rPr lang="en-US" altLang="ja-JP" sz="2400" b="1" kern="100" dirty="0">
                <a:latin typeface="游明朝" panose="02020400000000000000" pitchFamily="18" charset="-128"/>
                <a:ea typeface="游明朝" panose="02020400000000000000" pitchFamily="18" charset="-128"/>
                <a:cs typeface="Times New Roman" panose="02020603050405020304" pitchFamily="18" charset="0"/>
              </a:rPr>
              <a:t>1.</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　標準委員会での審議で希望すること</a:t>
            </a:r>
            <a:endParaRPr kumimoji="1" lang="en-US" altLang="ja-JP" sz="2400" b="1" dirty="0"/>
          </a:p>
          <a:p>
            <a:pPr lvl="2"/>
            <a:r>
              <a:rPr kumimoji="1" lang="ja-JP" altLang="en-US" dirty="0">
                <a:latin typeface="游明朝" panose="02020400000000000000" pitchFamily="18" charset="-128"/>
                <a:ea typeface="游明朝" panose="02020400000000000000" pitchFamily="18" charset="-128"/>
              </a:rPr>
              <a:t>●報告・審議とそのあとに期待することを簡潔に記載する。標準の進捗段階に合わせた①～⑦の文例を参考とすること。</a:t>
            </a:r>
          </a:p>
          <a:p>
            <a:pPr lvl="2"/>
            <a:r>
              <a:rPr kumimoji="1" lang="ja-JP" altLang="en-US" dirty="0">
                <a:latin typeface="游明朝" panose="02020400000000000000" pitchFamily="18" charset="-128"/>
                <a:ea typeface="游明朝" panose="02020400000000000000" pitchFamily="18" charset="-128"/>
              </a:rPr>
              <a:t>①中間報告を行う場合：規定本文・附属書規定が標準の目的に相応しいことを審議し、意見募集に進むことの是非を審議することを希望する。（</a:t>
            </a:r>
            <a:r>
              <a:rPr kumimoji="1" lang="en-US" altLang="ja-JP" dirty="0">
                <a:latin typeface="游明朝" panose="02020400000000000000" pitchFamily="18" charset="-128"/>
                <a:ea typeface="游明朝" panose="02020400000000000000" pitchFamily="18" charset="-128"/>
              </a:rPr>
              <a:t>2</a:t>
            </a:r>
            <a:r>
              <a:rPr kumimoji="1" lang="ja-JP" altLang="en-US" dirty="0">
                <a:latin typeface="游明朝" panose="02020400000000000000" pitchFamily="18" charset="-128"/>
                <a:ea typeface="游明朝" panose="02020400000000000000" pitchFamily="18" charset="-128"/>
              </a:rPr>
              <a:t>回目の場合には②の内容も盛り込むこと）</a:t>
            </a:r>
          </a:p>
          <a:p>
            <a:pPr lvl="2"/>
            <a:r>
              <a:rPr kumimoji="1" lang="ja-JP" altLang="en-US" dirty="0">
                <a:latin typeface="游明朝" panose="02020400000000000000" pitchFamily="18" charset="-128"/>
                <a:ea typeface="游明朝" panose="02020400000000000000" pitchFamily="18" charset="-128"/>
              </a:rPr>
              <a:t>②意見募集対応：意見への対応案について議論し本報告に進むことの審議を希望する。（意見募集結果を本報告として挙げる場合には③に②の内容を盛り込むこと）</a:t>
            </a:r>
          </a:p>
          <a:p>
            <a:pPr lvl="2"/>
            <a:r>
              <a:rPr kumimoji="1" lang="ja-JP" altLang="en-US" dirty="0">
                <a:latin typeface="游明朝" panose="02020400000000000000" pitchFamily="18" charset="-128"/>
                <a:ea typeface="游明朝" panose="02020400000000000000" pitchFamily="18" charset="-128"/>
              </a:rPr>
              <a:t>③本報告：標準案について議論し書面投票に進むことの審議を希望する。（</a:t>
            </a:r>
            <a:r>
              <a:rPr kumimoji="1" lang="en-US" altLang="ja-JP" dirty="0">
                <a:latin typeface="游明朝" panose="02020400000000000000" pitchFamily="18" charset="-128"/>
                <a:ea typeface="游明朝" panose="02020400000000000000" pitchFamily="18" charset="-128"/>
              </a:rPr>
              <a:t>2</a:t>
            </a:r>
            <a:r>
              <a:rPr kumimoji="1" lang="ja-JP" altLang="en-US" dirty="0">
                <a:latin typeface="游明朝" panose="02020400000000000000" pitchFamily="18" charset="-128"/>
                <a:ea typeface="游明朝" panose="02020400000000000000" pitchFamily="18" charset="-128"/>
              </a:rPr>
              <a:t>回目の場合には④の内容も盛り込むこと。）</a:t>
            </a:r>
          </a:p>
          <a:p>
            <a:pPr lvl="2"/>
            <a:r>
              <a:rPr kumimoji="1" lang="ja-JP" altLang="en-US" dirty="0">
                <a:latin typeface="游明朝" panose="02020400000000000000" pitchFamily="18" charset="-128"/>
                <a:ea typeface="游明朝" panose="02020400000000000000" pitchFamily="18" charset="-128"/>
              </a:rPr>
              <a:t>④書面投票の結果対応：書面投票意見への対応案が編集上の修正であることの了解を得て公衆審査に進むことの審議を希望する。</a:t>
            </a:r>
          </a:p>
          <a:p>
            <a:pPr lvl="2"/>
            <a:r>
              <a:rPr kumimoji="1" lang="ja-JP" altLang="en-US" dirty="0">
                <a:latin typeface="游明朝" panose="02020400000000000000" pitchFamily="18" charset="-128"/>
                <a:ea typeface="游明朝" panose="02020400000000000000" pitchFamily="18" charset="-128"/>
              </a:rPr>
              <a:t>⑤公衆審査の結果対応：示された意見への対応案、加えて他の修正が編集上の修正であることの了解を得て制定・発行に進むことの是非の審議を希望する。</a:t>
            </a:r>
          </a:p>
          <a:p>
            <a:pPr lvl="2"/>
            <a:r>
              <a:rPr kumimoji="1" lang="ja-JP" altLang="en-US" dirty="0">
                <a:latin typeface="游明朝" panose="02020400000000000000" pitchFamily="18" charset="-128"/>
                <a:ea typeface="游明朝" panose="02020400000000000000" pitchFamily="18" charset="-128"/>
              </a:rPr>
              <a:t>⑥制定後の修正：（転載許諾、校正などにより）修正の必要があったので、編集上かどうかの確認の審議を希望する。</a:t>
            </a:r>
          </a:p>
          <a:p>
            <a:pPr lvl="2"/>
            <a:r>
              <a:rPr kumimoji="1" lang="ja-JP" altLang="en-US" dirty="0">
                <a:latin typeface="游明朝" panose="02020400000000000000" pitchFamily="18" charset="-128"/>
                <a:ea typeface="游明朝" panose="02020400000000000000" pitchFamily="18" charset="-128"/>
              </a:rPr>
              <a:t>⑦発行後の修正：（分科会内の気づき、外部からの指摘により）誤記載があり正誤表の必要があったので、妥当性を確認のうえ正誤表のホームページ掲載を審議いただきたい。</a:t>
            </a:r>
          </a:p>
          <a:p>
            <a:pPr marL="457200" indent="-914400"/>
            <a:endParaRPr lang="en-US" altLang="ja-JP" dirty="0">
              <a:latin typeface="游明朝" panose="02020400000000000000" pitchFamily="18" charset="-128"/>
              <a:ea typeface="游明朝" panose="02020400000000000000" pitchFamily="18" charset="-128"/>
            </a:endParaRPr>
          </a:p>
        </p:txBody>
      </p:sp>
      <p:sp>
        <p:nvSpPr>
          <p:cNvPr id="3" name="スライド番号プレースホルダー 2">
            <a:extLst>
              <a:ext uri="{FF2B5EF4-FFF2-40B4-BE49-F238E27FC236}">
                <a16:creationId xmlns:a16="http://schemas.microsoft.com/office/drawing/2014/main" id="{F888650A-B2E3-4799-8296-0362AE05A181}"/>
              </a:ext>
            </a:extLst>
          </p:cNvPr>
          <p:cNvSpPr>
            <a:spLocks noGrp="1"/>
          </p:cNvSpPr>
          <p:nvPr>
            <p:ph type="sldNum" sz="quarter" idx="12"/>
          </p:nvPr>
        </p:nvSpPr>
        <p:spPr/>
        <p:txBody>
          <a:bodyPr/>
          <a:lstStyle/>
          <a:p>
            <a:fld id="{854D66D4-3DC5-4965-BA33-A78EA695E3B8}" type="slidenum">
              <a:rPr kumimoji="1" lang="ja-JP" altLang="en-US" smtClean="0"/>
              <a:t>2</a:t>
            </a:fld>
            <a:endParaRPr kumimoji="1" lang="ja-JP" altLang="en-US" dirty="0"/>
          </a:p>
        </p:txBody>
      </p:sp>
    </p:spTree>
    <p:extLst>
      <p:ext uri="{BB962C8B-B14F-4D97-AF65-F5344CB8AC3E}">
        <p14:creationId xmlns:p14="http://schemas.microsoft.com/office/powerpoint/2010/main" val="3482247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8D0A621C-D810-4B8D-804E-18F577964067}"/>
              </a:ext>
            </a:extLst>
          </p:cNvPr>
          <p:cNvSpPr txBox="1">
            <a:spLocks/>
          </p:cNvSpPr>
          <p:nvPr/>
        </p:nvSpPr>
        <p:spPr>
          <a:xfrm>
            <a:off x="446673" y="651152"/>
            <a:ext cx="11298653" cy="938150"/>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br>
              <a:rPr kumimoji="1" lang="en-US"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br>
            <a:br>
              <a:rPr kumimoji="1" lang="en-US"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br>
            <a:r>
              <a:rPr kumimoji="1" lang="ja-JP" altLang="en-US"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endParaRPr kumimoji="1" lang="ja-JP" altLang="en-US" sz="1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B9DABEE9-B988-4C1E-833E-69583DAE0EA4}"/>
              </a:ext>
            </a:extLst>
          </p:cNvPr>
          <p:cNvSpPr txBox="1"/>
          <p:nvPr/>
        </p:nvSpPr>
        <p:spPr>
          <a:xfrm>
            <a:off x="446673" y="300896"/>
            <a:ext cx="11298654"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2.</a:t>
            </a:r>
            <a:r>
              <a:rPr kumimoji="1" lang="ja-JP" altLang="en-US"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制定</a:t>
            </a:r>
            <a:r>
              <a:rPr kumimoji="1" lang="en-US" altLang="ja-JP"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1" lang="ja-JP" altLang="en-US"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改定の方針（意義，経緯，社会</a:t>
            </a:r>
            <a:r>
              <a:rPr kumimoji="1" lang="en-US" altLang="ja-JP"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1" lang="ja-JP" altLang="en-US"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政策への影響も含む）</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solidFill>
                  <a:prstClr val="black"/>
                </a:solidFill>
                <a:latin typeface="游ゴシック" panose="020F0502020204030204"/>
                <a:ea typeface="游ゴシック" panose="020B0400000000000000" pitchFamily="50" charset="-128"/>
              </a:rPr>
              <a:t>●</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標準を制改定することでの意義、重要性を含めた方針を説明する。重要性は標準の活用による原子力安全への寄与の視点からメリットを記載する。</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solidFill>
                  <a:prstClr val="black"/>
                </a:solidFill>
                <a:latin typeface="游ゴシック" panose="020F0502020204030204"/>
                <a:ea typeface="游ゴシック" panose="020B0400000000000000" pitchFamily="50" charset="-128"/>
              </a:rPr>
              <a:t>●</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制改定に至った経緯（例　ユーザーからの要望、研究機関などからの新手法の提示）についても簡単に触れる。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●制定</a:t>
            </a: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改定による社会への影響</a:t>
            </a: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政策への影響についても、簡潔に記載する。意義と併せて記載してもよい（例　環境への放射能の影響が提示できる）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スライド番号プレースホルダー 2">
            <a:extLst>
              <a:ext uri="{FF2B5EF4-FFF2-40B4-BE49-F238E27FC236}">
                <a16:creationId xmlns:a16="http://schemas.microsoft.com/office/drawing/2014/main" id="{F888650A-B2E3-4799-8296-0362AE05A18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4D66D4-3DC5-4965-BA33-A78EA695E3B8}"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818EB3C0-1987-4F65-877F-15E732257812}"/>
              </a:ext>
            </a:extLst>
          </p:cNvPr>
          <p:cNvSpPr txBox="1"/>
          <p:nvPr/>
        </p:nvSpPr>
        <p:spPr>
          <a:xfrm>
            <a:off x="446673" y="3674745"/>
            <a:ext cx="11488028" cy="1846659"/>
          </a:xfrm>
          <a:prstGeom prst="rect">
            <a:avLst/>
          </a:prstGeom>
          <a:noFill/>
        </p:spPr>
        <p:txBody>
          <a:bodyPr wrap="square" rtlCol="0">
            <a:spAutoFit/>
          </a:bodyPr>
          <a:lstStyle/>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3.</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制定</a:t>
            </a:r>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改定の進捗状況</a:t>
            </a:r>
            <a:endParaRPr lang="en-US" altLang="ja-JP" b="1" dirty="0"/>
          </a:p>
          <a:p>
            <a:r>
              <a:rPr lang="ja-JP" altLang="en-US" spc="-40" dirty="0"/>
              <a:t>●</a:t>
            </a:r>
            <a:r>
              <a:rPr kumimoji="1" lang="ja-JP" altLang="en-US" spc="-40" dirty="0"/>
              <a:t>制定</a:t>
            </a:r>
            <a:r>
              <a:rPr kumimoji="1" lang="en-US" altLang="ja-JP" spc="-40" dirty="0"/>
              <a:t>/</a:t>
            </a:r>
            <a:r>
              <a:rPr kumimoji="1" lang="ja-JP" altLang="en-US" spc="-40" dirty="0"/>
              <a:t>改定のスケジュールを概括する。「専門部会の</a:t>
            </a:r>
            <a:r>
              <a:rPr kumimoji="1" lang="en-US" altLang="ja-JP" spc="-40" dirty="0"/>
              <a:t>5</a:t>
            </a:r>
            <a:r>
              <a:rPr kumimoji="1" lang="ja-JP" altLang="en-US" spc="-40" dirty="0"/>
              <a:t>か年計画に則って〇年から開始」などと記載する。計画と合っていない場合には理由を記載する。</a:t>
            </a:r>
          </a:p>
          <a:p>
            <a:r>
              <a:rPr kumimoji="1" lang="ja-JP" altLang="en-US" spc="-40" dirty="0"/>
              <a:t>●分科会と専門部会での審議の進捗状況を記載する。</a:t>
            </a:r>
          </a:p>
          <a:p>
            <a:r>
              <a:rPr lang="ja-JP" altLang="en-US" spc="-40" dirty="0"/>
              <a:t>●</a:t>
            </a:r>
            <a:r>
              <a:rPr kumimoji="1" lang="ja-JP" altLang="en-US" spc="-40" dirty="0"/>
              <a:t>検討プロセスとして、ユーザーや技術部会との意見交換、知見収集の進捗状況もあれば簡潔に記載する</a:t>
            </a:r>
            <a:r>
              <a:rPr kumimoji="1" lang="ja-JP" altLang="en-US" spc="-40" dirty="0">
                <a:solidFill>
                  <a:srgbClr val="FF0000"/>
                </a:solidFill>
              </a:rPr>
              <a:t>。</a:t>
            </a:r>
          </a:p>
          <a:p>
            <a:pPr marL="447675" indent="-806450"/>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　</a:t>
            </a:r>
            <a:endParaRPr kumimoji="1" lang="ja-JP" altLang="en-US" dirty="0"/>
          </a:p>
        </p:txBody>
      </p:sp>
    </p:spTree>
    <p:extLst>
      <p:ext uri="{BB962C8B-B14F-4D97-AF65-F5344CB8AC3E}">
        <p14:creationId xmlns:p14="http://schemas.microsoft.com/office/powerpoint/2010/main" val="1948930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8D0A621C-D810-4B8D-804E-18F577964067}"/>
              </a:ext>
            </a:extLst>
          </p:cNvPr>
          <p:cNvSpPr txBox="1">
            <a:spLocks/>
          </p:cNvSpPr>
          <p:nvPr/>
        </p:nvSpPr>
        <p:spPr>
          <a:xfrm>
            <a:off x="446673" y="651152"/>
            <a:ext cx="11298653" cy="938150"/>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r>
              <a:rPr lang="ja-JP" altLang="en-US" sz="2400" kern="100" dirty="0">
                <a:latin typeface="游明朝" panose="02020400000000000000" pitchFamily="18" charset="-128"/>
                <a:ea typeface="游明朝" panose="02020400000000000000" pitchFamily="18" charset="-128"/>
                <a:cs typeface="Times New Roman" panose="02020603050405020304" pitchFamily="18" charset="0"/>
              </a:rPr>
              <a:t>　</a:t>
            </a:r>
            <a:endParaRPr lang="ja-JP" altLang="en-US" sz="18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2428C452-100D-4A0A-B200-4B75A9E16E90}"/>
              </a:ext>
            </a:extLst>
          </p:cNvPr>
          <p:cNvSpPr txBox="1"/>
          <p:nvPr/>
        </p:nvSpPr>
        <p:spPr>
          <a:xfrm>
            <a:off x="446673" y="474345"/>
            <a:ext cx="10662855" cy="5355312"/>
          </a:xfrm>
          <a:prstGeom prst="rect">
            <a:avLst/>
          </a:prstGeom>
          <a:noFill/>
        </p:spPr>
        <p:txBody>
          <a:bodyPr wrap="square" rtlCol="0">
            <a:spAutoFit/>
          </a:bodyPr>
          <a:lstStyle/>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概要</a:t>
            </a:r>
            <a:endPar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策定の工程は記載不要。３で記載。</a:t>
            </a:r>
          </a:p>
          <a:p>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目次を並べることも不要。配布の標準案を見れば済む。</a:t>
            </a:r>
          </a:p>
          <a:p>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分科会や専門部会での議事メモ（要約）も不要。</a:t>
            </a:r>
          </a:p>
          <a:p>
            <a:endPar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4.1</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適用範囲</a:t>
            </a:r>
            <a:b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br>
            <a:r>
              <a:rPr kumimoji="1" lang="ja-JP" altLang="en-US" dirty="0"/>
              <a:t>標準が適用される対象を簡潔に記載。改定において対象範囲を見直したことによる過不足はどのように対処したか、も記載。</a:t>
            </a:r>
            <a:endParaRPr kumimoji="1" lang="ja-JP" altLang="en-US" dirty="0">
              <a:latin typeface="游明朝" panose="02020400000000000000" pitchFamily="18" charset="-128"/>
              <a:ea typeface="游明朝" panose="02020400000000000000" pitchFamily="18" charset="-128"/>
            </a:endParaRPr>
          </a:p>
          <a:p>
            <a:endParaRPr lang="en-US" altLang="ja-JP" sz="2400" b="1" kern="100" dirty="0">
              <a:latin typeface="游明朝" panose="02020400000000000000" pitchFamily="18" charset="-128"/>
              <a:ea typeface="游明朝" panose="02020400000000000000" pitchFamily="18" charset="-128"/>
              <a:cs typeface="Times New Roman" panose="02020603050405020304" pitchFamily="18" charset="0"/>
            </a:endParaRPr>
          </a:p>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4.2</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最新知見の確認と標準への反映の要否の適切性</a:t>
            </a:r>
            <a:br>
              <a:rPr lang="ja-JP" altLang="en-US" sz="2400" kern="100" dirty="0">
                <a:effectLst/>
                <a:latin typeface="游明朝" panose="02020400000000000000" pitchFamily="18" charset="-128"/>
                <a:ea typeface="游明朝" panose="02020400000000000000" pitchFamily="18" charset="-128"/>
                <a:cs typeface="Times New Roman" panose="02020603050405020304" pitchFamily="18" charset="0"/>
              </a:rPr>
            </a:br>
            <a:r>
              <a:rPr kumimoji="1" lang="ja-JP" altLang="en-US" dirty="0"/>
              <a:t>　</a:t>
            </a:r>
            <a:r>
              <a:rPr kumimoji="1" lang="ja-JP" altLang="en-US" dirty="0">
                <a:latin typeface="游明朝" panose="02020400000000000000" pitchFamily="18" charset="-128"/>
                <a:ea typeface="游明朝" panose="02020400000000000000" pitchFamily="18" charset="-128"/>
              </a:rPr>
              <a:t>知見として重要な点と採否の考えを記載（例　海外文献の反映で工夫した点、ユーザー意見をどう取り込んだか）。改定の場合、誤記載や体裁改善は不要。先行する海外の事例の調査結果と国内の状況との不整合がある場合に標準でどう対処したか、も記載。</a:t>
            </a:r>
            <a:endParaRPr kumimoji="1" lang="en-US" altLang="ja-JP" dirty="0">
              <a:latin typeface="游明朝" panose="02020400000000000000" pitchFamily="18" charset="-128"/>
              <a:ea typeface="游明朝" panose="02020400000000000000" pitchFamily="18" charset="-128"/>
            </a:endParaRPr>
          </a:p>
          <a:p>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4.3</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海外，および国内の規格基準など標準類との整合性</a:t>
            </a:r>
            <a:endParaRPr lang="en-US"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　規制基準、他学協会規格、民間ガイドライン、海外規格との関係があれば整合の点から記載すること（例　規制基準・・・の改定により制定した、</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IAEA</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の文書・・・の反映で改定）。</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スライド番号プレースホルダー 2">
            <a:extLst>
              <a:ext uri="{FF2B5EF4-FFF2-40B4-BE49-F238E27FC236}">
                <a16:creationId xmlns:a16="http://schemas.microsoft.com/office/drawing/2014/main" id="{2BE31AEB-C4A2-41BA-9E2B-6D98E07C171C}"/>
              </a:ext>
            </a:extLst>
          </p:cNvPr>
          <p:cNvSpPr>
            <a:spLocks noGrp="1"/>
          </p:cNvSpPr>
          <p:nvPr>
            <p:ph type="sldNum" sz="quarter" idx="12"/>
          </p:nvPr>
        </p:nvSpPr>
        <p:spPr/>
        <p:txBody>
          <a:bodyPr/>
          <a:lstStyle/>
          <a:p>
            <a:fld id="{854D66D4-3DC5-4965-BA33-A78EA695E3B8}" type="slidenum">
              <a:rPr kumimoji="1" lang="ja-JP" altLang="en-US" smtClean="0"/>
              <a:t>4</a:t>
            </a:fld>
            <a:endParaRPr kumimoji="1" lang="ja-JP" altLang="en-US" dirty="0"/>
          </a:p>
        </p:txBody>
      </p:sp>
    </p:spTree>
    <p:extLst>
      <p:ext uri="{BB962C8B-B14F-4D97-AF65-F5344CB8AC3E}">
        <p14:creationId xmlns:p14="http://schemas.microsoft.com/office/powerpoint/2010/main" val="337570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8D0A621C-D810-4B8D-804E-18F577964067}"/>
              </a:ext>
            </a:extLst>
          </p:cNvPr>
          <p:cNvSpPr txBox="1">
            <a:spLocks/>
          </p:cNvSpPr>
          <p:nvPr/>
        </p:nvSpPr>
        <p:spPr>
          <a:xfrm>
            <a:off x="446673" y="651152"/>
            <a:ext cx="11298653" cy="938150"/>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r>
              <a:rPr lang="ja-JP" altLang="en-US" sz="2400" kern="100" dirty="0">
                <a:latin typeface="游明朝" panose="02020400000000000000" pitchFamily="18" charset="-128"/>
                <a:ea typeface="游明朝" panose="02020400000000000000" pitchFamily="18" charset="-128"/>
                <a:cs typeface="Times New Roman" panose="02020603050405020304" pitchFamily="18" charset="0"/>
              </a:rPr>
              <a:t>　</a:t>
            </a:r>
            <a:endParaRPr lang="ja-JP" altLang="en-US" sz="18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2428C452-100D-4A0A-B200-4B75A9E16E90}"/>
              </a:ext>
            </a:extLst>
          </p:cNvPr>
          <p:cNvSpPr txBox="1"/>
          <p:nvPr/>
        </p:nvSpPr>
        <p:spPr>
          <a:xfrm>
            <a:off x="446673" y="474345"/>
            <a:ext cx="11204553" cy="1292662"/>
          </a:xfrm>
          <a:prstGeom prst="rect">
            <a:avLst/>
          </a:prstGeom>
          <a:noFill/>
        </p:spPr>
        <p:txBody>
          <a:bodyPr wrap="square" rtlCol="0">
            <a:spAutoFit/>
          </a:bodyPr>
          <a:lstStyle/>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4.4</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　標準に関する関係団体との調整の必要性</a:t>
            </a:r>
            <a:br>
              <a:rPr lang="ja-JP" altLang="en-US" sz="24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en-US" dirty="0"/>
              <a:t>　</a:t>
            </a:r>
            <a:r>
              <a:rPr lang="ja-JP" altLang="en-US" dirty="0">
                <a:latin typeface="游明朝" panose="02020400000000000000" pitchFamily="18" charset="-128"/>
                <a:ea typeface="游明朝" panose="02020400000000000000" pitchFamily="18" charset="-128"/>
              </a:rPr>
              <a:t>標準に関する関係団体（他学協会、原子力学会技術部会、規制機関、研究機関、事業者、プラントメーカ、エンジニアリング会社など）との意見・情報交換の必要性を記載する。</a:t>
            </a:r>
          </a:p>
          <a:p>
            <a:pPr marL="457200" indent="-914400"/>
            <a:r>
              <a:rPr kumimoji="1" lang="ja-JP" altLang="en-US" dirty="0">
                <a:latin typeface="游明朝" panose="02020400000000000000" pitchFamily="18" charset="-128"/>
                <a:ea typeface="游明朝" panose="02020400000000000000" pitchFamily="18" charset="-128"/>
              </a:rPr>
              <a:t>　</a:t>
            </a:r>
          </a:p>
        </p:txBody>
      </p:sp>
      <p:sp>
        <p:nvSpPr>
          <p:cNvPr id="3" name="スライド番号プレースホルダー 2">
            <a:extLst>
              <a:ext uri="{FF2B5EF4-FFF2-40B4-BE49-F238E27FC236}">
                <a16:creationId xmlns:a16="http://schemas.microsoft.com/office/drawing/2014/main" id="{B1F83FA7-D414-4667-8B5F-776402FB273F}"/>
              </a:ext>
            </a:extLst>
          </p:cNvPr>
          <p:cNvSpPr>
            <a:spLocks noGrp="1"/>
          </p:cNvSpPr>
          <p:nvPr>
            <p:ph type="sldNum" sz="quarter" idx="12"/>
          </p:nvPr>
        </p:nvSpPr>
        <p:spPr/>
        <p:txBody>
          <a:bodyPr/>
          <a:lstStyle/>
          <a:p>
            <a:fld id="{854D66D4-3DC5-4965-BA33-A78EA695E3B8}" type="slidenum">
              <a:rPr kumimoji="1" lang="ja-JP" altLang="en-US" smtClean="0"/>
              <a:t>5</a:t>
            </a:fld>
            <a:endParaRPr kumimoji="1" lang="ja-JP" altLang="en-US"/>
          </a:p>
        </p:txBody>
      </p:sp>
    </p:spTree>
    <p:extLst>
      <p:ext uri="{BB962C8B-B14F-4D97-AF65-F5344CB8AC3E}">
        <p14:creationId xmlns:p14="http://schemas.microsoft.com/office/powerpoint/2010/main" val="2572087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8D0A621C-D810-4B8D-804E-18F577964067}"/>
              </a:ext>
            </a:extLst>
          </p:cNvPr>
          <p:cNvSpPr txBox="1">
            <a:spLocks/>
          </p:cNvSpPr>
          <p:nvPr/>
        </p:nvSpPr>
        <p:spPr>
          <a:xfrm>
            <a:off x="446673" y="651152"/>
            <a:ext cx="11298653" cy="938150"/>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r>
              <a:rPr lang="ja-JP" altLang="en-US" sz="2400" kern="100" dirty="0">
                <a:latin typeface="游明朝" panose="02020400000000000000" pitchFamily="18" charset="-128"/>
                <a:ea typeface="游明朝" panose="02020400000000000000" pitchFamily="18" charset="-128"/>
                <a:cs typeface="Times New Roman" panose="02020603050405020304" pitchFamily="18" charset="0"/>
              </a:rPr>
              <a:t>　</a:t>
            </a:r>
            <a:endParaRPr lang="ja-JP" altLang="en-US" sz="18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2428C452-100D-4A0A-B200-4B75A9E16E90}"/>
              </a:ext>
            </a:extLst>
          </p:cNvPr>
          <p:cNvSpPr txBox="1"/>
          <p:nvPr/>
        </p:nvSpPr>
        <p:spPr>
          <a:xfrm>
            <a:off x="446673" y="474345"/>
            <a:ext cx="11214385" cy="738664"/>
          </a:xfrm>
          <a:prstGeom prst="rect">
            <a:avLst/>
          </a:prstGeom>
          <a:noFill/>
        </p:spPr>
        <p:txBody>
          <a:bodyPr wrap="square" rtlCol="0">
            <a:spAutoFit/>
          </a:bodyPr>
          <a:lstStyle/>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5.</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専門部会の審議での主要な論点と適切な対応</a:t>
            </a:r>
            <a:endParaRPr lang="ja-JP" altLang="en-US" sz="1800" b="1" kern="100" dirty="0">
              <a:latin typeface="游明朝" panose="02020400000000000000" pitchFamily="18" charset="-128"/>
              <a:ea typeface="游明朝" panose="02020400000000000000" pitchFamily="18" charset="-128"/>
              <a:cs typeface="Times New Roman" panose="02020603050405020304" pitchFamily="18" charset="0"/>
            </a:endParaRPr>
          </a:p>
          <a:p>
            <a:pPr marL="457200" indent="-914400"/>
            <a:r>
              <a:rPr lang="ja-JP" altLang="en-US" dirty="0"/>
              <a:t>　●　</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専門部会の審議で議論した点、意見、結論などで重要なものを簡潔に記載。</a:t>
            </a:r>
            <a:endParaRPr kumimoji="1" lang="ja-JP" altLang="en-US" dirty="0"/>
          </a:p>
        </p:txBody>
      </p:sp>
      <p:sp>
        <p:nvSpPr>
          <p:cNvPr id="4" name="テキスト ボックス 3">
            <a:extLst>
              <a:ext uri="{FF2B5EF4-FFF2-40B4-BE49-F238E27FC236}">
                <a16:creationId xmlns:a16="http://schemas.microsoft.com/office/drawing/2014/main" id="{EDF4840B-F464-4CEB-B76E-42F48A1EB636}"/>
              </a:ext>
            </a:extLst>
          </p:cNvPr>
          <p:cNvSpPr txBox="1"/>
          <p:nvPr/>
        </p:nvSpPr>
        <p:spPr>
          <a:xfrm>
            <a:off x="446672" y="3819280"/>
            <a:ext cx="11214385" cy="1015663"/>
          </a:xfrm>
          <a:prstGeom prst="rect">
            <a:avLst/>
          </a:prstGeom>
          <a:noFill/>
        </p:spPr>
        <p:txBody>
          <a:bodyPr wrap="square" rtlCol="0">
            <a:spAutoFit/>
          </a:bodyPr>
          <a:lstStyle/>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6.</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専門部会の審議での反対意見等の取扱いの適切な対応</a:t>
            </a:r>
            <a:endParaRPr kumimoji="1" lang="en-US" altLang="ja-JP" b="1" dirty="0"/>
          </a:p>
          <a:p>
            <a:pPr marL="457200" indent="-914400"/>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　●　</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専門部会での反対意見、保留意見があれば、その取り扱い結果を簡潔に記載。</a:t>
            </a:r>
          </a:p>
          <a:p>
            <a:pPr marL="457200" indent="-914400"/>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　●　</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賛成時の意見については、コメント対応表で説明するので記載は不要。</a:t>
            </a:r>
          </a:p>
        </p:txBody>
      </p:sp>
      <p:sp>
        <p:nvSpPr>
          <p:cNvPr id="3" name="スライド番号プレースホルダー 2">
            <a:extLst>
              <a:ext uri="{FF2B5EF4-FFF2-40B4-BE49-F238E27FC236}">
                <a16:creationId xmlns:a16="http://schemas.microsoft.com/office/drawing/2014/main" id="{7ABEFA1F-F428-4D87-AFEA-3908C92B12CA}"/>
              </a:ext>
            </a:extLst>
          </p:cNvPr>
          <p:cNvSpPr>
            <a:spLocks noGrp="1"/>
          </p:cNvSpPr>
          <p:nvPr>
            <p:ph type="sldNum" sz="quarter" idx="12"/>
          </p:nvPr>
        </p:nvSpPr>
        <p:spPr/>
        <p:txBody>
          <a:bodyPr/>
          <a:lstStyle/>
          <a:p>
            <a:fld id="{854D66D4-3DC5-4965-BA33-A78EA695E3B8}" type="slidenum">
              <a:rPr kumimoji="1" lang="ja-JP" altLang="en-US" smtClean="0"/>
              <a:t>6</a:t>
            </a:fld>
            <a:endParaRPr kumimoji="1" lang="ja-JP" altLang="en-US"/>
          </a:p>
        </p:txBody>
      </p:sp>
    </p:spTree>
    <p:extLst>
      <p:ext uri="{BB962C8B-B14F-4D97-AF65-F5344CB8AC3E}">
        <p14:creationId xmlns:p14="http://schemas.microsoft.com/office/powerpoint/2010/main" val="3185228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8D0A621C-D810-4B8D-804E-18F577964067}"/>
              </a:ext>
            </a:extLst>
          </p:cNvPr>
          <p:cNvSpPr txBox="1">
            <a:spLocks/>
          </p:cNvSpPr>
          <p:nvPr/>
        </p:nvSpPr>
        <p:spPr>
          <a:xfrm>
            <a:off x="446673" y="651152"/>
            <a:ext cx="11298653" cy="938150"/>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r>
              <a:rPr lang="ja-JP" altLang="en-US" sz="2400" kern="100" dirty="0">
                <a:latin typeface="游明朝" panose="02020400000000000000" pitchFamily="18" charset="-128"/>
                <a:ea typeface="游明朝" panose="02020400000000000000" pitchFamily="18" charset="-128"/>
                <a:cs typeface="Times New Roman" panose="02020603050405020304" pitchFamily="18" charset="0"/>
              </a:rPr>
              <a:t>　</a:t>
            </a:r>
            <a:endParaRPr lang="ja-JP" altLang="en-US" sz="18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スライド番号プレースホルダー 2">
            <a:extLst>
              <a:ext uri="{FF2B5EF4-FFF2-40B4-BE49-F238E27FC236}">
                <a16:creationId xmlns:a16="http://schemas.microsoft.com/office/drawing/2014/main" id="{146BF9B5-F059-405B-B43E-CD38EDB74D49}"/>
              </a:ext>
            </a:extLst>
          </p:cNvPr>
          <p:cNvSpPr>
            <a:spLocks noGrp="1"/>
          </p:cNvSpPr>
          <p:nvPr>
            <p:ph type="sldNum" sz="quarter" idx="12"/>
          </p:nvPr>
        </p:nvSpPr>
        <p:spPr/>
        <p:txBody>
          <a:bodyPr/>
          <a:lstStyle/>
          <a:p>
            <a:fld id="{854D66D4-3DC5-4965-BA33-A78EA695E3B8}" type="slidenum">
              <a:rPr kumimoji="1" lang="ja-JP" altLang="en-US" smtClean="0"/>
              <a:t>7</a:t>
            </a:fld>
            <a:endParaRPr kumimoji="1" lang="ja-JP" altLang="en-US" dirty="0"/>
          </a:p>
        </p:txBody>
      </p:sp>
      <p:sp>
        <p:nvSpPr>
          <p:cNvPr id="8" name="テキスト ボックス 7">
            <a:extLst>
              <a:ext uri="{FF2B5EF4-FFF2-40B4-BE49-F238E27FC236}">
                <a16:creationId xmlns:a16="http://schemas.microsoft.com/office/drawing/2014/main" id="{8743E51A-0311-4C99-8653-BB26F741A2A4}"/>
              </a:ext>
            </a:extLst>
          </p:cNvPr>
          <p:cNvSpPr txBox="1"/>
          <p:nvPr/>
        </p:nvSpPr>
        <p:spPr>
          <a:xfrm>
            <a:off x="446673" y="419801"/>
            <a:ext cx="11214385" cy="1015663"/>
          </a:xfrm>
          <a:prstGeom prst="rect">
            <a:avLst/>
          </a:prstGeom>
          <a:noFill/>
        </p:spPr>
        <p:txBody>
          <a:bodyPr wrap="square" rtlCol="0">
            <a:spAutoFit/>
          </a:bodyPr>
          <a:lstStyle/>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7.</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正誤表発行の有無</a:t>
            </a:r>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反映の有無 </a:t>
            </a:r>
            <a:br>
              <a:rPr lang="ja-JP" altLang="en-US" sz="24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en-US" sz="1800" dirty="0">
                <a:effectLst/>
                <a:ea typeface="游ゴシック" panose="020B0400000000000000" pitchFamily="50" charset="-128"/>
                <a:cs typeface="Times New Roman" panose="02020603050405020304" pitchFamily="18" charset="0"/>
              </a:rPr>
              <a:t>●　既</a:t>
            </a:r>
            <a:r>
              <a:rPr lang="ja-JP" altLang="ja-JP" sz="1800" dirty="0">
                <a:effectLst/>
                <a:ea typeface="游ゴシック" panose="020B0400000000000000" pitchFamily="50" charset="-128"/>
                <a:cs typeface="Times New Roman" panose="02020603050405020304" pitchFamily="18" charset="0"/>
              </a:rPr>
              <a:t>制定の標準に関して、正誤表を発行した場合の次回改定時反映忘れ防止のためなので、有無だけでよい。ただし、２回以上正誤表を発行している場合には、回数または発行年月を記載する。</a:t>
            </a:r>
            <a:endParaRPr kumimoji="1" lang="ja-JP" altLang="en-US" dirty="0"/>
          </a:p>
        </p:txBody>
      </p:sp>
      <p:sp>
        <p:nvSpPr>
          <p:cNvPr id="5" name="テキスト ボックス 4">
            <a:extLst>
              <a:ext uri="{FF2B5EF4-FFF2-40B4-BE49-F238E27FC236}">
                <a16:creationId xmlns:a16="http://schemas.microsoft.com/office/drawing/2014/main" id="{AF4CD370-A601-469B-8C7D-0C2344CE0421}"/>
              </a:ext>
            </a:extLst>
          </p:cNvPr>
          <p:cNvSpPr txBox="1"/>
          <p:nvPr/>
        </p:nvSpPr>
        <p:spPr>
          <a:xfrm>
            <a:off x="446672" y="2008918"/>
            <a:ext cx="11214385" cy="738664"/>
          </a:xfrm>
          <a:prstGeom prst="rect">
            <a:avLst/>
          </a:prstGeom>
          <a:noFill/>
        </p:spPr>
        <p:txBody>
          <a:bodyPr wrap="square" rtlCol="0">
            <a:spAutoFit/>
          </a:bodyPr>
          <a:lstStyle/>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8.</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英訳版の制定予定の有無 </a:t>
            </a:r>
            <a:br>
              <a:rPr lang="ja-JP" altLang="en-US" sz="24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en-US" sz="1800" dirty="0">
                <a:effectLst/>
                <a:ea typeface="游ゴシック" panose="020B0400000000000000" pitchFamily="50" charset="-128"/>
                <a:cs typeface="Times New Roman" panose="02020603050405020304" pitchFamily="18" charset="0"/>
              </a:rPr>
              <a:t>●　</a:t>
            </a:r>
            <a:r>
              <a:rPr lang="ja-JP" altLang="ja-JP" sz="1800" dirty="0">
                <a:effectLst/>
                <a:ea typeface="游ゴシック" panose="020B0400000000000000" pitchFamily="50" charset="-128"/>
                <a:cs typeface="ＭＳ Ｐゴシック" panose="020B0600070205080204" pitchFamily="50" charset="-128"/>
              </a:rPr>
              <a:t>予定</a:t>
            </a:r>
            <a:r>
              <a:rPr lang="ja-JP" altLang="en-US" sz="1800" dirty="0">
                <a:effectLst/>
                <a:ea typeface="游ゴシック" panose="020B0400000000000000" pitchFamily="50" charset="-128"/>
                <a:cs typeface="ＭＳ Ｐゴシック" panose="020B0600070205080204" pitchFamily="50" charset="-128"/>
              </a:rPr>
              <a:t>時期</a:t>
            </a:r>
            <a:r>
              <a:rPr lang="ja-JP" altLang="en-US" dirty="0">
                <a:ea typeface="游ゴシック" panose="020B0400000000000000" pitchFamily="50" charset="-128"/>
                <a:cs typeface="ＭＳ Ｐゴシック" panose="020B0600070205080204" pitchFamily="50" charset="-128"/>
              </a:rPr>
              <a:t>や</a:t>
            </a:r>
            <a:r>
              <a:rPr lang="ja-JP" altLang="ja-JP" sz="1800" dirty="0">
                <a:effectLst/>
                <a:ea typeface="游ゴシック" panose="020B0400000000000000" pitchFamily="50" charset="-128"/>
                <a:cs typeface="ＭＳ Ｐゴシック" panose="020B0600070205080204" pitchFamily="50" charset="-128"/>
              </a:rPr>
              <a:t>活用先など</a:t>
            </a:r>
            <a:r>
              <a:rPr lang="ja-JP" altLang="en-US" sz="1800" dirty="0">
                <a:effectLst/>
                <a:ea typeface="游ゴシック" panose="020B0400000000000000" pitchFamily="50" charset="-128"/>
                <a:cs typeface="ＭＳ Ｐゴシック" panose="020B0600070205080204" pitchFamily="50" charset="-128"/>
              </a:rPr>
              <a:t>の</a:t>
            </a:r>
            <a:r>
              <a:rPr lang="ja-JP" altLang="ja-JP" sz="1800" dirty="0">
                <a:effectLst/>
                <a:ea typeface="游ゴシック" panose="020B0400000000000000" pitchFamily="50" charset="-128"/>
                <a:cs typeface="ＭＳ Ｐゴシック" panose="020B0600070205080204" pitchFamily="50" charset="-128"/>
              </a:rPr>
              <a:t>記載</a:t>
            </a:r>
            <a:r>
              <a:rPr lang="ja-JP" altLang="en-US" sz="1800" dirty="0">
                <a:effectLst/>
                <a:ea typeface="游ゴシック" panose="020B0400000000000000" pitchFamily="50" charset="-128"/>
                <a:cs typeface="ＭＳ Ｐゴシック" panose="020B0600070205080204" pitchFamily="50" charset="-128"/>
              </a:rPr>
              <a:t>は不要とする。予定の有無のみを記載する。</a:t>
            </a:r>
            <a:endParaRPr kumimoji="1" lang="ja-JP" altLang="en-US" dirty="0"/>
          </a:p>
        </p:txBody>
      </p:sp>
      <p:sp>
        <p:nvSpPr>
          <p:cNvPr id="7" name="テキスト ボックス 6">
            <a:extLst>
              <a:ext uri="{FF2B5EF4-FFF2-40B4-BE49-F238E27FC236}">
                <a16:creationId xmlns:a16="http://schemas.microsoft.com/office/drawing/2014/main" id="{59588714-2749-47D8-AE14-FB518FBFD5DB}"/>
              </a:ext>
            </a:extLst>
          </p:cNvPr>
          <p:cNvSpPr txBox="1"/>
          <p:nvPr/>
        </p:nvSpPr>
        <p:spPr>
          <a:xfrm>
            <a:off x="493722" y="3429000"/>
            <a:ext cx="11204553" cy="738664"/>
          </a:xfrm>
          <a:prstGeom prst="rect">
            <a:avLst/>
          </a:prstGeom>
          <a:noFill/>
        </p:spPr>
        <p:txBody>
          <a:bodyPr wrap="square" rtlCol="0">
            <a:spAutoFit/>
          </a:bodyPr>
          <a:lstStyle/>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9.</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　転載許諾の状況</a:t>
            </a:r>
            <a:br>
              <a:rPr lang="ja-JP" altLang="en-US" sz="24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en-US" sz="1800" dirty="0">
                <a:effectLst/>
                <a:latin typeface="+mn-ea"/>
                <a:cs typeface="Times New Roman" panose="02020603050405020304" pitchFamily="18" charset="0"/>
              </a:rPr>
              <a:t>●　</a:t>
            </a:r>
            <a:r>
              <a:rPr lang="ja-JP" altLang="en-US" dirty="0">
                <a:latin typeface="+mn-ea"/>
              </a:rPr>
              <a:t>転載許諾の取得対象箇所の有無、取得の状況を記載する。</a:t>
            </a:r>
            <a:r>
              <a:rPr kumimoji="1" lang="ja-JP" altLang="en-US" dirty="0">
                <a:latin typeface="游明朝" panose="02020400000000000000" pitchFamily="18" charset="-128"/>
                <a:ea typeface="游明朝" panose="02020400000000000000" pitchFamily="18" charset="-128"/>
              </a:rPr>
              <a:t>　</a:t>
            </a:r>
          </a:p>
        </p:txBody>
      </p:sp>
      <p:sp>
        <p:nvSpPr>
          <p:cNvPr id="9" name="テキスト ボックス 8">
            <a:extLst>
              <a:ext uri="{FF2B5EF4-FFF2-40B4-BE49-F238E27FC236}">
                <a16:creationId xmlns:a16="http://schemas.microsoft.com/office/drawing/2014/main" id="{CC991410-B54A-4EAD-9A49-F9DF033ECEE3}"/>
              </a:ext>
            </a:extLst>
          </p:cNvPr>
          <p:cNvSpPr txBox="1"/>
          <p:nvPr/>
        </p:nvSpPr>
        <p:spPr>
          <a:xfrm>
            <a:off x="446671" y="4892675"/>
            <a:ext cx="11204553" cy="1292662"/>
          </a:xfrm>
          <a:prstGeom prst="rect">
            <a:avLst/>
          </a:prstGeom>
          <a:noFill/>
        </p:spPr>
        <p:txBody>
          <a:bodyPr wrap="square" rtlCol="0">
            <a:spAutoFit/>
          </a:bodyPr>
          <a:lstStyle/>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10.</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　用語辞典への掲載項目</a:t>
            </a:r>
            <a:br>
              <a:rPr lang="ja-JP" altLang="en-US" sz="24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en-US" sz="1800" dirty="0">
                <a:effectLst/>
                <a:latin typeface="+mn-ea"/>
                <a:cs typeface="Times New Roman" panose="02020603050405020304" pitchFamily="18" charset="0"/>
              </a:rPr>
              <a:t>●　発行済み用語辞典及び発行後に用語辞典への反映を提案されている用語を確認し、用語辞典へ</a:t>
            </a:r>
            <a:r>
              <a:rPr lang="ja-JP" altLang="en-US" dirty="0">
                <a:latin typeface="+mn-ea"/>
              </a:rPr>
              <a:t>の掲載項目（追加、変更、削除）の抽出結果を記載する。（最終制定審議まで）</a:t>
            </a:r>
          </a:p>
          <a:p>
            <a:pPr marL="457200" indent="-914400"/>
            <a:r>
              <a:rPr kumimoji="1" lang="ja-JP" altLang="en-US" dirty="0">
                <a:latin typeface="游明朝" panose="02020400000000000000" pitchFamily="18" charset="-128"/>
                <a:ea typeface="游明朝" panose="02020400000000000000" pitchFamily="18" charset="-128"/>
              </a:rPr>
              <a:t>　</a:t>
            </a:r>
          </a:p>
        </p:txBody>
      </p:sp>
    </p:spTree>
    <p:extLst>
      <p:ext uri="{BB962C8B-B14F-4D97-AF65-F5344CB8AC3E}">
        <p14:creationId xmlns:p14="http://schemas.microsoft.com/office/powerpoint/2010/main" val="1213345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8D0A621C-D810-4B8D-804E-18F577964067}"/>
              </a:ext>
            </a:extLst>
          </p:cNvPr>
          <p:cNvSpPr txBox="1">
            <a:spLocks/>
          </p:cNvSpPr>
          <p:nvPr/>
        </p:nvSpPr>
        <p:spPr>
          <a:xfrm>
            <a:off x="446673" y="651152"/>
            <a:ext cx="11298653" cy="938150"/>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br>
              <a:rPr lang="en-US" altLang="ja-JP" sz="2400" kern="100" dirty="0">
                <a:latin typeface="游明朝" panose="02020400000000000000" pitchFamily="18" charset="-128"/>
                <a:ea typeface="游明朝" panose="02020400000000000000" pitchFamily="18" charset="-128"/>
                <a:cs typeface="Times New Roman" panose="02020603050405020304" pitchFamily="18" charset="0"/>
              </a:rPr>
            </a:br>
            <a:r>
              <a:rPr lang="ja-JP" altLang="en-US" sz="2400" kern="100" dirty="0">
                <a:latin typeface="游明朝" panose="02020400000000000000" pitchFamily="18" charset="-128"/>
                <a:ea typeface="游明朝" panose="02020400000000000000" pitchFamily="18" charset="-128"/>
                <a:cs typeface="Times New Roman" panose="02020603050405020304" pitchFamily="18" charset="0"/>
              </a:rPr>
              <a:t>　</a:t>
            </a:r>
            <a:endParaRPr lang="ja-JP" altLang="en-US" sz="18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スライド番号プレースホルダー 2">
            <a:extLst>
              <a:ext uri="{FF2B5EF4-FFF2-40B4-BE49-F238E27FC236}">
                <a16:creationId xmlns:a16="http://schemas.microsoft.com/office/drawing/2014/main" id="{146BF9B5-F059-405B-B43E-CD38EDB74D49}"/>
              </a:ext>
            </a:extLst>
          </p:cNvPr>
          <p:cNvSpPr>
            <a:spLocks noGrp="1"/>
          </p:cNvSpPr>
          <p:nvPr>
            <p:ph type="sldNum" sz="quarter" idx="12"/>
          </p:nvPr>
        </p:nvSpPr>
        <p:spPr/>
        <p:txBody>
          <a:bodyPr/>
          <a:lstStyle/>
          <a:p>
            <a:fld id="{854D66D4-3DC5-4965-BA33-A78EA695E3B8}" type="slidenum">
              <a:rPr kumimoji="1" lang="ja-JP" altLang="en-US" smtClean="0"/>
              <a:t>8</a:t>
            </a:fld>
            <a:endParaRPr kumimoji="1" lang="ja-JP" altLang="en-US"/>
          </a:p>
        </p:txBody>
      </p:sp>
      <p:sp>
        <p:nvSpPr>
          <p:cNvPr id="8" name="テキスト ボックス 7">
            <a:extLst>
              <a:ext uri="{FF2B5EF4-FFF2-40B4-BE49-F238E27FC236}">
                <a16:creationId xmlns:a16="http://schemas.microsoft.com/office/drawing/2014/main" id="{8743E51A-0311-4C99-8653-BB26F741A2A4}"/>
              </a:ext>
            </a:extLst>
          </p:cNvPr>
          <p:cNvSpPr txBox="1"/>
          <p:nvPr/>
        </p:nvSpPr>
        <p:spPr>
          <a:xfrm>
            <a:off x="2743275" y="428178"/>
            <a:ext cx="9448725" cy="6370975"/>
          </a:xfrm>
          <a:prstGeom prst="rect">
            <a:avLst/>
          </a:prstGeom>
          <a:noFill/>
        </p:spPr>
        <p:txBody>
          <a:bodyPr wrap="square" rtlCol="0">
            <a:spAutoFit/>
          </a:bodyPr>
          <a:lstStyle/>
          <a:p>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ページ数の上限（表紙を除き計</a:t>
            </a:r>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7</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ページ）の内訳</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について</a:t>
            </a:r>
            <a:endPar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lang="en-US" altLang="ja-JP" sz="2400" b="1" kern="100" dirty="0">
              <a:latin typeface="游明朝" panose="02020400000000000000" pitchFamily="18" charset="-128"/>
              <a:ea typeface="游明朝" panose="02020400000000000000" pitchFamily="18" charset="-128"/>
              <a:cs typeface="Times New Roman" panose="02020603050405020304" pitchFamily="18" charset="0"/>
            </a:endParaRPr>
          </a:p>
          <a:p>
            <a:r>
              <a:rPr lang="en-US" altLang="ja-JP" sz="2400" b="1" kern="100" dirty="0">
                <a:latin typeface="游明朝" panose="02020400000000000000" pitchFamily="18" charset="-128"/>
                <a:ea typeface="游明朝" panose="02020400000000000000" pitchFamily="18" charset="-128"/>
                <a:cs typeface="Times New Roman" panose="02020603050405020304" pitchFamily="18" charset="0"/>
              </a:rPr>
              <a:t>1.</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　標準委員会での審議で希望すること</a:t>
            </a:r>
            <a:endParaRPr kumimoji="1" lang="en-US" altLang="ja-JP" sz="2400" b="1" dirty="0"/>
          </a:p>
          <a:p>
            <a:r>
              <a:rPr kumimoji="1" lang="en-US" altLang="ja-JP"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2.</a:t>
            </a:r>
            <a:r>
              <a:rPr kumimoji="1" lang="ja-JP" altLang="en-US"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制定</a:t>
            </a:r>
            <a:r>
              <a:rPr kumimoji="1" lang="en-US" altLang="ja-JP"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1" lang="ja-JP" altLang="en-US"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改定の方針（意義，経緯，社会</a:t>
            </a:r>
            <a:r>
              <a:rPr kumimoji="1" lang="en-US" altLang="ja-JP"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1" lang="ja-JP" altLang="en-US" sz="2400" b="1"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政策への影響も含む）</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3.</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制定</a:t>
            </a:r>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改定の進捗状況</a:t>
            </a:r>
            <a:endParaRPr lang="en-US" altLang="ja-JP" sz="2400" b="1" dirty="0"/>
          </a:p>
          <a:p>
            <a:r>
              <a:rPr lang="en-US" altLang="ja-JP" sz="2400" b="1" kern="100" dirty="0">
                <a:latin typeface="游明朝" panose="02020400000000000000" pitchFamily="18" charset="-128"/>
                <a:ea typeface="游明朝" panose="02020400000000000000" pitchFamily="18" charset="-128"/>
                <a:cs typeface="Times New Roman" panose="02020603050405020304" pitchFamily="18" charset="0"/>
              </a:rPr>
              <a:t>4.</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　概要</a:t>
            </a:r>
          </a:p>
          <a:p>
            <a:r>
              <a:rPr lang="en-US" altLang="ja-JP" sz="2400" b="1" kern="100" dirty="0">
                <a:latin typeface="游明朝" panose="02020400000000000000" pitchFamily="18" charset="-128"/>
                <a:ea typeface="游明朝" panose="02020400000000000000" pitchFamily="18" charset="-128"/>
                <a:cs typeface="Times New Roman" panose="02020603050405020304" pitchFamily="18" charset="0"/>
              </a:rPr>
              <a:t>4.1</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　適用範囲</a:t>
            </a:r>
            <a:b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br>
            <a:r>
              <a:rPr lang="en-US" altLang="ja-JP" sz="2400" b="1" kern="100" dirty="0">
                <a:latin typeface="游明朝" panose="02020400000000000000" pitchFamily="18" charset="-128"/>
                <a:ea typeface="游明朝" panose="02020400000000000000" pitchFamily="18" charset="-128"/>
                <a:cs typeface="Times New Roman" panose="02020603050405020304" pitchFamily="18" charset="0"/>
              </a:rPr>
              <a:t>4.2</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　最新知見の確認と標準への反映の要否の適切性</a:t>
            </a:r>
          </a:p>
          <a:p>
            <a:r>
              <a:rPr lang="en-US" altLang="ja-JP" sz="2400" b="1" kern="100" dirty="0">
                <a:latin typeface="游明朝" panose="02020400000000000000" pitchFamily="18" charset="-128"/>
                <a:ea typeface="游明朝" panose="02020400000000000000" pitchFamily="18" charset="-128"/>
                <a:cs typeface="Times New Roman" panose="02020603050405020304" pitchFamily="18" charset="0"/>
              </a:rPr>
              <a:t>4.3</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　海外，および国内の規格基準など標準類との整合性</a:t>
            </a:r>
          </a:p>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4.4</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標準に関する関係団体との調整の必要性</a:t>
            </a:r>
            <a:endPar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5.</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専門部会の審議での主要な論点と適切な対応</a:t>
            </a:r>
            <a:endPar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6.</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専門部会の審議での反対意見等の取扱いの適切な対応</a:t>
            </a:r>
            <a:endPar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57200" indent="-457200">
              <a:buAutoNum type="arabicPeriod" startAt="7"/>
            </a:pP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正誤表発行の有無</a:t>
            </a:r>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反映の有無 </a:t>
            </a:r>
            <a:endPar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8.</a:t>
            </a:r>
            <a:r>
              <a:rPr lang="ja-JP" altLang="en-US" sz="2400" b="1" kern="100" dirty="0">
                <a:effectLst/>
                <a:latin typeface="游明朝" panose="02020400000000000000" pitchFamily="18" charset="-128"/>
                <a:ea typeface="游明朝" panose="02020400000000000000" pitchFamily="18" charset="-128"/>
                <a:cs typeface="Times New Roman" panose="02020603050405020304" pitchFamily="18" charset="0"/>
              </a:rPr>
              <a:t>　 英訳版の制定予定の有無 </a:t>
            </a:r>
          </a:p>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9.</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　転載許諾の状況</a:t>
            </a:r>
            <a:endParaRPr lang="en-US" altLang="ja-JP" sz="2400" b="1" kern="100" dirty="0">
              <a:latin typeface="游明朝" panose="02020400000000000000" pitchFamily="18" charset="-128"/>
              <a:ea typeface="游明朝" panose="02020400000000000000" pitchFamily="18" charset="-128"/>
              <a:cs typeface="Times New Roman" panose="02020603050405020304" pitchFamily="18" charset="0"/>
            </a:endParaRPr>
          </a:p>
          <a:p>
            <a:r>
              <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10.</a:t>
            </a:r>
            <a:r>
              <a:rPr lang="ja-JP" altLang="en-US" sz="2400" b="1" kern="100" dirty="0">
                <a:latin typeface="游明朝" panose="02020400000000000000" pitchFamily="18" charset="-128"/>
                <a:ea typeface="游明朝" panose="02020400000000000000" pitchFamily="18" charset="-128"/>
                <a:cs typeface="Times New Roman" panose="02020603050405020304" pitchFamily="18" charset="0"/>
              </a:rPr>
              <a:t>　用語辞典への掲載項目</a:t>
            </a:r>
            <a:br>
              <a:rPr lang="ja-JP" altLang="en-US" sz="2400" kern="100" dirty="0">
                <a:solidFill>
                  <a:srgbClr val="FF0000"/>
                </a:solidFill>
                <a:effectLst/>
                <a:latin typeface="游明朝" panose="02020400000000000000" pitchFamily="18" charset="-128"/>
                <a:ea typeface="游明朝" panose="02020400000000000000" pitchFamily="18" charset="-128"/>
                <a:cs typeface="Times New Roman" panose="02020603050405020304" pitchFamily="18" charset="0"/>
              </a:rPr>
            </a:br>
            <a:endParaRPr lang="en-US" altLang="ja-JP" sz="2400" b="1"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右中かっこ 1">
            <a:extLst>
              <a:ext uri="{FF2B5EF4-FFF2-40B4-BE49-F238E27FC236}">
                <a16:creationId xmlns:a16="http://schemas.microsoft.com/office/drawing/2014/main" id="{FDE9E201-E4AA-49DA-A8C9-BD40AA283D26}"/>
              </a:ext>
            </a:extLst>
          </p:cNvPr>
          <p:cNvSpPr/>
          <p:nvPr/>
        </p:nvSpPr>
        <p:spPr>
          <a:xfrm rot="10800000">
            <a:off x="2339779" y="1234480"/>
            <a:ext cx="433551" cy="1022573"/>
          </a:xfrm>
          <a:prstGeom prst="rightBrace">
            <a:avLst>
              <a:gd name="adj1" fmla="val 53788"/>
              <a:gd name="adj2" fmla="val 50000"/>
            </a:avLst>
          </a:prstGeom>
          <a:ln/>
        </p:spPr>
        <p:style>
          <a:lnRef idx="3">
            <a:schemeClr val="dk1"/>
          </a:lnRef>
          <a:fillRef idx="0">
            <a:schemeClr val="dk1"/>
          </a:fillRef>
          <a:effectRef idx="2">
            <a:schemeClr val="dk1"/>
          </a:effectRef>
          <a:fontRef idx="minor">
            <a:schemeClr val="tx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76519605-E6BA-4E8F-8EDF-BD34D8510CE1}"/>
              </a:ext>
            </a:extLst>
          </p:cNvPr>
          <p:cNvSpPr txBox="1"/>
          <p:nvPr/>
        </p:nvSpPr>
        <p:spPr>
          <a:xfrm>
            <a:off x="1111344" y="1629796"/>
            <a:ext cx="1056289" cy="369332"/>
          </a:xfrm>
          <a:prstGeom prst="rect">
            <a:avLst/>
          </a:prstGeom>
          <a:noFill/>
        </p:spPr>
        <p:txBody>
          <a:bodyPr wrap="square" rtlCol="0">
            <a:spAutoFit/>
          </a:bodyPr>
          <a:lstStyle/>
          <a:p>
            <a:r>
              <a:rPr kumimoji="1" lang="en-US" altLang="ja-JP" dirty="0"/>
              <a:t>1</a:t>
            </a:r>
            <a:r>
              <a:rPr kumimoji="1" lang="ja-JP" altLang="en-US" dirty="0"/>
              <a:t>ページ</a:t>
            </a:r>
          </a:p>
        </p:txBody>
      </p:sp>
      <p:sp>
        <p:nvSpPr>
          <p:cNvPr id="9" name="右中かっこ 8">
            <a:extLst>
              <a:ext uri="{FF2B5EF4-FFF2-40B4-BE49-F238E27FC236}">
                <a16:creationId xmlns:a16="http://schemas.microsoft.com/office/drawing/2014/main" id="{9C2C4CE8-3FFB-4E52-A255-629FE1215C40}"/>
              </a:ext>
            </a:extLst>
          </p:cNvPr>
          <p:cNvSpPr/>
          <p:nvPr/>
        </p:nvSpPr>
        <p:spPr>
          <a:xfrm rot="10800000">
            <a:off x="2308322" y="2384821"/>
            <a:ext cx="433551" cy="1708914"/>
          </a:xfrm>
          <a:prstGeom prst="rightBrace">
            <a:avLst>
              <a:gd name="adj1" fmla="val 53788"/>
              <a:gd name="adj2" fmla="val 50000"/>
            </a:avLst>
          </a:prstGeom>
          <a:ln/>
        </p:spPr>
        <p:style>
          <a:lnRef idx="3">
            <a:schemeClr val="dk1"/>
          </a:lnRef>
          <a:fillRef idx="0">
            <a:schemeClr val="dk1"/>
          </a:fillRef>
          <a:effectRef idx="2">
            <a:schemeClr val="dk1"/>
          </a:effectRef>
          <a:fontRef idx="minor">
            <a:schemeClr val="tx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4C1DF353-6174-48A8-B7B4-F418A7FF34A6}"/>
              </a:ext>
            </a:extLst>
          </p:cNvPr>
          <p:cNvSpPr txBox="1"/>
          <p:nvPr/>
        </p:nvSpPr>
        <p:spPr>
          <a:xfrm>
            <a:off x="1111344" y="3080274"/>
            <a:ext cx="1056289" cy="369332"/>
          </a:xfrm>
          <a:prstGeom prst="rect">
            <a:avLst/>
          </a:prstGeom>
          <a:noFill/>
        </p:spPr>
        <p:txBody>
          <a:bodyPr wrap="square" rtlCol="0">
            <a:spAutoFit/>
          </a:bodyPr>
          <a:lstStyle/>
          <a:p>
            <a:r>
              <a:rPr kumimoji="1" lang="en-US" altLang="ja-JP" dirty="0"/>
              <a:t>4</a:t>
            </a:r>
            <a:r>
              <a:rPr kumimoji="1" lang="ja-JP" altLang="en-US" dirty="0"/>
              <a:t>ページ</a:t>
            </a:r>
          </a:p>
        </p:txBody>
      </p:sp>
      <p:sp>
        <p:nvSpPr>
          <p:cNvPr id="11" name="右中かっこ 10">
            <a:extLst>
              <a:ext uri="{FF2B5EF4-FFF2-40B4-BE49-F238E27FC236}">
                <a16:creationId xmlns:a16="http://schemas.microsoft.com/office/drawing/2014/main" id="{303CCA0E-E6DE-4E9A-957D-6C0A2E721BEF}"/>
              </a:ext>
            </a:extLst>
          </p:cNvPr>
          <p:cNvSpPr/>
          <p:nvPr/>
        </p:nvSpPr>
        <p:spPr>
          <a:xfrm rot="10800000">
            <a:off x="2279418" y="4196212"/>
            <a:ext cx="433551" cy="638503"/>
          </a:xfrm>
          <a:prstGeom prst="rightBrace">
            <a:avLst>
              <a:gd name="adj1" fmla="val 53788"/>
              <a:gd name="adj2" fmla="val 50000"/>
            </a:avLst>
          </a:prstGeom>
          <a:ln/>
        </p:spPr>
        <p:style>
          <a:lnRef idx="3">
            <a:schemeClr val="dk1"/>
          </a:lnRef>
          <a:fillRef idx="0">
            <a:schemeClr val="dk1"/>
          </a:fillRef>
          <a:effectRef idx="2">
            <a:schemeClr val="dk1"/>
          </a:effectRef>
          <a:fontRef idx="minor">
            <a:schemeClr val="tx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06A3F4DD-2497-4EE2-8713-5B6B9B902FC2}"/>
              </a:ext>
            </a:extLst>
          </p:cNvPr>
          <p:cNvSpPr txBox="1"/>
          <p:nvPr/>
        </p:nvSpPr>
        <p:spPr>
          <a:xfrm>
            <a:off x="1111344" y="4330797"/>
            <a:ext cx="1056289" cy="369332"/>
          </a:xfrm>
          <a:prstGeom prst="rect">
            <a:avLst/>
          </a:prstGeom>
          <a:noFill/>
        </p:spPr>
        <p:txBody>
          <a:bodyPr wrap="square" rtlCol="0">
            <a:spAutoFit/>
          </a:bodyPr>
          <a:lstStyle/>
          <a:p>
            <a:r>
              <a:rPr kumimoji="1" lang="en-US" altLang="ja-JP" dirty="0"/>
              <a:t>1</a:t>
            </a:r>
            <a:r>
              <a:rPr kumimoji="1" lang="ja-JP" altLang="en-US" dirty="0"/>
              <a:t>ページ</a:t>
            </a:r>
          </a:p>
        </p:txBody>
      </p:sp>
      <p:sp>
        <p:nvSpPr>
          <p:cNvPr id="13" name="テキスト ボックス 12">
            <a:extLst>
              <a:ext uri="{FF2B5EF4-FFF2-40B4-BE49-F238E27FC236}">
                <a16:creationId xmlns:a16="http://schemas.microsoft.com/office/drawing/2014/main" id="{D45A5921-97AA-495D-ABB9-C5AE16CB8C21}"/>
              </a:ext>
            </a:extLst>
          </p:cNvPr>
          <p:cNvSpPr txBox="1"/>
          <p:nvPr/>
        </p:nvSpPr>
        <p:spPr>
          <a:xfrm>
            <a:off x="1145257" y="5420649"/>
            <a:ext cx="1193562" cy="369332"/>
          </a:xfrm>
          <a:prstGeom prst="rect">
            <a:avLst/>
          </a:prstGeom>
          <a:noFill/>
        </p:spPr>
        <p:txBody>
          <a:bodyPr wrap="square" rtlCol="0">
            <a:spAutoFit/>
          </a:bodyPr>
          <a:lstStyle/>
          <a:p>
            <a:r>
              <a:rPr kumimoji="1" lang="en-US" altLang="ja-JP" dirty="0"/>
              <a:t>1</a:t>
            </a:r>
            <a:r>
              <a:rPr kumimoji="1" lang="ja-JP" altLang="en-US" dirty="0"/>
              <a:t>ページ</a:t>
            </a:r>
          </a:p>
        </p:txBody>
      </p:sp>
      <p:sp>
        <p:nvSpPr>
          <p:cNvPr id="14" name="右中かっこ 13">
            <a:extLst>
              <a:ext uri="{FF2B5EF4-FFF2-40B4-BE49-F238E27FC236}">
                <a16:creationId xmlns:a16="http://schemas.microsoft.com/office/drawing/2014/main" id="{D503173D-1D1F-4D5C-90F4-9405C94E0A8E}"/>
              </a:ext>
            </a:extLst>
          </p:cNvPr>
          <p:cNvSpPr/>
          <p:nvPr/>
        </p:nvSpPr>
        <p:spPr>
          <a:xfrm rot="10800000">
            <a:off x="2299087" y="4924052"/>
            <a:ext cx="433551" cy="1282795"/>
          </a:xfrm>
          <a:prstGeom prst="rightBrace">
            <a:avLst>
              <a:gd name="adj1" fmla="val 53788"/>
              <a:gd name="adj2" fmla="val 50000"/>
            </a:avLst>
          </a:prstGeom>
          <a:ln/>
        </p:spPr>
        <p:style>
          <a:lnRef idx="3">
            <a:schemeClr val="dk1"/>
          </a:lnRef>
          <a:fillRef idx="0">
            <a:schemeClr val="dk1"/>
          </a:fillRef>
          <a:effectRef idx="2">
            <a:schemeClr val="dk1"/>
          </a:effectRef>
          <a:fontRef idx="minor">
            <a:schemeClr val="tx1"/>
          </a:fontRef>
        </p:style>
        <p:txBody>
          <a:bodyPr rtlCol="0" anchor="ctr"/>
          <a:lstStyle/>
          <a:p>
            <a:pPr algn="ctr"/>
            <a:endParaRPr kumimoji="1" lang="ja-JP" altLang="en-US"/>
          </a:p>
        </p:txBody>
      </p:sp>
      <p:sp>
        <p:nvSpPr>
          <p:cNvPr id="7" name="四角形: 角を丸くする 6">
            <a:extLst>
              <a:ext uri="{FF2B5EF4-FFF2-40B4-BE49-F238E27FC236}">
                <a16:creationId xmlns:a16="http://schemas.microsoft.com/office/drawing/2014/main" id="{D3E38798-5ECD-48A0-95CB-8E9DDE7EDF4F}"/>
              </a:ext>
            </a:extLst>
          </p:cNvPr>
          <p:cNvSpPr/>
          <p:nvPr/>
        </p:nvSpPr>
        <p:spPr>
          <a:xfrm>
            <a:off x="740979" y="338959"/>
            <a:ext cx="10893973" cy="6271703"/>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2264892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2413</TotalTime>
  <Words>1373</Words>
  <Application>Microsoft Office PowerPoint</Application>
  <PresentationFormat>ワイド画面</PresentationFormat>
  <Paragraphs>82</Paragraphs>
  <Slides>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Gulim</vt:lpstr>
      <vt:lpstr>HG丸ｺﾞｼｯｸM-PRO</vt:lpstr>
      <vt:lpstr>游ゴシック</vt:lpstr>
      <vt:lpstr>游ゴシック Light</vt:lpstr>
      <vt:lpstr>游明朝</vt:lpstr>
      <vt:lpstr>Arial</vt:lpstr>
      <vt:lpstr>Office テーマ</vt:lpstr>
      <vt:lpstr>原子力発電所の出力運転状態を対象とした確率論的リスク評価に関する実施基準（レベル2 PRA編） 20XX(2019 年9 月制定)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dc:title>
  <dc:creator>会議室</dc:creator>
  <cp:lastModifiedBy>平野 隆久</cp:lastModifiedBy>
  <cp:revision>58</cp:revision>
  <cp:lastPrinted>2021-12-21T04:42:20Z</cp:lastPrinted>
  <dcterms:created xsi:type="dcterms:W3CDTF">2021-12-17T04:20:16Z</dcterms:created>
  <dcterms:modified xsi:type="dcterms:W3CDTF">2023-06-13T05:09:48Z</dcterms:modified>
</cp:coreProperties>
</file>