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bookmarkIdSeed="3">
  <p:sldMasterIdLst>
    <p:sldMasterId id="2147483648" r:id="rId1"/>
  </p:sldMasterIdLst>
  <p:notesMasterIdLst>
    <p:notesMasterId r:id="rId21"/>
  </p:notesMasterIdLst>
  <p:handoutMasterIdLst>
    <p:handoutMasterId r:id="rId22"/>
  </p:handoutMasterIdLst>
  <p:sldIdLst>
    <p:sldId id="256" r:id="rId2"/>
    <p:sldId id="273" r:id="rId3"/>
    <p:sldId id="283" r:id="rId4"/>
    <p:sldId id="281" r:id="rId5"/>
    <p:sldId id="277" r:id="rId6"/>
    <p:sldId id="279" r:id="rId7"/>
    <p:sldId id="272" r:id="rId8"/>
    <p:sldId id="262" r:id="rId9"/>
    <p:sldId id="263" r:id="rId10"/>
    <p:sldId id="264" r:id="rId11"/>
    <p:sldId id="265" r:id="rId12"/>
    <p:sldId id="282" r:id="rId13"/>
    <p:sldId id="266" r:id="rId14"/>
    <p:sldId id="278" r:id="rId15"/>
    <p:sldId id="267" r:id="rId16"/>
    <p:sldId id="268" r:id="rId17"/>
    <p:sldId id="269" r:id="rId18"/>
    <p:sldId id="270" r:id="rId19"/>
    <p:sldId id="271" r:id="rId20"/>
  </p:sldIdLst>
  <p:sldSz cx="7556500" cy="10693400"/>
  <p:notesSz cx="6735763" cy="9866313"/>
  <p:defaultTextStyle>
    <a:defPPr>
      <a:defRPr kern="0"/>
    </a:defPPr>
  </p:defaultTextStyle>
  <p:extLst>
    <p:ext uri="{EFAFB233-063F-42B5-8137-9DF3F51BA10A}">
      <p15:sldGuideLst xmlns:p15="http://schemas.microsoft.com/office/powerpoint/2012/main">
        <p15:guide id="1" orient="horz" pos="2888" userDrawn="1">
          <p15:clr>
            <a:srgbClr val="A4A3A4"/>
          </p15:clr>
        </p15:guide>
        <p15:guide id="2" pos="21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4" autoAdjust="0"/>
    <p:restoredTop sz="93368" autoAdjust="0"/>
  </p:normalViewPr>
  <p:slideViewPr>
    <p:cSldViewPr>
      <p:cViewPr>
        <p:scale>
          <a:sx n="96" d="100"/>
          <a:sy n="96" d="100"/>
        </p:scale>
        <p:origin x="690" y="-1524"/>
      </p:cViewPr>
      <p:guideLst>
        <p:guide orient="horz" pos="2888"/>
        <p:guide pos="21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59" d="100"/>
          <a:sy n="59" d="100"/>
        </p:scale>
        <p:origin x="284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図 7">
            <a:extLst>
              <a:ext uri="{FF2B5EF4-FFF2-40B4-BE49-F238E27FC236}">
                <a16:creationId xmlns:a16="http://schemas.microsoft.com/office/drawing/2014/main" id="{0891130C-A13D-4A35-B9D0-C3084229E566}"/>
              </a:ext>
            </a:extLst>
          </p:cNvPr>
          <p:cNvPicPr>
            <a:picLocks noChangeAspect="1"/>
          </p:cNvPicPr>
          <p:nvPr/>
        </p:nvPicPr>
        <p:blipFill>
          <a:blip r:embed="rId2"/>
          <a:stretch>
            <a:fillRect/>
          </a:stretch>
        </p:blipFill>
        <p:spPr>
          <a:xfrm>
            <a:off x="396081" y="9047956"/>
            <a:ext cx="6096528" cy="24386"/>
          </a:xfrm>
          <a:prstGeom prst="rect">
            <a:avLst/>
          </a:prstGeom>
        </p:spPr>
      </p:pic>
      <p:pic>
        <p:nvPicPr>
          <p:cNvPr id="10" name="図 9">
            <a:extLst>
              <a:ext uri="{FF2B5EF4-FFF2-40B4-BE49-F238E27FC236}">
                <a16:creationId xmlns:a16="http://schemas.microsoft.com/office/drawing/2014/main" id="{49946BCD-5838-4DFF-ACEB-14B7C238C58A}"/>
              </a:ext>
            </a:extLst>
          </p:cNvPr>
          <p:cNvPicPr>
            <a:picLocks noChangeAspect="1"/>
          </p:cNvPicPr>
          <p:nvPr/>
        </p:nvPicPr>
        <p:blipFill>
          <a:blip r:embed="rId3"/>
          <a:stretch>
            <a:fillRect/>
          </a:stretch>
        </p:blipFill>
        <p:spPr>
          <a:xfrm>
            <a:off x="3596481" y="9139272"/>
            <a:ext cx="2621507" cy="707197"/>
          </a:xfrm>
          <a:prstGeom prst="rect">
            <a:avLst/>
          </a:prstGeom>
        </p:spPr>
      </p:pic>
      <p:sp>
        <p:nvSpPr>
          <p:cNvPr id="11" name="フッター プレースホルダー 10">
            <a:extLst>
              <a:ext uri="{FF2B5EF4-FFF2-40B4-BE49-F238E27FC236}">
                <a16:creationId xmlns:a16="http://schemas.microsoft.com/office/drawing/2014/main" id="{C9A9D2C5-77E4-4A50-837F-68784D3DD13D}"/>
              </a:ext>
            </a:extLst>
          </p:cNvPr>
          <p:cNvSpPr>
            <a:spLocks noGrp="1"/>
          </p:cNvSpPr>
          <p:nvPr>
            <p:ph type="ftr" sz="quarter" idx="2"/>
          </p:nvPr>
        </p:nvSpPr>
        <p:spPr>
          <a:xfrm>
            <a:off x="548481" y="8895556"/>
            <a:ext cx="3124199" cy="800100"/>
          </a:xfrm>
          <a:prstGeom prst="rect">
            <a:avLst/>
          </a:prstGeom>
        </p:spPr>
        <p:txBody>
          <a:bodyPr vert="horz" lIns="91440" tIns="45720" rIns="91440" bIns="45720" rtlCol="0" anchor="b"/>
          <a:lstStyle>
            <a:lvl1pPr algn="l">
              <a:defRPr sz="1200"/>
            </a:lvl1pPr>
          </a:lstStyle>
          <a:p>
            <a:r>
              <a:rPr lang="en-US" altLang="ja-JP" sz="900" spc="-15" dirty="0">
                <a:latin typeface="ＭＳ 明朝"/>
                <a:cs typeface="ＭＳ 明朝"/>
              </a:rPr>
              <a:t>※</a:t>
            </a:r>
            <a:r>
              <a:rPr lang="ja-JP" altLang="en-US" sz="900" spc="-15" dirty="0">
                <a:latin typeface="ＭＳ 明朝"/>
                <a:cs typeface="ＭＳ 明朝"/>
              </a:rPr>
              <a:t>記載価格は，税込です。また，発送には送料が別途</a:t>
            </a:r>
            <a:r>
              <a:rPr lang="en-US" altLang="ja-JP" sz="900" spc="-10" dirty="0">
                <a:latin typeface="ＭＳ 明朝"/>
                <a:cs typeface="ＭＳ 明朝"/>
              </a:rPr>
              <a:t>550</a:t>
            </a:r>
            <a:r>
              <a:rPr lang="ja-JP" altLang="en-US" sz="900" spc="-25" dirty="0">
                <a:latin typeface="ＭＳ 明朝"/>
                <a:cs typeface="ＭＳ 明朝"/>
              </a:rPr>
              <a:t>円</a:t>
            </a:r>
            <a:r>
              <a:rPr lang="en-US" altLang="ja-JP" sz="900" spc="-25" dirty="0">
                <a:latin typeface="ＭＳ 明朝"/>
                <a:cs typeface="ＭＳ 明朝"/>
              </a:rPr>
              <a:t>(</a:t>
            </a:r>
            <a:r>
              <a:rPr lang="ja-JP" altLang="en-US" sz="900" spc="-25" dirty="0">
                <a:latin typeface="ＭＳ 明朝"/>
                <a:cs typeface="ＭＳ 明朝"/>
              </a:rPr>
              <a:t>税込</a:t>
            </a:r>
            <a:r>
              <a:rPr lang="en-US" altLang="ja-JP" sz="900" spc="-25" dirty="0">
                <a:latin typeface="ＭＳ 明朝"/>
                <a:cs typeface="ＭＳ 明朝"/>
              </a:rPr>
              <a:t>)</a:t>
            </a:r>
            <a:r>
              <a:rPr lang="ja-JP" altLang="en-US" sz="900" spc="-15" dirty="0">
                <a:latin typeface="ＭＳ 明朝"/>
                <a:cs typeface="ＭＳ 明朝"/>
              </a:rPr>
              <a:t>必要となります。</a:t>
            </a:r>
            <a:endParaRPr lang="ja-JP" altLang="en-US" sz="900" dirty="0">
              <a:latin typeface="ＭＳ 明朝"/>
              <a:cs typeface="ＭＳ 明朝"/>
            </a:endParaRPr>
          </a:p>
          <a:p>
            <a:endParaRPr kumimoji="1" lang="ja-JP" altLang="en-US" dirty="0"/>
          </a:p>
        </p:txBody>
      </p:sp>
    </p:spTree>
    <p:extLst>
      <p:ext uri="{BB962C8B-B14F-4D97-AF65-F5344CB8AC3E}">
        <p14:creationId xmlns:p14="http://schemas.microsoft.com/office/powerpoint/2010/main" val="4192018297"/>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E704AA9B-CD29-4088-839C-D256FF773883}" type="datetimeFigureOut">
              <a:rPr kumimoji="1" lang="ja-JP" altLang="en-US" smtClean="0"/>
              <a:t>2025/7/30</a:t>
            </a:fld>
            <a:endParaRPr kumimoji="1" lang="ja-JP" altLang="en-US"/>
          </a:p>
        </p:txBody>
      </p:sp>
      <p:sp>
        <p:nvSpPr>
          <p:cNvPr id="4" name="スライド イメージ プレースホルダー 3"/>
          <p:cNvSpPr>
            <a:spLocks noGrp="1" noRot="1" noChangeAspect="1"/>
          </p:cNvSpPr>
          <p:nvPr>
            <p:ph type="sldImg" idx="2"/>
          </p:nvPr>
        </p:nvSpPr>
        <p:spPr>
          <a:xfrm>
            <a:off x="2192338" y="1233488"/>
            <a:ext cx="235108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pic>
        <p:nvPicPr>
          <p:cNvPr id="8" name="図 7">
            <a:extLst>
              <a:ext uri="{FF2B5EF4-FFF2-40B4-BE49-F238E27FC236}">
                <a16:creationId xmlns:a16="http://schemas.microsoft.com/office/drawing/2014/main" id="{0D6C65C4-0F3A-46EE-987F-4FFC65937C13}"/>
              </a:ext>
            </a:extLst>
          </p:cNvPr>
          <p:cNvPicPr>
            <a:picLocks noChangeAspect="1"/>
          </p:cNvPicPr>
          <p:nvPr/>
        </p:nvPicPr>
        <p:blipFill>
          <a:blip r:embed="rId2"/>
          <a:stretch>
            <a:fillRect/>
          </a:stretch>
        </p:blipFill>
        <p:spPr>
          <a:xfrm>
            <a:off x="3748881" y="9159116"/>
            <a:ext cx="2621507" cy="707197"/>
          </a:xfrm>
          <a:prstGeom prst="rect">
            <a:avLst/>
          </a:prstGeom>
        </p:spPr>
      </p:pic>
      <p:sp>
        <p:nvSpPr>
          <p:cNvPr id="9" name="object 16">
            <a:extLst>
              <a:ext uri="{FF2B5EF4-FFF2-40B4-BE49-F238E27FC236}">
                <a16:creationId xmlns:a16="http://schemas.microsoft.com/office/drawing/2014/main" id="{F1F5CF05-3201-4B7F-AE18-EEE639C18039}"/>
              </a:ext>
            </a:extLst>
          </p:cNvPr>
          <p:cNvSpPr txBox="1"/>
          <p:nvPr/>
        </p:nvSpPr>
        <p:spPr>
          <a:xfrm>
            <a:off x="396081" y="9124156"/>
            <a:ext cx="3024505" cy="330200"/>
          </a:xfrm>
          <a:prstGeom prst="rect">
            <a:avLst/>
          </a:prstGeom>
        </p:spPr>
        <p:txBody>
          <a:bodyPr vert="horz" wrap="square" lIns="0" tIns="12700" rIns="0" bIns="0" rtlCol="0">
            <a:spAutoFit/>
          </a:bodyPr>
          <a:lstStyle/>
          <a:p>
            <a:pPr marL="12700" marR="5080">
              <a:lnSpc>
                <a:spcPct val="125000"/>
              </a:lnSpc>
              <a:spcBef>
                <a:spcPts val="100"/>
              </a:spcBef>
            </a:pPr>
            <a:r>
              <a:rPr sz="800" spc="-15" dirty="0">
                <a:latin typeface="ＭＳ 明朝"/>
                <a:cs typeface="ＭＳ 明朝"/>
              </a:rPr>
              <a:t>※記載価格は，税込です。また，発送には送料が別途</a:t>
            </a:r>
            <a:r>
              <a:rPr sz="800" spc="-10" dirty="0">
                <a:latin typeface="ＭＳ 明朝"/>
                <a:cs typeface="ＭＳ 明朝"/>
              </a:rPr>
              <a:t>550</a:t>
            </a:r>
            <a:r>
              <a:rPr sz="800" spc="-25" dirty="0">
                <a:latin typeface="ＭＳ 明朝"/>
                <a:cs typeface="ＭＳ 明朝"/>
              </a:rPr>
              <a:t>円(税込)</a:t>
            </a:r>
            <a:r>
              <a:rPr sz="800" spc="-15" dirty="0">
                <a:latin typeface="ＭＳ 明朝"/>
                <a:cs typeface="ＭＳ 明朝"/>
              </a:rPr>
              <a:t>必要となります。</a:t>
            </a:r>
            <a:endParaRPr sz="800" dirty="0">
              <a:latin typeface="ＭＳ 明朝"/>
              <a:cs typeface="ＭＳ 明朝"/>
            </a:endParaRPr>
          </a:p>
        </p:txBody>
      </p:sp>
    </p:spTree>
    <p:extLst>
      <p:ext uri="{BB962C8B-B14F-4D97-AF65-F5344CB8AC3E}">
        <p14:creationId xmlns:p14="http://schemas.microsoft.com/office/powerpoint/2010/main" val="3454127466"/>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1037301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2EA47E-30FD-9D2A-AF79-B8787E57CFFA}"/>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7D7768F-C828-D116-612E-B599BDF80AFF}"/>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2405083C-89F2-153D-B814-2A9A9044CD2F}"/>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2261727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1872396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240238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275514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318706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AE34C59D-6105-4B9A-AB9F-1871C245E16A}" type="datetime1">
              <a:rPr lang="en-US" altLang="ja-JP" smtClean="0"/>
              <a:t>7/30/2025</a:t>
            </a:fld>
            <a:endParaRPr lang="en-US" dirty="0"/>
          </a:p>
        </p:txBody>
      </p:sp>
      <p:sp>
        <p:nvSpPr>
          <p:cNvPr id="6" name="Holder 6"/>
          <p:cNvSpPr>
            <a:spLocks noGrp="1"/>
          </p:cNvSpPr>
          <p:nvPr>
            <p:ph type="sldNum" sz="quarter" idx="7"/>
          </p:nvPr>
        </p:nvSpPr>
        <p:spPr/>
        <p:txBody>
          <a:bodyPr lIns="0" tIns="0" rIns="0" bIns="0"/>
          <a:lstStyle>
            <a:lvl1pPr>
              <a:defRPr sz="1200" b="0" i="0">
                <a:solidFill>
                  <a:schemeClr val="tx1"/>
                </a:solidFill>
                <a:latin typeface="ＭＳ Ｐゴシック"/>
                <a:cs typeface="ＭＳ Ｐゴシック"/>
              </a:defRPr>
            </a:lvl1pPr>
          </a:lstStyle>
          <a:p>
            <a:pPr marL="38100">
              <a:lnSpc>
                <a:spcPts val="1370"/>
              </a:lnSpc>
            </a:pPr>
            <a:fld id="{81D60167-4931-47E6-BA6A-407CBD079E47}" type="slidenum">
              <a:rPr dirty="0"/>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chemeClr val="tx1"/>
                </a:solidFill>
                <a:latin typeface="HGS明朝E"/>
                <a:cs typeface="HGS明朝E"/>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2E394D17-DE28-4C9A-A288-BC83F5F20BAF}" type="datetime1">
              <a:rPr lang="en-US" altLang="ja-JP" smtClean="0"/>
              <a:t>7/30/2025</a:t>
            </a:fld>
            <a:endParaRPr lang="en-US" dirty="0"/>
          </a:p>
        </p:txBody>
      </p:sp>
      <p:sp>
        <p:nvSpPr>
          <p:cNvPr id="6" name="Holder 6"/>
          <p:cNvSpPr>
            <a:spLocks noGrp="1"/>
          </p:cNvSpPr>
          <p:nvPr>
            <p:ph type="sldNum" sz="quarter" idx="7"/>
          </p:nvPr>
        </p:nvSpPr>
        <p:spPr/>
        <p:txBody>
          <a:bodyPr lIns="0" tIns="0" rIns="0" bIns="0"/>
          <a:lstStyle>
            <a:lvl1pPr>
              <a:defRPr sz="1200" b="0" i="0">
                <a:solidFill>
                  <a:schemeClr val="tx1"/>
                </a:solidFill>
                <a:latin typeface="ＭＳ Ｐゴシック"/>
                <a:cs typeface="ＭＳ Ｐゴシック"/>
              </a:defRPr>
            </a:lvl1pPr>
          </a:lstStyle>
          <a:p>
            <a:pPr marL="38100">
              <a:lnSpc>
                <a:spcPts val="1370"/>
              </a:lnSpc>
            </a:pPr>
            <a:fld id="{81D60167-4931-47E6-BA6A-407CBD079E47}" type="slidenum">
              <a:rPr dirty="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chemeClr val="tx1"/>
                </a:solidFill>
                <a:latin typeface="HGS明朝E"/>
                <a:cs typeface="HGS明朝E"/>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5077E740-29A8-4B63-A13B-1E10F9AD63D9}" type="datetime1">
              <a:rPr lang="en-US" altLang="ja-JP" smtClean="0"/>
              <a:t>7/30/2025</a:t>
            </a:fld>
            <a:endParaRPr lang="en-US" dirty="0"/>
          </a:p>
        </p:txBody>
      </p:sp>
      <p:sp>
        <p:nvSpPr>
          <p:cNvPr id="7" name="Holder 7"/>
          <p:cNvSpPr>
            <a:spLocks noGrp="1"/>
          </p:cNvSpPr>
          <p:nvPr>
            <p:ph type="sldNum" sz="quarter" idx="7"/>
          </p:nvPr>
        </p:nvSpPr>
        <p:spPr/>
        <p:txBody>
          <a:bodyPr lIns="0" tIns="0" rIns="0" bIns="0"/>
          <a:lstStyle>
            <a:lvl1pPr>
              <a:defRPr sz="1200" b="0" i="0">
                <a:solidFill>
                  <a:schemeClr val="tx1"/>
                </a:solidFill>
                <a:latin typeface="ＭＳ Ｐゴシック"/>
                <a:cs typeface="ＭＳ Ｐゴシック"/>
              </a:defRPr>
            </a:lvl1pPr>
          </a:lstStyle>
          <a:p>
            <a:pPr marL="38100">
              <a:lnSpc>
                <a:spcPts val="1370"/>
              </a:lnSpc>
            </a:pPr>
            <a:fld id="{81D60167-4931-47E6-BA6A-407CBD079E47}" type="slidenum">
              <a:rPr dirty="0"/>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chemeClr val="tx1"/>
                </a:solidFill>
                <a:latin typeface="HGS明朝E"/>
                <a:cs typeface="HGS明朝E"/>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22A76EDD-F8BA-44AB-8DA3-97E9051BE7B2}" type="datetime1">
              <a:rPr lang="en-US" altLang="ja-JP" smtClean="0"/>
              <a:t>7/30/2025</a:t>
            </a:fld>
            <a:endParaRPr lang="en-US" dirty="0"/>
          </a:p>
        </p:txBody>
      </p:sp>
      <p:sp>
        <p:nvSpPr>
          <p:cNvPr id="5" name="Holder 5"/>
          <p:cNvSpPr>
            <a:spLocks noGrp="1"/>
          </p:cNvSpPr>
          <p:nvPr>
            <p:ph type="sldNum" sz="quarter" idx="7"/>
          </p:nvPr>
        </p:nvSpPr>
        <p:spPr/>
        <p:txBody>
          <a:bodyPr lIns="0" tIns="0" rIns="0" bIns="0"/>
          <a:lstStyle>
            <a:lvl1pPr>
              <a:defRPr sz="1200" b="0" i="0">
                <a:solidFill>
                  <a:schemeClr val="tx1"/>
                </a:solidFill>
                <a:latin typeface="ＭＳ Ｐゴシック"/>
                <a:cs typeface="ＭＳ Ｐゴシック"/>
              </a:defRPr>
            </a:lvl1pPr>
          </a:lstStyle>
          <a:p>
            <a:pPr marL="38100">
              <a:lnSpc>
                <a:spcPts val="1370"/>
              </a:lnSpc>
            </a:pPr>
            <a:fld id="{81D60167-4931-47E6-BA6A-407CBD079E47}" type="slidenum">
              <a:rPr dirty="0"/>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2BB39174-BCC9-42CF-B5BB-8E0A970667B8}" type="datetime1">
              <a:rPr lang="en-US" altLang="ja-JP" smtClean="0"/>
              <a:t>7/30/2025</a:t>
            </a:fld>
            <a:endParaRPr lang="en-US" dirty="0"/>
          </a:p>
        </p:txBody>
      </p:sp>
      <p:sp>
        <p:nvSpPr>
          <p:cNvPr id="4" name="Holder 4"/>
          <p:cNvSpPr>
            <a:spLocks noGrp="1"/>
          </p:cNvSpPr>
          <p:nvPr>
            <p:ph type="sldNum" sz="quarter" idx="7"/>
          </p:nvPr>
        </p:nvSpPr>
        <p:spPr/>
        <p:txBody>
          <a:bodyPr lIns="0" tIns="0" rIns="0" bIns="0"/>
          <a:lstStyle>
            <a:lvl1pPr>
              <a:defRPr sz="1200" b="0" i="0">
                <a:solidFill>
                  <a:schemeClr val="tx1"/>
                </a:solidFill>
                <a:latin typeface="ＭＳ Ｐゴシック"/>
                <a:cs typeface="ＭＳ Ｐゴシック"/>
              </a:defRPr>
            </a:lvl1pPr>
          </a:lstStyle>
          <a:p>
            <a:pPr marL="38100">
              <a:lnSpc>
                <a:spcPts val="1370"/>
              </a:lnSpc>
            </a:pPr>
            <a:fld id="{81D60167-4931-47E6-BA6A-407CBD079E47}" type="slidenum">
              <a:rPr dirty="0"/>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478025" y="877569"/>
            <a:ext cx="4356100" cy="391159"/>
          </a:xfrm>
          <a:prstGeom prst="rect">
            <a:avLst/>
          </a:prstGeom>
        </p:spPr>
        <p:txBody>
          <a:bodyPr wrap="square" lIns="0" tIns="0" rIns="0" bIns="0">
            <a:spAutoFit/>
          </a:bodyPr>
          <a:lstStyle>
            <a:lvl1pPr>
              <a:defRPr sz="2400" b="0" i="0">
                <a:solidFill>
                  <a:schemeClr val="tx1"/>
                </a:solidFill>
                <a:latin typeface="HGS明朝E"/>
                <a:cs typeface="HGS明朝E"/>
              </a:defRPr>
            </a:lvl1pPr>
          </a:lstStyle>
          <a:p>
            <a:endParaRPr/>
          </a:p>
        </p:txBody>
      </p:sp>
      <p:sp>
        <p:nvSpPr>
          <p:cNvPr id="3" name="Holder 3"/>
          <p:cNvSpPr>
            <a:spLocks noGrp="1"/>
          </p:cNvSpPr>
          <p:nvPr>
            <p:ph type="body" idx="1"/>
          </p:nvPr>
        </p:nvSpPr>
        <p:spPr>
          <a:xfrm>
            <a:off x="621283" y="1923033"/>
            <a:ext cx="6320282" cy="3230879"/>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2B98E6D2-EA02-4C48-B696-8C06012155AE}" type="datetime1">
              <a:rPr lang="en-US" altLang="ja-JP" smtClean="0"/>
              <a:t>7/30/2025</a:t>
            </a:fld>
            <a:endParaRPr lang="en-US" dirty="0"/>
          </a:p>
        </p:txBody>
      </p:sp>
      <p:sp>
        <p:nvSpPr>
          <p:cNvPr id="6" name="Holder 6"/>
          <p:cNvSpPr>
            <a:spLocks noGrp="1"/>
          </p:cNvSpPr>
          <p:nvPr>
            <p:ph type="sldNum" sz="quarter" idx="7"/>
          </p:nvPr>
        </p:nvSpPr>
        <p:spPr>
          <a:xfrm>
            <a:off x="3708527" y="9876631"/>
            <a:ext cx="165100" cy="177800"/>
          </a:xfrm>
          <a:prstGeom prst="rect">
            <a:avLst/>
          </a:prstGeom>
        </p:spPr>
        <p:txBody>
          <a:bodyPr wrap="square" lIns="0" tIns="0" rIns="0" bIns="0">
            <a:spAutoFit/>
          </a:bodyPr>
          <a:lstStyle>
            <a:lvl1pPr>
              <a:defRPr sz="1200" b="0" i="0">
                <a:solidFill>
                  <a:schemeClr val="tx1"/>
                </a:solidFill>
                <a:latin typeface="ＭＳ Ｐゴシック"/>
                <a:cs typeface="ＭＳ Ｐゴシック"/>
              </a:defRPr>
            </a:lvl1pPr>
          </a:lstStyle>
          <a:p>
            <a:pPr marL="38100">
              <a:lnSpc>
                <a:spcPts val="1370"/>
              </a:lnSpc>
            </a:pPr>
            <a:fld id="{81D60167-4931-47E6-BA6A-407CBD079E47}" type="slidenum">
              <a:rPr dirty="0"/>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ft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aesj.net/shoppin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hyperlink" Target="mailto:sc@aesj.or.jp" TargetMode="External"/></Relationships>
</file>

<file path=ppt/slides/_rels/slide10.xml.rels><?xml version="1.0" encoding="UTF-8" standalone="yes"?>
<Relationships xmlns="http://schemas.openxmlformats.org/package/2006/relationships"><Relationship Id="rId2" Type="http://schemas.openxmlformats.org/officeDocument/2006/relationships/hyperlink" Target="mailto:sc@aesj.or.jp"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hyperlink" Target="mailto:sc@aesj.or.jp"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hyperlink" Target="mailto:sc@aesj.or.jp"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hyperlink" Target="mailto:sc@aesj.or.jp" TargetMode="Externa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hyperlink" Target="mailto:sc@aesj.or.jp" TargetMode="Externa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hyperlink" Target="mailto:sc@aesj.or.jp" TargetMode="Externa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hyperlink" Target="mailto:sc@aesj.or.jp" TargetMode="Externa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hyperlink" Target="mailto:sc@aesj.or.jp" TargetMode="External"/><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hyperlink" Target="mailto:sc@aesj.or.jp" TargetMode="Externa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hyperlink" Target="mailto:sc@aesj.or.jp" TargetMode="Externa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sc@aesj.or.jp"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sc@aesj.or.jp"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sc@aesj.or.jp"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sc@aesj.or.jp"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sc@aesj.or.jp"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sc@aesj.or.jp" TargetMode="Externa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hyperlink" Target="mailto:sc@aesj.or.jp"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66873" y="3153282"/>
            <a:ext cx="3225800" cy="1302601"/>
          </a:xfrm>
          <a:prstGeom prst="rect">
            <a:avLst/>
          </a:prstGeom>
        </p:spPr>
        <p:txBody>
          <a:bodyPr vert="horz" wrap="square" lIns="0" tIns="12700" rIns="0" bIns="0" rtlCol="0">
            <a:spAutoFit/>
          </a:bodyPr>
          <a:lstStyle/>
          <a:p>
            <a:pPr marL="469900" marR="5080" indent="-457834">
              <a:lnSpc>
                <a:spcPct val="125000"/>
              </a:lnSpc>
              <a:spcBef>
                <a:spcPts val="100"/>
              </a:spcBef>
            </a:pPr>
            <a:r>
              <a:rPr sz="3600" b="0" spc="-10" dirty="0">
                <a:latin typeface="HGP明朝E" panose="02020900000000000000" pitchFamily="18" charset="-128"/>
                <a:ea typeface="HGP明朝E" panose="02020900000000000000" pitchFamily="18" charset="-128"/>
                <a:cs typeface="BIZ UDP明朝 Medium"/>
              </a:rPr>
              <a:t>日本原子力学会標準委員会</a:t>
            </a:r>
            <a:endParaRPr sz="3600" dirty="0">
              <a:latin typeface="HGP明朝E" panose="02020900000000000000" pitchFamily="18" charset="-128"/>
              <a:ea typeface="HGP明朝E" panose="02020900000000000000" pitchFamily="18" charset="-128"/>
              <a:cs typeface="BIZ UDP明朝 Medium"/>
            </a:endParaRPr>
          </a:p>
        </p:txBody>
      </p:sp>
      <p:sp>
        <p:nvSpPr>
          <p:cNvPr id="3" name="object 3"/>
          <p:cNvSpPr txBox="1"/>
          <p:nvPr/>
        </p:nvSpPr>
        <p:spPr>
          <a:xfrm>
            <a:off x="2395854" y="4662042"/>
            <a:ext cx="2768600" cy="574040"/>
          </a:xfrm>
          <a:prstGeom prst="rect">
            <a:avLst/>
          </a:prstGeom>
        </p:spPr>
        <p:txBody>
          <a:bodyPr vert="horz" wrap="square" lIns="0" tIns="12700" rIns="0" bIns="0" rtlCol="0">
            <a:spAutoFit/>
          </a:bodyPr>
          <a:lstStyle/>
          <a:p>
            <a:pPr marL="12700">
              <a:lnSpc>
                <a:spcPct val="100000"/>
              </a:lnSpc>
              <a:spcBef>
                <a:spcPts val="100"/>
              </a:spcBef>
            </a:pPr>
            <a:r>
              <a:rPr sz="3600" b="0" spc="-10" dirty="0">
                <a:latin typeface="HGP明朝E" panose="02020900000000000000" pitchFamily="18" charset="-128"/>
                <a:ea typeface="HGP明朝E" panose="02020900000000000000" pitchFamily="18" charset="-128"/>
                <a:cs typeface="BIZ UDP明朝 Medium"/>
              </a:rPr>
              <a:t>発行標準一覧</a:t>
            </a:r>
            <a:endParaRPr sz="3600" dirty="0">
              <a:latin typeface="HGP明朝E" panose="02020900000000000000" pitchFamily="18" charset="-128"/>
              <a:ea typeface="HGP明朝E" panose="02020900000000000000" pitchFamily="18" charset="-128"/>
              <a:cs typeface="BIZ UDP明朝 Medium"/>
            </a:endParaRPr>
          </a:p>
        </p:txBody>
      </p:sp>
      <p:sp>
        <p:nvSpPr>
          <p:cNvPr id="4" name="object 4"/>
          <p:cNvSpPr txBox="1"/>
          <p:nvPr/>
        </p:nvSpPr>
        <p:spPr>
          <a:xfrm>
            <a:off x="3914013" y="8580881"/>
            <a:ext cx="3028315" cy="1041311"/>
          </a:xfrm>
          <a:prstGeom prst="rect">
            <a:avLst/>
          </a:prstGeom>
        </p:spPr>
        <p:txBody>
          <a:bodyPr vert="horz" wrap="square" lIns="0" tIns="12700" rIns="0" bIns="0" rtlCol="0">
            <a:spAutoFit/>
          </a:bodyPr>
          <a:lstStyle/>
          <a:p>
            <a:pPr marR="5080" algn="r">
              <a:lnSpc>
                <a:spcPct val="100000"/>
              </a:lnSpc>
              <a:spcBef>
                <a:spcPts val="100"/>
              </a:spcBef>
            </a:pPr>
            <a:r>
              <a:rPr sz="1750" b="0" dirty="0">
                <a:latin typeface="HGP明朝E" panose="02020900000000000000" pitchFamily="18" charset="-128"/>
                <a:ea typeface="HGP明朝E" panose="02020900000000000000" pitchFamily="18" charset="-128"/>
                <a:cs typeface="BIZ UDP明朝 Medium"/>
              </a:rPr>
              <a:t>一般社団法人 日本原子力学会</a:t>
            </a:r>
            <a:endParaRPr sz="1750" dirty="0">
              <a:latin typeface="HGP明朝E" panose="02020900000000000000" pitchFamily="18" charset="-128"/>
              <a:ea typeface="HGP明朝E" panose="02020900000000000000" pitchFamily="18" charset="-128"/>
              <a:cs typeface="BIZ UDP明朝 Medium"/>
            </a:endParaRPr>
          </a:p>
          <a:p>
            <a:pPr marR="6350" algn="r">
              <a:lnSpc>
                <a:spcPct val="100000"/>
              </a:lnSpc>
              <a:spcBef>
                <a:spcPts val="1500"/>
              </a:spcBef>
            </a:pPr>
            <a:r>
              <a:rPr sz="1750" b="0" spc="-10" dirty="0">
                <a:latin typeface="HGP明朝E" panose="02020900000000000000" pitchFamily="18" charset="-128"/>
                <a:ea typeface="HGP明朝E" panose="02020900000000000000" pitchFamily="18" charset="-128"/>
                <a:cs typeface="BIZ UDP明朝 Medium"/>
              </a:rPr>
              <a:t>標準委員会</a:t>
            </a:r>
            <a:endParaRPr sz="1750" dirty="0">
              <a:latin typeface="HGP明朝E" panose="02020900000000000000" pitchFamily="18" charset="-128"/>
              <a:ea typeface="HGP明朝E" panose="02020900000000000000" pitchFamily="18" charset="-128"/>
              <a:cs typeface="BIZ UDP明朝 Medium"/>
            </a:endParaRPr>
          </a:p>
          <a:p>
            <a:pPr marL="1474470">
              <a:lnSpc>
                <a:spcPct val="100000"/>
              </a:lnSpc>
              <a:spcBef>
                <a:spcPts val="1000"/>
              </a:spcBef>
            </a:pPr>
            <a:r>
              <a:rPr lang="ja-JP" altLang="en-US" sz="1100" b="0" dirty="0">
                <a:latin typeface="HGP明朝E" panose="02020900000000000000" pitchFamily="18" charset="-128"/>
                <a:ea typeface="HGP明朝E" panose="02020900000000000000" pitchFamily="18" charset="-128"/>
                <a:cs typeface="BIZ UDP明朝 Medium"/>
              </a:rPr>
              <a:t>　 　</a:t>
            </a:r>
            <a:r>
              <a:rPr sz="1100" b="0" dirty="0">
                <a:latin typeface="HGP明朝E" panose="02020900000000000000" pitchFamily="18" charset="-128"/>
                <a:ea typeface="HGP明朝E" panose="02020900000000000000" pitchFamily="18" charset="-128"/>
                <a:cs typeface="BIZ UDP明朝 Medium"/>
              </a:rPr>
              <a:t>202</a:t>
            </a:r>
            <a:r>
              <a:rPr lang="en-US" sz="1100" b="0" dirty="0">
                <a:latin typeface="HGP明朝E" panose="02020900000000000000" pitchFamily="18" charset="-128"/>
                <a:ea typeface="HGP明朝E" panose="02020900000000000000" pitchFamily="18" charset="-128"/>
                <a:cs typeface="BIZ UDP明朝 Medium"/>
              </a:rPr>
              <a:t>5</a:t>
            </a:r>
            <a:r>
              <a:rPr sz="1100" b="0" spc="-70" dirty="0">
                <a:latin typeface="HGP明朝E" panose="02020900000000000000" pitchFamily="18" charset="-128"/>
                <a:ea typeface="HGP明朝E" panose="02020900000000000000" pitchFamily="18" charset="-128"/>
                <a:cs typeface="BIZ UDP明朝 Medium"/>
              </a:rPr>
              <a:t>年</a:t>
            </a:r>
            <a:r>
              <a:rPr lang="ja-JP" altLang="en-US" sz="1100" spc="-70" dirty="0">
                <a:latin typeface="HGP明朝E" panose="02020900000000000000" pitchFamily="18" charset="-128"/>
                <a:ea typeface="HGP明朝E" panose="02020900000000000000" pitchFamily="18" charset="-128"/>
                <a:cs typeface="BIZ UDP明朝 Medium"/>
              </a:rPr>
              <a:t> </a:t>
            </a:r>
            <a:r>
              <a:rPr lang="en-US" altLang="ja-JP" sz="1100" spc="-70" dirty="0">
                <a:latin typeface="HGP明朝E" panose="02020900000000000000" pitchFamily="18" charset="-128"/>
                <a:ea typeface="HGP明朝E" panose="02020900000000000000" pitchFamily="18" charset="-128"/>
                <a:cs typeface="BIZ UDP明朝 Medium"/>
              </a:rPr>
              <a:t>7</a:t>
            </a:r>
            <a:r>
              <a:rPr sz="1100" b="0" spc="-65" dirty="0">
                <a:latin typeface="HGP明朝E" panose="02020900000000000000" pitchFamily="18" charset="-128"/>
                <a:ea typeface="HGP明朝E" panose="02020900000000000000" pitchFamily="18" charset="-128"/>
                <a:cs typeface="BIZ UDP明朝 Medium"/>
              </a:rPr>
              <a:t>月</a:t>
            </a:r>
            <a:r>
              <a:rPr lang="ja-JP" altLang="en-US" sz="1100" b="0" spc="-65" dirty="0">
                <a:latin typeface="HGP明朝E" panose="02020900000000000000" pitchFamily="18" charset="-128"/>
                <a:ea typeface="HGP明朝E" panose="02020900000000000000" pitchFamily="18" charset="-128"/>
                <a:cs typeface="BIZ UDP明朝 Medium"/>
              </a:rPr>
              <a:t> </a:t>
            </a:r>
            <a:r>
              <a:rPr lang="en-US" altLang="ja-JP" sz="1100" spc="-65" dirty="0">
                <a:latin typeface="HGP明朝E" panose="02020900000000000000" pitchFamily="18" charset="-128"/>
                <a:ea typeface="HGP明朝E" panose="02020900000000000000" pitchFamily="18" charset="-128"/>
                <a:cs typeface="BIZ UDP明朝 Medium"/>
              </a:rPr>
              <a:t>17</a:t>
            </a:r>
            <a:r>
              <a:rPr lang="ja-JP" altLang="en-US" sz="1100" b="0" spc="-65" dirty="0">
                <a:latin typeface="HGP明朝E" panose="02020900000000000000" pitchFamily="18" charset="-128"/>
                <a:ea typeface="HGP明朝E" panose="02020900000000000000" pitchFamily="18" charset="-128"/>
                <a:cs typeface="BIZ UDP明朝 Medium"/>
              </a:rPr>
              <a:t>日現在</a:t>
            </a:r>
            <a:endParaRPr sz="1100" dirty="0">
              <a:latin typeface="HGP明朝E" panose="02020900000000000000" pitchFamily="18" charset="-128"/>
              <a:ea typeface="HGP明朝E" panose="02020900000000000000" pitchFamily="18" charset="-128"/>
              <a:cs typeface="BIZ UDP明朝 Medium"/>
            </a:endParaRPr>
          </a:p>
        </p:txBody>
      </p:sp>
      <p:sp>
        <p:nvSpPr>
          <p:cNvPr id="6" name="object 6"/>
          <p:cNvSpPr txBox="1"/>
          <p:nvPr/>
        </p:nvSpPr>
        <p:spPr>
          <a:xfrm>
            <a:off x="1876425" y="6172199"/>
            <a:ext cx="3857625" cy="1258678"/>
          </a:xfrm>
          <a:prstGeom prst="rect">
            <a:avLst/>
          </a:prstGeom>
          <a:ln w="28575">
            <a:solidFill>
              <a:srgbClr val="000000"/>
            </a:solidFill>
          </a:ln>
        </p:spPr>
        <p:txBody>
          <a:bodyPr vert="horz" wrap="square" lIns="0" tIns="635" rIns="0" bIns="0" rtlCol="0">
            <a:spAutoFit/>
          </a:bodyPr>
          <a:lstStyle/>
          <a:p>
            <a:pPr>
              <a:lnSpc>
                <a:spcPct val="100000"/>
              </a:lnSpc>
              <a:spcBef>
                <a:spcPts val="5"/>
              </a:spcBef>
            </a:pPr>
            <a:endParaRPr sz="1250" dirty="0">
              <a:latin typeface="Times New Roman"/>
              <a:cs typeface="Times New Roman"/>
            </a:endParaRPr>
          </a:p>
          <a:p>
            <a:pPr marL="87630">
              <a:lnSpc>
                <a:spcPct val="100000"/>
              </a:lnSpc>
              <a:spcBef>
                <a:spcPts val="5"/>
              </a:spcBef>
            </a:pPr>
            <a:r>
              <a:rPr sz="900" b="1" dirty="0">
                <a:latin typeface="游ゴシック"/>
                <a:cs typeface="游ゴシック"/>
              </a:rPr>
              <a:t>標準は</a:t>
            </a:r>
            <a:r>
              <a:rPr sz="900" b="1" spc="-10" dirty="0">
                <a:latin typeface="游ゴシック"/>
                <a:cs typeface="游ゴシック"/>
              </a:rPr>
              <a:t>HP</a:t>
            </a:r>
            <a:r>
              <a:rPr sz="900" b="1" spc="-5" dirty="0">
                <a:latin typeface="游ゴシック"/>
                <a:cs typeface="游ゴシック"/>
              </a:rPr>
              <a:t>からご購入いただけます。</a:t>
            </a:r>
            <a:endParaRPr sz="900" dirty="0">
              <a:latin typeface="游ゴシック"/>
              <a:cs typeface="游ゴシック"/>
            </a:endParaRPr>
          </a:p>
          <a:p>
            <a:pPr marL="87630">
              <a:lnSpc>
                <a:spcPct val="100000"/>
              </a:lnSpc>
              <a:spcBef>
                <a:spcPts val="120"/>
              </a:spcBef>
            </a:pPr>
            <a:r>
              <a:rPr sz="900" u="sng" spc="-10" dirty="0">
                <a:latin typeface="游ゴシック"/>
                <a:cs typeface="游ゴシック"/>
                <a:hlinkClick r:id="rId3"/>
              </a:rPr>
              <a:t>https://www.aesj.net/shopping</a:t>
            </a:r>
            <a:r>
              <a:rPr sz="900" u="sng" spc="-10" dirty="0">
                <a:latin typeface="游ゴシック"/>
                <a:cs typeface="游ゴシック"/>
              </a:rPr>
              <a:t>/</a:t>
            </a:r>
            <a:r>
              <a:rPr sz="900" u="sng" spc="-10" dirty="0">
                <a:solidFill>
                  <a:srgbClr val="0000FF"/>
                </a:solidFill>
                <a:latin typeface="游ゴシック"/>
                <a:cs typeface="游ゴシック"/>
              </a:rPr>
              <a:t>list</a:t>
            </a:r>
            <a:endParaRPr sz="900" u="sng" dirty="0">
              <a:solidFill>
                <a:srgbClr val="0000FF"/>
              </a:solidFill>
              <a:latin typeface="游ゴシック"/>
              <a:cs typeface="游ゴシック"/>
            </a:endParaRPr>
          </a:p>
          <a:p>
            <a:pPr marL="87630">
              <a:lnSpc>
                <a:spcPct val="100000"/>
              </a:lnSpc>
              <a:spcBef>
                <a:spcPts val="120"/>
              </a:spcBef>
            </a:pPr>
            <a:r>
              <a:rPr sz="900" b="1" spc="-25" dirty="0">
                <a:latin typeface="游ゴシック"/>
                <a:cs typeface="游ゴシック"/>
              </a:rPr>
              <a:t>標準のお問合せにつきましては，以下のメールアドレスへお願いします。</a:t>
            </a:r>
            <a:endParaRPr sz="900" dirty="0">
              <a:latin typeface="游ゴシック"/>
              <a:cs typeface="游ゴシック"/>
            </a:endParaRPr>
          </a:p>
          <a:p>
            <a:pPr marL="87630">
              <a:lnSpc>
                <a:spcPct val="100000"/>
              </a:lnSpc>
              <a:spcBef>
                <a:spcPts val="120"/>
              </a:spcBef>
            </a:pPr>
            <a:r>
              <a:rPr sz="900" spc="-10" dirty="0">
                <a:latin typeface="游ゴシック"/>
                <a:cs typeface="游ゴシック"/>
              </a:rPr>
              <a:t>E-</a:t>
            </a:r>
            <a:r>
              <a:rPr sz="900" dirty="0">
                <a:latin typeface="游ゴシック"/>
                <a:cs typeface="游ゴシック"/>
              </a:rPr>
              <a:t>mail</a:t>
            </a:r>
            <a:r>
              <a:rPr lang="en-US" sz="900" dirty="0">
                <a:latin typeface="游ゴシック"/>
                <a:cs typeface="游ゴシック"/>
              </a:rPr>
              <a:t> </a:t>
            </a:r>
            <a:r>
              <a:rPr sz="900" dirty="0">
                <a:latin typeface="游ゴシック"/>
                <a:cs typeface="游ゴシック"/>
              </a:rPr>
              <a:t>:</a:t>
            </a:r>
            <a:r>
              <a:rPr sz="900" spc="-5" dirty="0">
                <a:latin typeface="游ゴシック"/>
                <a:cs typeface="游ゴシック"/>
              </a:rPr>
              <a:t> </a:t>
            </a:r>
            <a:r>
              <a:rPr sz="900" u="sng" spc="-10" dirty="0">
                <a:solidFill>
                  <a:srgbClr val="0000FF"/>
                </a:solidFill>
                <a:uFill>
                  <a:solidFill>
                    <a:srgbClr val="0000FF"/>
                  </a:solidFill>
                </a:uFill>
                <a:latin typeface="游ゴシック"/>
                <a:cs typeface="游ゴシック"/>
                <a:hlinkClick r:id="rId4"/>
              </a:rPr>
              <a:t>sc@aesj.or.jp</a:t>
            </a:r>
            <a:endParaRPr sz="900" dirty="0">
              <a:latin typeface="游ゴシック"/>
              <a:cs typeface="游ゴシック"/>
            </a:endParaRPr>
          </a:p>
          <a:p>
            <a:pPr marL="87630">
              <a:lnSpc>
                <a:spcPct val="100000"/>
              </a:lnSpc>
              <a:spcBef>
                <a:spcPts val="120"/>
              </a:spcBef>
            </a:pPr>
            <a:r>
              <a:rPr sz="900" b="1" spc="25" dirty="0">
                <a:latin typeface="游ゴシック"/>
                <a:cs typeface="游ゴシック"/>
              </a:rPr>
              <a:t>一般社団法人 日本原子力学会 標準課</a:t>
            </a:r>
            <a:endParaRPr sz="900" dirty="0">
              <a:latin typeface="游ゴシック"/>
              <a:cs typeface="游ゴシック"/>
            </a:endParaRPr>
          </a:p>
          <a:p>
            <a:pPr marL="87630" marR="1268095">
              <a:lnSpc>
                <a:spcPts val="1200"/>
              </a:lnSpc>
              <a:spcBef>
                <a:spcPts val="60"/>
              </a:spcBef>
            </a:pPr>
            <a:r>
              <a:rPr sz="800" dirty="0">
                <a:latin typeface="游ゴシック"/>
                <a:cs typeface="游ゴシック"/>
              </a:rPr>
              <a:t>〒</a:t>
            </a:r>
            <a:r>
              <a:rPr sz="800" spc="-10" dirty="0">
                <a:latin typeface="游ゴシック"/>
                <a:cs typeface="游ゴシック"/>
              </a:rPr>
              <a:t>105-</a:t>
            </a:r>
            <a:r>
              <a:rPr sz="800" dirty="0">
                <a:latin typeface="游ゴシック"/>
                <a:cs typeface="游ゴシック"/>
              </a:rPr>
              <a:t>0004</a:t>
            </a:r>
            <a:r>
              <a:rPr sz="800" spc="10" dirty="0">
                <a:latin typeface="游ゴシック"/>
                <a:cs typeface="游ゴシック"/>
              </a:rPr>
              <a:t> 東京都港区新橋</a:t>
            </a:r>
            <a:r>
              <a:rPr sz="800" spc="-10" dirty="0">
                <a:latin typeface="游ゴシック"/>
                <a:cs typeface="游ゴシック"/>
              </a:rPr>
              <a:t>2-3-</a:t>
            </a:r>
            <a:r>
              <a:rPr sz="800" dirty="0">
                <a:latin typeface="游ゴシック"/>
                <a:cs typeface="游ゴシック"/>
              </a:rPr>
              <a:t>7</a:t>
            </a:r>
            <a:r>
              <a:rPr sz="800" spc="25" dirty="0">
                <a:latin typeface="游ゴシック"/>
                <a:cs typeface="游ゴシック"/>
              </a:rPr>
              <a:t>  新橋第二中ビル</a:t>
            </a:r>
            <a:r>
              <a:rPr sz="800" spc="-25" dirty="0">
                <a:latin typeface="游ゴシック"/>
                <a:cs typeface="游ゴシック"/>
              </a:rPr>
              <a:t>3F </a:t>
            </a:r>
            <a:r>
              <a:rPr sz="800" dirty="0">
                <a:latin typeface="游ゴシック"/>
                <a:cs typeface="游ゴシック"/>
              </a:rPr>
              <a:t>T</a:t>
            </a:r>
            <a:r>
              <a:rPr lang="en-US" sz="800" dirty="0">
                <a:latin typeface="游ゴシック"/>
                <a:cs typeface="游ゴシック"/>
              </a:rPr>
              <a:t>el </a:t>
            </a:r>
            <a:r>
              <a:rPr sz="800" spc="5" dirty="0">
                <a:latin typeface="游ゴシック"/>
                <a:cs typeface="游ゴシック"/>
              </a:rPr>
              <a:t>: </a:t>
            </a:r>
            <a:r>
              <a:rPr sz="800" spc="-10" dirty="0">
                <a:latin typeface="游ゴシック"/>
                <a:cs typeface="游ゴシック"/>
              </a:rPr>
              <a:t>03-3508-</a:t>
            </a:r>
            <a:r>
              <a:rPr sz="800" dirty="0">
                <a:latin typeface="游ゴシック"/>
                <a:cs typeface="游ゴシック"/>
              </a:rPr>
              <a:t>1263</a:t>
            </a:r>
          </a:p>
        </p:txBody>
      </p:sp>
      <p:pic>
        <p:nvPicPr>
          <p:cNvPr id="8" name="図 7">
            <a:extLst>
              <a:ext uri="{FF2B5EF4-FFF2-40B4-BE49-F238E27FC236}">
                <a16:creationId xmlns:a16="http://schemas.microsoft.com/office/drawing/2014/main" id="{10965FCA-6D35-415F-AB21-A8ECA778842F}"/>
              </a:ext>
            </a:extLst>
          </p:cNvPr>
          <p:cNvPicPr>
            <a:picLocks noChangeAspect="1"/>
          </p:cNvPicPr>
          <p:nvPr/>
        </p:nvPicPr>
        <p:blipFill>
          <a:blip r:embed="rId5"/>
          <a:stretch>
            <a:fillRect/>
          </a:stretch>
        </p:blipFill>
        <p:spPr>
          <a:xfrm>
            <a:off x="802023" y="698500"/>
            <a:ext cx="1376027" cy="12954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21283" y="618235"/>
            <a:ext cx="3585845" cy="353060"/>
          </a:xfrm>
          <a:prstGeom prst="rect">
            <a:avLst/>
          </a:prstGeom>
        </p:spPr>
        <p:txBody>
          <a:bodyPr vert="horz" wrap="square" lIns="0" tIns="12065" rIns="0" bIns="0" rtlCol="0">
            <a:spAutoFit/>
          </a:bodyPr>
          <a:lstStyle/>
          <a:p>
            <a:pPr marL="12700">
              <a:lnSpc>
                <a:spcPct val="100000"/>
              </a:lnSpc>
              <a:spcBef>
                <a:spcPts val="95"/>
              </a:spcBef>
            </a:pPr>
            <a:r>
              <a:rPr sz="2150" b="1" spc="-20" dirty="0">
                <a:latin typeface="HGP明朝E" panose="02020900000000000000" pitchFamily="18" charset="-128"/>
                <a:ea typeface="HGP明朝E" panose="02020900000000000000" pitchFamily="18" charset="-128"/>
                <a:cs typeface="ＭＳ 明朝"/>
              </a:rPr>
              <a:t>日本原子</a:t>
            </a:r>
            <a:r>
              <a:rPr sz="2150" b="1" spc="-30" dirty="0">
                <a:latin typeface="HGP明朝E" panose="02020900000000000000" pitchFamily="18" charset="-128"/>
                <a:ea typeface="HGP明朝E" panose="02020900000000000000" pitchFamily="18" charset="-128"/>
                <a:cs typeface="ＭＳ 明朝"/>
              </a:rPr>
              <a:t>力</a:t>
            </a:r>
            <a:r>
              <a:rPr sz="2150" b="1" spc="-20" dirty="0">
                <a:latin typeface="HGP明朝E" panose="02020900000000000000" pitchFamily="18" charset="-128"/>
                <a:ea typeface="HGP明朝E" panose="02020900000000000000" pitchFamily="18" charset="-128"/>
                <a:cs typeface="ＭＳ 明朝"/>
              </a:rPr>
              <a:t>学会発行</a:t>
            </a:r>
            <a:r>
              <a:rPr sz="2150" b="1" spc="-30" dirty="0">
                <a:latin typeface="HGP明朝E" panose="02020900000000000000" pitchFamily="18" charset="-128"/>
                <a:ea typeface="HGP明朝E" panose="02020900000000000000" pitchFamily="18" charset="-128"/>
                <a:cs typeface="ＭＳ 明朝"/>
              </a:rPr>
              <a:t>標</a:t>
            </a:r>
            <a:r>
              <a:rPr sz="2150" b="1" spc="-20" dirty="0">
                <a:latin typeface="HGP明朝E" panose="02020900000000000000" pitchFamily="18" charset="-128"/>
                <a:ea typeface="HGP明朝E" panose="02020900000000000000" pitchFamily="18" charset="-128"/>
                <a:cs typeface="ＭＳ 明朝"/>
              </a:rPr>
              <a:t>準一</a:t>
            </a:r>
            <a:r>
              <a:rPr sz="2150" b="1" spc="-50" dirty="0">
                <a:latin typeface="HGP明朝E" panose="02020900000000000000" pitchFamily="18" charset="-128"/>
                <a:ea typeface="HGP明朝E" panose="02020900000000000000" pitchFamily="18" charset="-128"/>
                <a:cs typeface="ＭＳ 明朝"/>
              </a:rPr>
              <a:t>覧</a:t>
            </a:r>
            <a:endParaRPr sz="2150" dirty="0">
              <a:latin typeface="HGP明朝E" panose="02020900000000000000" pitchFamily="18" charset="-128"/>
              <a:ea typeface="HGP明朝E" panose="02020900000000000000" pitchFamily="18" charset="-128"/>
              <a:cs typeface="ＭＳ 明朝"/>
            </a:endParaRPr>
          </a:p>
        </p:txBody>
      </p:sp>
      <p:sp>
        <p:nvSpPr>
          <p:cNvPr id="7" name="object 7"/>
          <p:cNvSpPr txBox="1"/>
          <p:nvPr/>
        </p:nvSpPr>
        <p:spPr>
          <a:xfrm>
            <a:off x="3106039" y="1032103"/>
            <a:ext cx="3787140" cy="482600"/>
          </a:xfrm>
          <a:prstGeom prst="rect">
            <a:avLst/>
          </a:prstGeom>
        </p:spPr>
        <p:txBody>
          <a:bodyPr vert="horz" wrap="square" lIns="0" tIns="12700" rIns="0" bIns="0" rtlCol="0">
            <a:spAutoFit/>
          </a:bodyPr>
          <a:lstStyle/>
          <a:p>
            <a:pPr marL="12700" marR="5080" algn="just">
              <a:lnSpc>
                <a:spcPct val="125000"/>
              </a:lnSpc>
              <a:spcBef>
                <a:spcPts val="100"/>
              </a:spcBef>
            </a:pPr>
            <a:r>
              <a:rPr sz="800" b="1" spc="-15" dirty="0">
                <a:latin typeface="游ゴシック"/>
                <a:cs typeface="游ゴシック"/>
              </a:rPr>
              <a:t>システム安全専門部会では、</a:t>
            </a:r>
            <a:r>
              <a:rPr sz="800" spc="-20" dirty="0">
                <a:latin typeface="游ゴシック"/>
                <a:cs typeface="游ゴシック"/>
              </a:rPr>
              <a:t>原子力施設の安全設計や運転・運用における安全確保に係わる考え方、その手段および方法を中心に標準の整備を行うほか、炉心・燃料および発電所全体の設備の安全に係わる事項を扱っています。</a:t>
            </a:r>
            <a:endParaRPr sz="800" dirty="0">
              <a:latin typeface="游ゴシック"/>
              <a:cs typeface="游ゴシック"/>
            </a:endParaRPr>
          </a:p>
        </p:txBody>
      </p:sp>
      <p:sp>
        <p:nvSpPr>
          <p:cNvPr id="8" name="object 8"/>
          <p:cNvSpPr/>
          <p:nvPr/>
        </p:nvSpPr>
        <p:spPr>
          <a:xfrm>
            <a:off x="666000" y="1627200"/>
            <a:ext cx="6083935" cy="0"/>
          </a:xfrm>
          <a:custGeom>
            <a:avLst/>
            <a:gdLst/>
            <a:ahLst/>
            <a:cxnLst/>
            <a:rect l="l" t="t" r="r" b="b"/>
            <a:pathLst>
              <a:path w="6083934">
                <a:moveTo>
                  <a:pt x="0" y="0"/>
                </a:moveTo>
                <a:lnTo>
                  <a:pt x="6083935" y="0"/>
                </a:lnTo>
              </a:path>
            </a:pathLst>
          </a:custGeom>
          <a:ln w="25400">
            <a:solidFill>
              <a:srgbClr val="000000"/>
            </a:solidFill>
          </a:ln>
        </p:spPr>
        <p:txBody>
          <a:bodyPr wrap="square" lIns="0" tIns="0" rIns="0" bIns="0" rtlCol="0"/>
          <a:lstStyle/>
          <a:p>
            <a:endParaRPr dirty="0"/>
          </a:p>
        </p:txBody>
      </p:sp>
      <p:sp>
        <p:nvSpPr>
          <p:cNvPr id="11" name="object 11"/>
          <p:cNvSpPr txBox="1"/>
          <p:nvPr/>
        </p:nvSpPr>
        <p:spPr>
          <a:xfrm>
            <a:off x="4082400" y="9537700"/>
            <a:ext cx="2518410" cy="648335"/>
          </a:xfrm>
          <a:prstGeom prst="rect">
            <a:avLst/>
          </a:prstGeom>
        </p:spPr>
        <p:txBody>
          <a:bodyPr vert="horz" wrap="square" lIns="0" tIns="43180" rIns="0" bIns="0" rtlCol="0">
            <a:spAutoFit/>
          </a:bodyPr>
          <a:lstStyle/>
          <a:p>
            <a:pPr marL="12700">
              <a:lnSpc>
                <a:spcPct val="100000"/>
              </a:lnSpc>
              <a:spcBef>
                <a:spcPts val="340"/>
              </a:spcBef>
            </a:pPr>
            <a:r>
              <a:rPr sz="900" b="1" spc="25" dirty="0">
                <a:latin typeface="游ゴシック"/>
                <a:cs typeface="游ゴシック"/>
              </a:rPr>
              <a:t>一般社団法人 日本原子力学会 標準課</a:t>
            </a:r>
            <a:endParaRPr sz="900" dirty="0">
              <a:latin typeface="游ゴシック"/>
              <a:cs typeface="游ゴシック"/>
            </a:endParaRPr>
          </a:p>
          <a:p>
            <a:pPr marL="12700" marR="5080">
              <a:lnSpc>
                <a:spcPts val="1200"/>
              </a:lnSpc>
              <a:spcBef>
                <a:spcPts val="60"/>
              </a:spcBef>
            </a:pPr>
            <a:r>
              <a:rPr sz="800" dirty="0">
                <a:latin typeface="游ゴシック"/>
                <a:cs typeface="游ゴシック"/>
              </a:rPr>
              <a:t>〒</a:t>
            </a:r>
            <a:r>
              <a:rPr sz="800" spc="-10" dirty="0">
                <a:latin typeface="游ゴシック"/>
                <a:cs typeface="游ゴシック"/>
              </a:rPr>
              <a:t>105-</a:t>
            </a:r>
            <a:r>
              <a:rPr sz="800" dirty="0">
                <a:latin typeface="游ゴシック"/>
                <a:cs typeface="游ゴシック"/>
              </a:rPr>
              <a:t>0004</a:t>
            </a:r>
            <a:r>
              <a:rPr sz="800" spc="10" dirty="0">
                <a:latin typeface="游ゴシック"/>
                <a:cs typeface="游ゴシック"/>
              </a:rPr>
              <a:t> 東京都港区新橋</a:t>
            </a:r>
            <a:r>
              <a:rPr sz="800" spc="-10" dirty="0">
                <a:latin typeface="游ゴシック"/>
                <a:cs typeface="游ゴシック"/>
              </a:rPr>
              <a:t>2-3-</a:t>
            </a:r>
            <a:r>
              <a:rPr sz="800" dirty="0">
                <a:latin typeface="游ゴシック"/>
                <a:cs typeface="游ゴシック"/>
              </a:rPr>
              <a:t>7</a:t>
            </a:r>
            <a:r>
              <a:rPr sz="800" spc="25" dirty="0">
                <a:latin typeface="游ゴシック"/>
                <a:cs typeface="游ゴシック"/>
              </a:rPr>
              <a:t>  新橋第二中ビル</a:t>
            </a:r>
            <a:r>
              <a:rPr sz="800" spc="-25" dirty="0">
                <a:latin typeface="游ゴシック"/>
                <a:cs typeface="游ゴシック"/>
              </a:rPr>
              <a:t>3F </a:t>
            </a:r>
            <a:r>
              <a:rPr sz="800" dirty="0">
                <a:latin typeface="游ゴシック"/>
                <a:cs typeface="游ゴシック"/>
              </a:rPr>
              <a:t>TEL</a:t>
            </a:r>
            <a:r>
              <a:rPr sz="800" spc="5" dirty="0">
                <a:latin typeface="游ゴシック"/>
                <a:cs typeface="游ゴシック"/>
              </a:rPr>
              <a:t>: </a:t>
            </a:r>
            <a:r>
              <a:rPr sz="800" spc="-10" dirty="0">
                <a:latin typeface="游ゴシック"/>
                <a:cs typeface="游ゴシック"/>
              </a:rPr>
              <a:t>03-3508-</a:t>
            </a:r>
            <a:r>
              <a:rPr sz="800" dirty="0">
                <a:latin typeface="游ゴシック"/>
                <a:cs typeface="游ゴシック"/>
              </a:rPr>
              <a:t>1263</a:t>
            </a:r>
            <a:r>
              <a:rPr sz="800" spc="185" dirty="0">
                <a:latin typeface="游ゴシック"/>
                <a:cs typeface="游ゴシック"/>
              </a:rPr>
              <a:t>  </a:t>
            </a:r>
            <a:r>
              <a:rPr sz="800" dirty="0">
                <a:latin typeface="游ゴシック"/>
                <a:cs typeface="游ゴシック"/>
              </a:rPr>
              <a:t>FAX</a:t>
            </a:r>
            <a:r>
              <a:rPr sz="800" spc="5" dirty="0">
                <a:latin typeface="游ゴシック"/>
                <a:cs typeface="游ゴシック"/>
              </a:rPr>
              <a:t>: </a:t>
            </a:r>
            <a:r>
              <a:rPr sz="800" spc="-10" dirty="0">
                <a:latin typeface="游ゴシック"/>
                <a:cs typeface="游ゴシック"/>
              </a:rPr>
              <a:t>03-3581-</a:t>
            </a:r>
            <a:r>
              <a:rPr sz="800" spc="-20" dirty="0">
                <a:latin typeface="游ゴシック"/>
                <a:cs typeface="游ゴシック"/>
              </a:rPr>
              <a:t>6128</a:t>
            </a:r>
            <a:endParaRPr sz="800" dirty="0">
              <a:latin typeface="游ゴシック"/>
              <a:cs typeface="游ゴシック"/>
            </a:endParaRPr>
          </a:p>
          <a:p>
            <a:pPr marL="12700">
              <a:lnSpc>
                <a:spcPct val="100000"/>
              </a:lnSpc>
              <a:spcBef>
                <a:spcPts val="160"/>
              </a:spcBef>
            </a:pPr>
            <a:r>
              <a:rPr sz="800" dirty="0">
                <a:latin typeface="游ゴシック"/>
                <a:cs typeface="游ゴシック"/>
              </a:rPr>
              <a:t>E-mail:</a:t>
            </a:r>
            <a:r>
              <a:rPr sz="800" spc="-30" dirty="0">
                <a:latin typeface="游ゴシック"/>
                <a:cs typeface="游ゴシック"/>
              </a:rPr>
              <a:t> </a:t>
            </a:r>
            <a:r>
              <a:rPr sz="800" spc="-10" dirty="0">
                <a:latin typeface="游ゴシック"/>
                <a:cs typeface="游ゴシック"/>
                <a:hlinkClick r:id="rId2"/>
              </a:rPr>
              <a:t>sc@aesj.or.jp</a:t>
            </a:r>
            <a:endParaRPr sz="800" dirty="0">
              <a:latin typeface="游ゴシック"/>
              <a:cs typeface="游ゴシック"/>
            </a:endParaRPr>
          </a:p>
        </p:txBody>
      </p:sp>
      <p:sp>
        <p:nvSpPr>
          <p:cNvPr id="12" name="object 12"/>
          <p:cNvSpPr/>
          <p:nvPr/>
        </p:nvSpPr>
        <p:spPr>
          <a:xfrm>
            <a:off x="666000" y="9460800"/>
            <a:ext cx="6083935" cy="0"/>
          </a:xfrm>
          <a:custGeom>
            <a:avLst/>
            <a:gdLst/>
            <a:ahLst/>
            <a:cxnLst/>
            <a:rect l="l" t="t" r="r" b="b"/>
            <a:pathLst>
              <a:path w="6083934">
                <a:moveTo>
                  <a:pt x="0" y="0"/>
                </a:moveTo>
                <a:lnTo>
                  <a:pt x="6083935" y="0"/>
                </a:lnTo>
              </a:path>
            </a:pathLst>
          </a:custGeom>
          <a:ln w="25400">
            <a:solidFill>
              <a:srgbClr val="000000"/>
            </a:solidFill>
          </a:ln>
        </p:spPr>
        <p:txBody>
          <a:bodyPr wrap="square" lIns="0" tIns="0" rIns="0" bIns="0" rtlCol="0"/>
          <a:lstStyle/>
          <a:p>
            <a:endParaRPr dirty="0"/>
          </a:p>
        </p:txBody>
      </p:sp>
      <p:sp>
        <p:nvSpPr>
          <p:cNvPr id="26" name="テキスト ボックス 25">
            <a:extLst>
              <a:ext uri="{FF2B5EF4-FFF2-40B4-BE49-F238E27FC236}">
                <a16:creationId xmlns:a16="http://schemas.microsoft.com/office/drawing/2014/main" id="{B9300847-CAD9-FB6E-3B98-B4242D4B96A7}"/>
              </a:ext>
            </a:extLst>
          </p:cNvPr>
          <p:cNvSpPr txBox="1"/>
          <p:nvPr/>
        </p:nvSpPr>
        <p:spPr>
          <a:xfrm>
            <a:off x="6300000" y="8829400"/>
            <a:ext cx="415498" cy="230832"/>
          </a:xfrm>
          <a:prstGeom prst="rect">
            <a:avLst/>
          </a:prstGeom>
          <a:solidFill>
            <a:schemeClr val="tx2"/>
          </a:solidFill>
        </p:spPr>
        <p:txBody>
          <a:bodyPr wrap="none" rtlCol="0">
            <a:spAutoFit/>
          </a:bodyPr>
          <a:lstStyle/>
          <a:p>
            <a:r>
              <a:rPr kumimoji="1" lang="ja-JP" altLang="en-US" sz="900" dirty="0">
                <a:solidFill>
                  <a:schemeClr val="bg1"/>
                </a:solidFill>
              </a:rPr>
              <a:t>再掲</a:t>
            </a:r>
          </a:p>
        </p:txBody>
      </p:sp>
      <p:sp>
        <p:nvSpPr>
          <p:cNvPr id="38" name="object 10">
            <a:extLst>
              <a:ext uri="{FF2B5EF4-FFF2-40B4-BE49-F238E27FC236}">
                <a16:creationId xmlns:a16="http://schemas.microsoft.com/office/drawing/2014/main" id="{CB88BFBA-F93B-2FF9-6FFC-E5E6379FDB06}"/>
              </a:ext>
            </a:extLst>
          </p:cNvPr>
          <p:cNvSpPr txBox="1"/>
          <p:nvPr/>
        </p:nvSpPr>
        <p:spPr>
          <a:xfrm>
            <a:off x="691200" y="8578143"/>
            <a:ext cx="6083935" cy="623504"/>
          </a:xfrm>
          <a:prstGeom prst="rect">
            <a:avLst/>
          </a:prstGeom>
        </p:spPr>
        <p:txBody>
          <a:bodyPr vert="horz" wrap="square" lIns="0" tIns="26670" rIns="0" bIns="0" rtlCol="0">
            <a:spAutoFit/>
          </a:bodyPr>
          <a:lstStyle/>
          <a:p>
            <a:pPr marL="12700">
              <a:lnSpc>
                <a:spcPts val="1230"/>
              </a:lnSpc>
              <a:spcBef>
                <a:spcPts val="5"/>
              </a:spcBef>
            </a:pPr>
            <a:r>
              <a:rPr lang="ja-JP" altLang="en-US" sz="1050" spc="-20" dirty="0">
                <a:latin typeface="HGPｺﾞｼｯｸM" panose="020B0600000000000000" pitchFamily="50" charset="-128"/>
                <a:ea typeface="HGPｺﾞｼｯｸM" panose="020B0600000000000000" pitchFamily="50" charset="-128"/>
                <a:cs typeface="HGPｺﾞｼｯｸM"/>
              </a:rPr>
              <a:t>原子力発電所の高経年化対策実施基準</a:t>
            </a:r>
            <a:r>
              <a:rPr lang="en-US" altLang="ja-JP" sz="1050" spc="-20" dirty="0">
                <a:latin typeface="HGPｺﾞｼｯｸM" panose="020B0600000000000000" pitchFamily="50" charset="-128"/>
                <a:ea typeface="HGPｺﾞｼｯｸM" panose="020B0600000000000000" pitchFamily="50" charset="-128"/>
                <a:cs typeface="HGPｺﾞｼｯｸM"/>
              </a:rPr>
              <a:t>:2022</a:t>
            </a:r>
            <a:r>
              <a:rPr lang="ja-JP" altLang="en-US" sz="1050" spc="-20" dirty="0">
                <a:latin typeface="HGPｺﾞｼｯｸM" panose="020B0600000000000000" pitchFamily="50" charset="-128"/>
                <a:ea typeface="HGPｺﾞｼｯｸM" panose="020B0600000000000000" pitchFamily="50" charset="-128"/>
                <a:cs typeface="HGPｺﾞｼｯｸM"/>
              </a:rPr>
              <a:t> （追補</a:t>
            </a:r>
            <a:r>
              <a:rPr lang="en-US" altLang="ja-JP" sz="1050" spc="-20" dirty="0">
                <a:latin typeface="HGPｺﾞｼｯｸM" panose="020B0600000000000000" pitchFamily="50" charset="-128"/>
                <a:ea typeface="HGPｺﾞｼｯｸM" panose="020B0600000000000000" pitchFamily="50" charset="-128"/>
                <a:cs typeface="HGPｺﾞｼｯｸM"/>
              </a:rPr>
              <a:t>2</a:t>
            </a:r>
            <a:r>
              <a:rPr lang="ja-JP" altLang="en-US" sz="1050" spc="-20" dirty="0">
                <a:latin typeface="HGPｺﾞｼｯｸM" panose="020B0600000000000000" pitchFamily="50" charset="-128"/>
                <a:ea typeface="HGPｺﾞｼｯｸM" panose="020B0600000000000000" pitchFamily="50" charset="-128"/>
                <a:cs typeface="HGPｺﾞｼｯｸM"/>
              </a:rPr>
              <a:t>） </a:t>
            </a:r>
            <a:r>
              <a:rPr lang="en-US" altLang="ja-JP" sz="1050" spc="-20" dirty="0">
                <a:latin typeface="HGPｺﾞｼｯｸM" panose="020B0600000000000000" pitchFamily="50" charset="-128"/>
                <a:ea typeface="HGPｺﾞｼｯｸM" panose="020B0600000000000000" pitchFamily="50" charset="-128"/>
                <a:cs typeface="HGPｺﾞｼｯｸM"/>
              </a:rPr>
              <a:t>(AESJ-SC-P005:2022(Amd.2))</a:t>
            </a:r>
            <a:r>
              <a:rPr lang="ja-JP" altLang="en-US" sz="1050" spc="-20" dirty="0">
                <a:latin typeface="HGPｺﾞｼｯｸM" panose="020B0600000000000000" pitchFamily="50" charset="-128"/>
                <a:ea typeface="HGPｺﾞｼｯｸM" panose="020B0600000000000000" pitchFamily="50" charset="-128"/>
                <a:cs typeface="HGPｺﾞｼｯｸM"/>
              </a:rPr>
              <a:t> </a:t>
            </a:r>
            <a:endParaRPr lang="en-US" altLang="ja-JP" sz="1050" spc="-20" dirty="0">
              <a:latin typeface="HGPｺﾞｼｯｸM" panose="020B0600000000000000" pitchFamily="50" charset="-128"/>
              <a:ea typeface="HGPｺﾞｼｯｸM" panose="020B0600000000000000" pitchFamily="50" charset="-128"/>
              <a:cs typeface="HGPｺﾞｼｯｸM"/>
            </a:endParaRPr>
          </a:p>
          <a:p>
            <a:pPr marL="12700">
              <a:lnSpc>
                <a:spcPts val="1230"/>
              </a:lnSpc>
              <a:spcBef>
                <a:spcPts val="5"/>
              </a:spcBef>
            </a:pPr>
            <a:r>
              <a:rPr lang="en-US" altLang="ja-JP" sz="900" spc="-20" dirty="0">
                <a:latin typeface="HGPｺﾞｼｯｸM" panose="020B0600000000000000" pitchFamily="50" charset="-128"/>
                <a:ea typeface="HGPｺﾞｼｯｸM" panose="020B0600000000000000" pitchFamily="50" charset="-128"/>
                <a:cs typeface="HGPｺﾞｼｯｸM"/>
              </a:rPr>
              <a:t>【</a:t>
            </a:r>
            <a:r>
              <a:rPr lang="ja-JP" altLang="en-US" sz="900" spc="-20" dirty="0">
                <a:latin typeface="HGPｺﾞｼｯｸM" panose="020B0600000000000000" pitchFamily="50" charset="-128"/>
                <a:ea typeface="HGPｺﾞｼｯｸM" panose="020B0600000000000000" pitchFamily="50" charset="-128"/>
                <a:cs typeface="HGPｺﾞｼｯｸM"/>
              </a:rPr>
              <a:t>担当分科会</a:t>
            </a:r>
            <a:r>
              <a:rPr lang="en-US" altLang="ja-JP" sz="900" spc="-20" dirty="0">
                <a:latin typeface="HGPｺﾞｼｯｸM" panose="020B0600000000000000" pitchFamily="50" charset="-128"/>
                <a:ea typeface="HGPｺﾞｼｯｸM" panose="020B0600000000000000" pitchFamily="50" charset="-128"/>
                <a:cs typeface="HGPｺﾞｼｯｸM"/>
              </a:rPr>
              <a:t>】PLM</a:t>
            </a:r>
            <a:r>
              <a:rPr lang="ja-JP" altLang="en-US" sz="900" spc="-20" dirty="0">
                <a:latin typeface="HGPｺﾞｼｯｸM" panose="020B0600000000000000" pitchFamily="50" charset="-128"/>
                <a:ea typeface="HGPｺﾞｼｯｸM" panose="020B0600000000000000" pitchFamily="50" charset="-128"/>
                <a:cs typeface="HGPｺﾞｼｯｸM"/>
              </a:rPr>
              <a:t>分科会</a:t>
            </a:r>
            <a:endParaRPr lang="en-US" altLang="ja-JP" sz="900" spc="-20" dirty="0">
              <a:latin typeface="HGPｺﾞｼｯｸM" panose="020B0600000000000000" pitchFamily="50" charset="-128"/>
              <a:ea typeface="HGPｺﾞｼｯｸM" panose="020B0600000000000000" pitchFamily="50" charset="-128"/>
              <a:cs typeface="HGPｺﾞｼｯｸM"/>
            </a:endParaRPr>
          </a:p>
          <a:p>
            <a:pPr marL="12700">
              <a:lnSpc>
                <a:spcPts val="1230"/>
              </a:lnSpc>
              <a:spcBef>
                <a:spcPts val="5"/>
              </a:spcBef>
            </a:pPr>
            <a:r>
              <a:rPr lang="en-US" altLang="ja-JP" sz="900" spc="-20" dirty="0">
                <a:latin typeface="HGPｺﾞｼｯｸM" panose="020B0600000000000000" pitchFamily="50" charset="-128"/>
                <a:ea typeface="HGPｺﾞｼｯｸM" panose="020B0600000000000000" pitchFamily="50" charset="-128"/>
                <a:cs typeface="HGPｺﾞｼｯｸM"/>
              </a:rPr>
              <a:t>【</a:t>
            </a:r>
            <a:r>
              <a:rPr lang="ja-JP" altLang="en-US" sz="900" spc="-20" dirty="0">
                <a:latin typeface="HGPｺﾞｼｯｸM" panose="020B0600000000000000" pitchFamily="50" charset="-128"/>
                <a:ea typeface="HGPｺﾞｼｯｸM" panose="020B0600000000000000" pitchFamily="50" charset="-128"/>
                <a:cs typeface="HGPｺﾞｼｯｸM"/>
              </a:rPr>
              <a:t>定価・税込</a:t>
            </a:r>
            <a:r>
              <a:rPr lang="en-US" altLang="ja-JP" sz="900" spc="-20" dirty="0">
                <a:latin typeface="HGPｺﾞｼｯｸM" panose="020B0600000000000000" pitchFamily="50" charset="-128"/>
                <a:ea typeface="HGPｺﾞｼｯｸM" panose="020B0600000000000000" pitchFamily="50" charset="-128"/>
                <a:cs typeface="HGPｺﾞｼｯｸM"/>
              </a:rPr>
              <a:t>】 10,312</a:t>
            </a:r>
            <a:r>
              <a:rPr lang="ja-JP" altLang="en-US" sz="900" spc="-20" dirty="0">
                <a:latin typeface="HGPｺﾞｼｯｸM" panose="020B0600000000000000" pitchFamily="50" charset="-128"/>
                <a:ea typeface="HGPｺﾞｼｯｸM" panose="020B0600000000000000" pitchFamily="50" charset="-128"/>
                <a:cs typeface="HGPｺﾞｼｯｸM"/>
              </a:rPr>
              <a:t>円　</a:t>
            </a:r>
            <a:r>
              <a:rPr lang="en-US" altLang="ja-JP" sz="900" spc="-20" dirty="0">
                <a:latin typeface="HGPｺﾞｼｯｸM" panose="020B0600000000000000" pitchFamily="50" charset="-128"/>
                <a:ea typeface="HGPｺﾞｼｯｸM" panose="020B0600000000000000" pitchFamily="50" charset="-128"/>
                <a:cs typeface="HGPｺﾞｼｯｸM"/>
              </a:rPr>
              <a:t>【</a:t>
            </a:r>
            <a:r>
              <a:rPr lang="ja-JP" altLang="en-US" sz="900" spc="-20" dirty="0">
                <a:latin typeface="HGPｺﾞｼｯｸM" panose="020B0600000000000000" pitchFamily="50" charset="-128"/>
                <a:ea typeface="HGPｺﾞｼｯｸM" panose="020B0600000000000000" pitchFamily="50" charset="-128"/>
                <a:cs typeface="HGPｺﾞｼｯｸM"/>
              </a:rPr>
              <a:t>会員価格・税込</a:t>
            </a:r>
            <a:r>
              <a:rPr lang="en-US" altLang="ja-JP" sz="900" spc="-20" dirty="0">
                <a:latin typeface="HGPｺﾞｼｯｸM" panose="020B0600000000000000" pitchFamily="50" charset="-128"/>
                <a:ea typeface="HGPｺﾞｼｯｸM" panose="020B0600000000000000" pitchFamily="50" charset="-128"/>
                <a:cs typeface="HGPｺﾞｼｯｸM"/>
              </a:rPr>
              <a:t>】 8,250</a:t>
            </a:r>
            <a:r>
              <a:rPr lang="ja-JP" altLang="en-US" sz="900" spc="-20" dirty="0">
                <a:latin typeface="HGPｺﾞｼｯｸM" panose="020B0600000000000000" pitchFamily="50" charset="-128"/>
                <a:ea typeface="HGPｺﾞｼｯｸM" panose="020B0600000000000000" pitchFamily="50" charset="-128"/>
                <a:cs typeface="HGPｺﾞｼｯｸM"/>
              </a:rPr>
              <a:t>円　</a:t>
            </a:r>
            <a:r>
              <a:rPr lang="en-US" altLang="ja-JP" sz="900" spc="-20" dirty="0">
                <a:latin typeface="HGPｺﾞｼｯｸM" panose="020B0600000000000000" pitchFamily="50" charset="-128"/>
                <a:ea typeface="HGPｺﾞｼｯｸM" panose="020B0600000000000000" pitchFamily="50" charset="-128"/>
                <a:cs typeface="HGPｺﾞｼｯｸM"/>
              </a:rPr>
              <a:t>【ISBN】978-4-89047-448-6</a:t>
            </a:r>
            <a:r>
              <a:rPr lang="ja-JP" altLang="en-US" sz="900" spc="-20" dirty="0">
                <a:latin typeface="HGPｺﾞｼｯｸM" panose="020B0600000000000000" pitchFamily="50" charset="-128"/>
                <a:ea typeface="HGPｺﾞｼｯｸM" panose="020B0600000000000000" pitchFamily="50" charset="-128"/>
                <a:cs typeface="HGPｺﾞｼｯｸM"/>
              </a:rPr>
              <a:t>　</a:t>
            </a:r>
            <a:r>
              <a:rPr lang="en-US" altLang="ja-JP" sz="900" spc="-20" dirty="0">
                <a:latin typeface="HGPｺﾞｼｯｸM" panose="020B0600000000000000" pitchFamily="50" charset="-128"/>
                <a:ea typeface="HGPｺﾞｼｯｸM" panose="020B0600000000000000" pitchFamily="50" charset="-128"/>
                <a:cs typeface="HGPｺﾞｼｯｸM"/>
              </a:rPr>
              <a:t>【</a:t>
            </a:r>
            <a:r>
              <a:rPr lang="ja-JP" altLang="en-US" sz="900" spc="-20" dirty="0">
                <a:latin typeface="HGPｺﾞｼｯｸM" panose="020B0600000000000000" pitchFamily="50" charset="-128"/>
                <a:ea typeface="HGPｺﾞｼｯｸM" panose="020B0600000000000000" pitchFamily="50" charset="-128"/>
                <a:cs typeface="HGPｺﾞｼｯｸM"/>
              </a:rPr>
              <a:t>書籍コード</a:t>
            </a:r>
            <a:r>
              <a:rPr lang="en-US" altLang="ja-JP" sz="900" spc="-20" dirty="0">
                <a:latin typeface="HGPｺﾞｼｯｸM" panose="020B0600000000000000" pitchFamily="50" charset="-128"/>
                <a:ea typeface="HGPｺﾞｼｯｸM" panose="020B0600000000000000" pitchFamily="50" charset="-128"/>
                <a:cs typeface="HGPｺﾞｼｯｸM"/>
              </a:rPr>
              <a:t>】2301</a:t>
            </a:r>
            <a:endParaRPr lang="en-US" altLang="ja-JP" sz="900" b="1" spc="-20" dirty="0">
              <a:latin typeface="HGPｺﾞｼｯｸM" panose="020B0600000000000000" pitchFamily="50" charset="-128"/>
              <a:ea typeface="HGPｺﾞｼｯｸM" panose="020B0600000000000000" pitchFamily="50" charset="-128"/>
              <a:cs typeface="HGPｺﾞｼｯｸM"/>
            </a:endParaRPr>
          </a:p>
          <a:p>
            <a:pPr marL="12700">
              <a:lnSpc>
                <a:spcPts val="1230"/>
              </a:lnSpc>
              <a:spcBef>
                <a:spcPts val="5"/>
              </a:spcBef>
            </a:pPr>
            <a:r>
              <a:rPr lang="en-US" altLang="ja-JP" sz="900" b="1" dirty="0">
                <a:solidFill>
                  <a:srgbClr val="000000"/>
                </a:solidFill>
                <a:latin typeface="HGPｺﾞｼｯｸM" panose="020B0600000000000000" pitchFamily="50" charset="-128"/>
                <a:ea typeface="HGPｺﾞｼｯｸM" panose="020B0600000000000000" pitchFamily="50" charset="-128"/>
              </a:rPr>
              <a:t>※</a:t>
            </a:r>
            <a:r>
              <a:rPr lang="ja-JP" altLang="en-US" sz="900" b="1" i="0" dirty="0">
                <a:solidFill>
                  <a:srgbClr val="000000"/>
                </a:solidFill>
                <a:effectLst/>
                <a:latin typeface="HGPｺﾞｼｯｸM" panose="020B0600000000000000" pitchFamily="50" charset="-128"/>
                <a:ea typeface="HGPｺﾞｼｯｸM" panose="020B0600000000000000" pitchFamily="50" charset="-128"/>
              </a:rPr>
              <a:t>必ず本体</a:t>
            </a:r>
            <a:r>
              <a:rPr lang="en-US" altLang="ja-JP" sz="900" b="1" i="0" dirty="0">
                <a:solidFill>
                  <a:srgbClr val="000000"/>
                </a:solidFill>
                <a:effectLst/>
                <a:latin typeface="HGPｺﾞｼｯｸM" panose="020B0600000000000000" pitchFamily="50" charset="-128"/>
                <a:ea typeface="HGPｺﾞｼｯｸM" panose="020B0600000000000000" pitchFamily="50" charset="-128"/>
              </a:rPr>
              <a:t>(2021)</a:t>
            </a:r>
            <a:r>
              <a:rPr lang="ja-JP" altLang="en-US" sz="900" b="1" spc="-20" dirty="0">
                <a:latin typeface="HGPｺﾞｼｯｸM" panose="020B0600000000000000" pitchFamily="50" charset="-128"/>
                <a:ea typeface="HGPｺﾞｼｯｸM" panose="020B0600000000000000" pitchFamily="50" charset="-128"/>
                <a:cs typeface="HGPｺﾞｼｯｸM"/>
              </a:rPr>
              <a:t>及び追補</a:t>
            </a:r>
            <a:r>
              <a:rPr lang="en-US" altLang="ja-JP" sz="900" b="1" spc="-20" dirty="0">
                <a:latin typeface="HGPｺﾞｼｯｸM" panose="020B0600000000000000" pitchFamily="50" charset="-128"/>
                <a:ea typeface="HGPｺﾞｼｯｸM" panose="020B0600000000000000" pitchFamily="50" charset="-128"/>
                <a:cs typeface="HGPｺﾞｼｯｸM"/>
              </a:rPr>
              <a:t>1</a:t>
            </a:r>
            <a:r>
              <a:rPr lang="ja-JP" altLang="en-US" sz="900" b="1" spc="-20" dirty="0">
                <a:latin typeface="HGPｺﾞｼｯｸM" panose="020B0600000000000000" pitchFamily="50" charset="-128"/>
                <a:ea typeface="HGPｺﾞｼｯｸM" panose="020B0600000000000000" pitchFamily="50" charset="-128"/>
                <a:cs typeface="HGPｺﾞｼｯｸM"/>
              </a:rPr>
              <a:t>，追補</a:t>
            </a:r>
            <a:r>
              <a:rPr lang="en-US" altLang="ja-JP" sz="900" b="1" spc="-20" dirty="0">
                <a:latin typeface="HGPｺﾞｼｯｸM" panose="020B0600000000000000" pitchFamily="50" charset="-128"/>
                <a:ea typeface="HGPｺﾞｼｯｸM" panose="020B0600000000000000" pitchFamily="50" charset="-128"/>
                <a:cs typeface="HGPｺﾞｼｯｸM"/>
              </a:rPr>
              <a:t>3</a:t>
            </a:r>
            <a:r>
              <a:rPr lang="ja-JP" altLang="en-US" sz="900" b="1" spc="-20" dirty="0">
                <a:latin typeface="HGPｺﾞｼｯｸM" panose="020B0600000000000000" pitchFamily="50" charset="-128"/>
                <a:ea typeface="HGPｺﾞｼｯｸM" panose="020B0600000000000000" pitchFamily="50" charset="-128"/>
                <a:cs typeface="HGPｺﾞｼｯｸM"/>
              </a:rPr>
              <a:t> ，追補</a:t>
            </a:r>
            <a:r>
              <a:rPr lang="en-US" altLang="ja-JP" sz="900" b="1" spc="-20" dirty="0">
                <a:latin typeface="HGPｺﾞｼｯｸM" panose="020B0600000000000000" pitchFamily="50" charset="-128"/>
                <a:ea typeface="HGPｺﾞｼｯｸM" panose="020B0600000000000000" pitchFamily="50" charset="-128"/>
                <a:cs typeface="HGPｺﾞｼｯｸM"/>
              </a:rPr>
              <a:t>4</a:t>
            </a:r>
            <a:r>
              <a:rPr lang="ja-JP" altLang="en-US" sz="900" b="1" spc="-20" dirty="0">
                <a:latin typeface="HGPｺﾞｼｯｸM" panose="020B0600000000000000" pitchFamily="50" charset="-128"/>
                <a:ea typeface="HGPｺﾞｼｯｸM" panose="020B0600000000000000" pitchFamily="50" charset="-128"/>
                <a:cs typeface="HGPｺﾞｼｯｸM"/>
              </a:rPr>
              <a:t> ，追補</a:t>
            </a:r>
            <a:r>
              <a:rPr lang="en-US" altLang="ja-JP" sz="900" b="1" spc="-20" dirty="0">
                <a:latin typeface="HGPｺﾞｼｯｸM" panose="020B0600000000000000" pitchFamily="50" charset="-128"/>
                <a:ea typeface="HGPｺﾞｼｯｸM" panose="020B0600000000000000" pitchFamily="50" charset="-128"/>
                <a:cs typeface="HGPｺﾞｼｯｸM"/>
              </a:rPr>
              <a:t>5</a:t>
            </a:r>
            <a:r>
              <a:rPr lang="ja-JP" altLang="en-US" sz="900" b="1" spc="-20" dirty="0">
                <a:latin typeface="HGPｺﾞｼｯｸM" panose="020B0600000000000000" pitchFamily="50" charset="-128"/>
                <a:ea typeface="HGPｺﾞｼｯｸM" panose="020B0600000000000000" pitchFamily="50" charset="-128"/>
                <a:cs typeface="HGPｺﾞｼｯｸM"/>
              </a:rPr>
              <a:t>とセットでご使用ください。</a:t>
            </a:r>
            <a:endParaRPr lang="en-US" altLang="ja-JP" sz="900" b="1" spc="-20" dirty="0">
              <a:latin typeface="HGPｺﾞｼｯｸM" panose="020B0600000000000000" pitchFamily="50" charset="-128"/>
              <a:ea typeface="HGPｺﾞｼｯｸM" panose="020B0600000000000000" pitchFamily="50" charset="-128"/>
              <a:cs typeface="HGPｺﾞｼｯｸM"/>
            </a:endParaRPr>
          </a:p>
        </p:txBody>
      </p:sp>
      <p:sp>
        <p:nvSpPr>
          <p:cNvPr id="23" name="object 15">
            <a:extLst>
              <a:ext uri="{FF2B5EF4-FFF2-40B4-BE49-F238E27FC236}">
                <a16:creationId xmlns:a16="http://schemas.microsoft.com/office/drawing/2014/main" id="{142BF19D-2A3B-E615-6155-B5A6886091A3}"/>
              </a:ext>
            </a:extLst>
          </p:cNvPr>
          <p:cNvSpPr txBox="1"/>
          <p:nvPr/>
        </p:nvSpPr>
        <p:spPr>
          <a:xfrm>
            <a:off x="806400" y="9537700"/>
            <a:ext cx="3024505" cy="311047"/>
          </a:xfrm>
          <a:prstGeom prst="rect">
            <a:avLst/>
          </a:prstGeom>
        </p:spPr>
        <p:txBody>
          <a:bodyPr vert="horz" wrap="square" lIns="0" tIns="12700" rIns="0" bIns="0" rtlCol="0">
            <a:spAutoFit/>
          </a:bodyPr>
          <a:lstStyle/>
          <a:p>
            <a:pPr marL="12700" marR="5080">
              <a:lnSpc>
                <a:spcPct val="125000"/>
              </a:lnSpc>
              <a:spcBef>
                <a:spcPts val="100"/>
              </a:spcBef>
            </a:pPr>
            <a:r>
              <a:rPr sz="800" spc="-15" dirty="0">
                <a:latin typeface="游ゴシック" panose="020B0400000000000000" pitchFamily="50" charset="-128"/>
                <a:ea typeface="游ゴシック" panose="020B0400000000000000" pitchFamily="50" charset="-128"/>
                <a:cs typeface="ＭＳ 明朝"/>
              </a:rPr>
              <a:t>※記載価格は，税込です。また，発送には送料が別途</a:t>
            </a:r>
            <a:r>
              <a:rPr sz="800" spc="-10" dirty="0">
                <a:latin typeface="游ゴシック" panose="020B0400000000000000" pitchFamily="50" charset="-128"/>
                <a:ea typeface="游ゴシック" panose="020B0400000000000000" pitchFamily="50" charset="-128"/>
                <a:cs typeface="ＭＳ 明朝"/>
              </a:rPr>
              <a:t>550</a:t>
            </a:r>
            <a:r>
              <a:rPr sz="800" spc="-25" dirty="0">
                <a:latin typeface="游ゴシック" panose="020B0400000000000000" pitchFamily="50" charset="-128"/>
                <a:ea typeface="游ゴシック" panose="020B0400000000000000" pitchFamily="50" charset="-128"/>
                <a:cs typeface="ＭＳ 明朝"/>
              </a:rPr>
              <a:t>円(税込)</a:t>
            </a:r>
            <a:r>
              <a:rPr sz="800" spc="-15" dirty="0">
                <a:latin typeface="游ゴシック" panose="020B0400000000000000" pitchFamily="50" charset="-128"/>
                <a:ea typeface="游ゴシック" panose="020B0400000000000000" pitchFamily="50" charset="-128"/>
                <a:cs typeface="ＭＳ 明朝"/>
              </a:rPr>
              <a:t>必要となります。</a:t>
            </a:r>
            <a:endParaRPr sz="800" dirty="0">
              <a:latin typeface="游ゴシック" panose="020B0400000000000000" pitchFamily="50" charset="-128"/>
              <a:ea typeface="游ゴシック" panose="020B0400000000000000" pitchFamily="50" charset="-128"/>
              <a:cs typeface="ＭＳ 明朝"/>
            </a:endParaRPr>
          </a:p>
        </p:txBody>
      </p:sp>
      <p:sp>
        <p:nvSpPr>
          <p:cNvPr id="36" name="object 10">
            <a:extLst>
              <a:ext uri="{FF2B5EF4-FFF2-40B4-BE49-F238E27FC236}">
                <a16:creationId xmlns:a16="http://schemas.microsoft.com/office/drawing/2014/main" id="{FAD08A1C-8557-8EDE-BA8C-A562284454FC}"/>
              </a:ext>
            </a:extLst>
          </p:cNvPr>
          <p:cNvSpPr txBox="1"/>
          <p:nvPr/>
        </p:nvSpPr>
        <p:spPr>
          <a:xfrm>
            <a:off x="691200" y="7774052"/>
            <a:ext cx="6083935" cy="604012"/>
          </a:xfrm>
          <a:prstGeom prst="rect">
            <a:avLst/>
          </a:prstGeom>
        </p:spPr>
        <p:txBody>
          <a:bodyPr vert="horz" wrap="square" lIns="0" tIns="26670" rIns="0" bIns="0" rtlCol="0">
            <a:spAutoFit/>
          </a:bodyPr>
          <a:lstStyle/>
          <a:p>
            <a:pPr marL="12700">
              <a:spcBef>
                <a:spcPts val="5"/>
              </a:spcBef>
            </a:pPr>
            <a:r>
              <a:rPr lang="ja-JP" altLang="en-US" sz="1050" spc="-20" dirty="0">
                <a:latin typeface="HGPｺﾞｼｯｸM" panose="020B0600000000000000" pitchFamily="50" charset="-128"/>
                <a:ea typeface="HGPｺﾞｼｯｸM" panose="020B0600000000000000" pitchFamily="50" charset="-128"/>
                <a:cs typeface="HGPｺﾞｼｯｸM"/>
              </a:rPr>
              <a:t>原子力発電所の高経年化対策実施基準</a:t>
            </a:r>
            <a:r>
              <a:rPr lang="en-US" altLang="ja-JP" sz="1050" spc="-20" dirty="0">
                <a:latin typeface="HGPｺﾞｼｯｸM" panose="020B0600000000000000" pitchFamily="50" charset="-128"/>
                <a:ea typeface="HGPｺﾞｼｯｸM" panose="020B0600000000000000" pitchFamily="50" charset="-128"/>
                <a:cs typeface="HGPｺﾞｼｯｸM"/>
              </a:rPr>
              <a:t>:2023</a:t>
            </a:r>
            <a:r>
              <a:rPr lang="ja-JP" altLang="en-US" sz="1050" spc="-20" dirty="0">
                <a:latin typeface="HGPｺﾞｼｯｸM" panose="020B0600000000000000" pitchFamily="50" charset="-128"/>
                <a:ea typeface="HGPｺﾞｼｯｸM" panose="020B0600000000000000" pitchFamily="50" charset="-128"/>
                <a:cs typeface="HGPｺﾞｼｯｸM"/>
              </a:rPr>
              <a:t>（追補</a:t>
            </a:r>
            <a:r>
              <a:rPr lang="en-US" altLang="ja-JP" sz="1050" spc="-20" dirty="0">
                <a:latin typeface="HGPｺﾞｼｯｸM" panose="020B0600000000000000" pitchFamily="50" charset="-128"/>
                <a:ea typeface="HGPｺﾞｼｯｸM" panose="020B0600000000000000" pitchFamily="50" charset="-128"/>
                <a:cs typeface="HGPｺﾞｼｯｸM"/>
              </a:rPr>
              <a:t>3</a:t>
            </a:r>
            <a:r>
              <a:rPr lang="ja-JP" altLang="en-US" sz="1050" spc="-20" dirty="0">
                <a:latin typeface="HGPｺﾞｼｯｸM" panose="020B0600000000000000" pitchFamily="50" charset="-128"/>
                <a:ea typeface="HGPｺﾞｼｯｸM" panose="020B0600000000000000" pitchFamily="50" charset="-128"/>
                <a:cs typeface="HGPｺﾞｼｯｸM"/>
              </a:rPr>
              <a:t>）</a:t>
            </a:r>
            <a:r>
              <a:rPr lang="en-US" altLang="ja-JP" sz="1050" spc="-20" dirty="0">
                <a:latin typeface="HGPｺﾞｼｯｸM" panose="020B0600000000000000" pitchFamily="50" charset="-128"/>
                <a:ea typeface="HGPｺﾞｼｯｸM" panose="020B0600000000000000" pitchFamily="50" charset="-128"/>
                <a:cs typeface="HGPｺﾞｼｯｸM"/>
              </a:rPr>
              <a:t>(AESJ-SC-P005:2023(Amd.3)) </a:t>
            </a:r>
          </a:p>
          <a:p>
            <a:pPr marL="12700">
              <a:spcBef>
                <a:spcPts val="5"/>
              </a:spcBef>
            </a:pPr>
            <a:r>
              <a:rPr lang="en-US" altLang="ja-JP" sz="900" spc="-20" dirty="0">
                <a:latin typeface="HGPｺﾞｼｯｸM" panose="020B0600000000000000" pitchFamily="50" charset="-128"/>
                <a:ea typeface="HGPｺﾞｼｯｸM" panose="020B0600000000000000" pitchFamily="50" charset="-128"/>
                <a:cs typeface="HGPｺﾞｼｯｸM"/>
              </a:rPr>
              <a:t>【</a:t>
            </a:r>
            <a:r>
              <a:rPr lang="ja-JP" altLang="en-US" sz="900" spc="-20" dirty="0">
                <a:latin typeface="HGPｺﾞｼｯｸM" panose="020B0600000000000000" pitchFamily="50" charset="-128"/>
                <a:ea typeface="HGPｺﾞｼｯｸM" panose="020B0600000000000000" pitchFamily="50" charset="-128"/>
                <a:cs typeface="HGPｺﾞｼｯｸM"/>
              </a:rPr>
              <a:t>担当分科会</a:t>
            </a:r>
            <a:r>
              <a:rPr lang="en-US" altLang="ja-JP" sz="900" spc="-20" dirty="0">
                <a:latin typeface="HGPｺﾞｼｯｸM" panose="020B0600000000000000" pitchFamily="50" charset="-128"/>
                <a:ea typeface="HGPｺﾞｼｯｸM" panose="020B0600000000000000" pitchFamily="50" charset="-128"/>
                <a:cs typeface="HGPｺﾞｼｯｸM"/>
              </a:rPr>
              <a:t>】PLM</a:t>
            </a:r>
            <a:r>
              <a:rPr lang="ja-JP" altLang="en-US" sz="900" spc="-20" dirty="0">
                <a:latin typeface="HGPｺﾞｼｯｸM" panose="020B0600000000000000" pitchFamily="50" charset="-128"/>
                <a:ea typeface="HGPｺﾞｼｯｸM" panose="020B0600000000000000" pitchFamily="50" charset="-128"/>
                <a:cs typeface="HGPｺﾞｼｯｸM"/>
              </a:rPr>
              <a:t>分科会</a:t>
            </a:r>
            <a:endParaRPr lang="en-US" altLang="ja-JP" sz="900" spc="-20" dirty="0">
              <a:latin typeface="HGPｺﾞｼｯｸM" panose="020B0600000000000000" pitchFamily="50" charset="-128"/>
              <a:ea typeface="HGPｺﾞｼｯｸM" panose="020B0600000000000000" pitchFamily="50" charset="-128"/>
              <a:cs typeface="HGPｺﾞｼｯｸM"/>
            </a:endParaRPr>
          </a:p>
          <a:p>
            <a:pPr marL="12700">
              <a:spcBef>
                <a:spcPts val="5"/>
              </a:spcBef>
            </a:pPr>
            <a:r>
              <a:rPr lang="en-US" altLang="ja-JP" sz="900" spc="-20" dirty="0">
                <a:latin typeface="HGPｺﾞｼｯｸM" panose="020B0600000000000000" pitchFamily="50" charset="-128"/>
                <a:ea typeface="HGPｺﾞｼｯｸM" panose="020B0600000000000000" pitchFamily="50" charset="-128"/>
                <a:cs typeface="HGPｺﾞｼｯｸM"/>
              </a:rPr>
              <a:t>【</a:t>
            </a:r>
            <a:r>
              <a:rPr lang="ja-JP" altLang="en-US" sz="900" spc="-20" dirty="0">
                <a:latin typeface="HGPｺﾞｼｯｸM" panose="020B0600000000000000" pitchFamily="50" charset="-128"/>
                <a:ea typeface="HGPｺﾞｼｯｸM" panose="020B0600000000000000" pitchFamily="50" charset="-128"/>
                <a:cs typeface="HGPｺﾞｼｯｸM"/>
              </a:rPr>
              <a:t>定価・税込</a:t>
            </a:r>
            <a:r>
              <a:rPr lang="en-US" altLang="ja-JP" sz="900" spc="-20" dirty="0">
                <a:latin typeface="HGPｺﾞｼｯｸM" panose="020B0600000000000000" pitchFamily="50" charset="-128"/>
                <a:ea typeface="HGPｺﾞｼｯｸM" panose="020B0600000000000000" pitchFamily="50" charset="-128"/>
                <a:cs typeface="HGPｺﾞｼｯｸM"/>
              </a:rPr>
              <a:t>】10,312</a:t>
            </a:r>
            <a:r>
              <a:rPr lang="ja-JP" altLang="en-US" sz="900" spc="-20" dirty="0">
                <a:latin typeface="HGPｺﾞｼｯｸM" panose="020B0600000000000000" pitchFamily="50" charset="-128"/>
                <a:ea typeface="HGPｺﾞｼｯｸM" panose="020B0600000000000000" pitchFamily="50" charset="-128"/>
                <a:cs typeface="HGPｺﾞｼｯｸM"/>
              </a:rPr>
              <a:t>円　</a:t>
            </a:r>
            <a:r>
              <a:rPr lang="en-US" altLang="ja-JP" sz="900" spc="-20" dirty="0">
                <a:latin typeface="HGPｺﾞｼｯｸM" panose="020B0600000000000000" pitchFamily="50" charset="-128"/>
                <a:ea typeface="HGPｺﾞｼｯｸM" panose="020B0600000000000000" pitchFamily="50" charset="-128"/>
                <a:cs typeface="HGPｺﾞｼｯｸM"/>
              </a:rPr>
              <a:t>【</a:t>
            </a:r>
            <a:r>
              <a:rPr lang="ja-JP" altLang="en-US" sz="900" spc="-20" dirty="0">
                <a:latin typeface="HGPｺﾞｼｯｸM" panose="020B0600000000000000" pitchFamily="50" charset="-128"/>
                <a:ea typeface="HGPｺﾞｼｯｸM" panose="020B0600000000000000" pitchFamily="50" charset="-128"/>
                <a:cs typeface="HGPｺﾞｼｯｸM"/>
              </a:rPr>
              <a:t>会員価格・税込</a:t>
            </a:r>
            <a:r>
              <a:rPr lang="en-US" altLang="ja-JP" sz="900" spc="-20" dirty="0">
                <a:latin typeface="HGPｺﾞｼｯｸM" panose="020B0600000000000000" pitchFamily="50" charset="-128"/>
                <a:ea typeface="HGPｺﾞｼｯｸM" panose="020B0600000000000000" pitchFamily="50" charset="-128"/>
                <a:cs typeface="HGPｺﾞｼｯｸM"/>
              </a:rPr>
              <a:t>】8,250</a:t>
            </a:r>
            <a:r>
              <a:rPr lang="ja-JP" altLang="en-US" sz="900" spc="-20" dirty="0">
                <a:latin typeface="HGPｺﾞｼｯｸM" panose="020B0600000000000000" pitchFamily="50" charset="-128"/>
                <a:ea typeface="HGPｺﾞｼｯｸM" panose="020B0600000000000000" pitchFamily="50" charset="-128"/>
                <a:cs typeface="HGPｺﾞｼｯｸM"/>
              </a:rPr>
              <a:t>円　</a:t>
            </a:r>
            <a:r>
              <a:rPr lang="en-US" altLang="ja-JP" sz="900" spc="-20" dirty="0">
                <a:latin typeface="HGPｺﾞｼｯｸM" panose="020B0600000000000000" pitchFamily="50" charset="-128"/>
                <a:ea typeface="HGPｺﾞｼｯｸM" panose="020B0600000000000000" pitchFamily="50" charset="-128"/>
                <a:cs typeface="HGPｺﾞｼｯｸM"/>
              </a:rPr>
              <a:t>【ISBN】978-4-89047-451-6</a:t>
            </a:r>
            <a:r>
              <a:rPr lang="ja-JP" altLang="en-US" sz="900" spc="-20" dirty="0">
                <a:latin typeface="HGPｺﾞｼｯｸM" panose="020B0600000000000000" pitchFamily="50" charset="-128"/>
                <a:ea typeface="HGPｺﾞｼｯｸM" panose="020B0600000000000000" pitchFamily="50" charset="-128"/>
                <a:cs typeface="HGPｺﾞｼｯｸM"/>
              </a:rPr>
              <a:t>　</a:t>
            </a:r>
            <a:r>
              <a:rPr lang="en-US" altLang="ja-JP" sz="900" spc="-20" dirty="0">
                <a:latin typeface="HGPｺﾞｼｯｸM" panose="020B0600000000000000" pitchFamily="50" charset="-128"/>
                <a:ea typeface="HGPｺﾞｼｯｸM" panose="020B0600000000000000" pitchFamily="50" charset="-128"/>
                <a:cs typeface="HGPｺﾞｼｯｸM"/>
              </a:rPr>
              <a:t>【</a:t>
            </a:r>
            <a:r>
              <a:rPr lang="ja-JP" altLang="en-US" sz="900" spc="-20" dirty="0">
                <a:latin typeface="HGPｺﾞｼｯｸM" panose="020B0600000000000000" pitchFamily="50" charset="-128"/>
                <a:ea typeface="HGPｺﾞｼｯｸM" panose="020B0600000000000000" pitchFamily="50" charset="-128"/>
                <a:cs typeface="HGPｺﾞｼｯｸM"/>
              </a:rPr>
              <a:t>書籍コード</a:t>
            </a:r>
            <a:r>
              <a:rPr lang="en-US" altLang="ja-JP" sz="900" spc="-20" dirty="0">
                <a:latin typeface="HGPｺﾞｼｯｸM" panose="020B0600000000000000" pitchFamily="50" charset="-128"/>
                <a:ea typeface="HGPｺﾞｼｯｸM" panose="020B0600000000000000" pitchFamily="50" charset="-128"/>
                <a:cs typeface="HGPｺﾞｼｯｸM"/>
              </a:rPr>
              <a:t>】2303</a:t>
            </a:r>
            <a:endParaRPr lang="ja-JP" altLang="en-US" sz="900" spc="-20" dirty="0">
              <a:latin typeface="HGPｺﾞｼｯｸM" panose="020B0600000000000000" pitchFamily="50" charset="-128"/>
              <a:ea typeface="HGPｺﾞｼｯｸM" panose="020B0600000000000000" pitchFamily="50" charset="-128"/>
              <a:cs typeface="HGPｺﾞｼｯｸM"/>
            </a:endParaRPr>
          </a:p>
          <a:p>
            <a:pPr marL="12700">
              <a:spcBef>
                <a:spcPts val="5"/>
              </a:spcBef>
            </a:pPr>
            <a:r>
              <a:rPr lang="en-US" altLang="ja-JP" sz="900" b="1" i="0" spc="-20" dirty="0">
                <a:solidFill>
                  <a:srgbClr val="000000"/>
                </a:solidFill>
                <a:effectLst/>
                <a:latin typeface="HGPｺﾞｼｯｸM" panose="020B0600000000000000" pitchFamily="50" charset="-128"/>
                <a:ea typeface="HGPｺﾞｼｯｸM" panose="020B0600000000000000" pitchFamily="50" charset="-128"/>
              </a:rPr>
              <a:t>※</a:t>
            </a:r>
            <a:r>
              <a:rPr lang="ja-JP" altLang="en-US" sz="900" b="1" i="0" dirty="0">
                <a:solidFill>
                  <a:srgbClr val="000000"/>
                </a:solidFill>
                <a:effectLst/>
                <a:latin typeface="HGPｺﾞｼｯｸM" panose="020B0600000000000000" pitchFamily="50" charset="-128"/>
                <a:ea typeface="HGPｺﾞｼｯｸM" panose="020B0600000000000000" pitchFamily="50" charset="-128"/>
              </a:rPr>
              <a:t>必ず本体</a:t>
            </a:r>
            <a:r>
              <a:rPr lang="en-US" altLang="ja-JP" sz="900" b="1" i="0" dirty="0">
                <a:solidFill>
                  <a:srgbClr val="000000"/>
                </a:solidFill>
                <a:effectLst/>
                <a:latin typeface="HGPｺﾞｼｯｸM" panose="020B0600000000000000" pitchFamily="50" charset="-128"/>
                <a:ea typeface="HGPｺﾞｼｯｸM" panose="020B0600000000000000" pitchFamily="50" charset="-128"/>
              </a:rPr>
              <a:t>(2021)</a:t>
            </a:r>
            <a:r>
              <a:rPr lang="ja-JP" altLang="en-US" sz="900" b="1" spc="-20" dirty="0">
                <a:latin typeface="HGPｺﾞｼｯｸM" panose="020B0600000000000000" pitchFamily="50" charset="-128"/>
                <a:ea typeface="HGPｺﾞｼｯｸM" panose="020B0600000000000000" pitchFamily="50" charset="-128"/>
                <a:cs typeface="HGPｺﾞｼｯｸM"/>
              </a:rPr>
              <a:t>及び追補</a:t>
            </a:r>
            <a:r>
              <a:rPr lang="en-US" altLang="ja-JP" sz="900" b="1" spc="-20" dirty="0">
                <a:latin typeface="HGPｺﾞｼｯｸM" panose="020B0600000000000000" pitchFamily="50" charset="-128"/>
                <a:ea typeface="HGPｺﾞｼｯｸM" panose="020B0600000000000000" pitchFamily="50" charset="-128"/>
                <a:cs typeface="HGPｺﾞｼｯｸM"/>
              </a:rPr>
              <a:t>1</a:t>
            </a:r>
            <a:r>
              <a:rPr lang="ja-JP" altLang="en-US" sz="900" b="1" spc="-20" dirty="0">
                <a:latin typeface="HGPｺﾞｼｯｸM" panose="020B0600000000000000" pitchFamily="50" charset="-128"/>
                <a:ea typeface="HGPｺﾞｼｯｸM" panose="020B0600000000000000" pitchFamily="50" charset="-128"/>
                <a:cs typeface="HGPｺﾞｼｯｸM"/>
              </a:rPr>
              <a:t>，追補</a:t>
            </a:r>
            <a:r>
              <a:rPr lang="en-US" altLang="ja-JP" sz="900" b="1" spc="-20" dirty="0">
                <a:latin typeface="HGPｺﾞｼｯｸM" panose="020B0600000000000000" pitchFamily="50" charset="-128"/>
                <a:ea typeface="HGPｺﾞｼｯｸM" panose="020B0600000000000000" pitchFamily="50" charset="-128"/>
                <a:cs typeface="HGPｺﾞｼｯｸM"/>
              </a:rPr>
              <a:t>2</a:t>
            </a:r>
            <a:r>
              <a:rPr lang="ja-JP" altLang="en-US" sz="900" b="1" spc="-20" dirty="0">
                <a:latin typeface="HGPｺﾞｼｯｸM" panose="020B0600000000000000" pitchFamily="50" charset="-128"/>
                <a:ea typeface="HGPｺﾞｼｯｸM" panose="020B0600000000000000" pitchFamily="50" charset="-128"/>
                <a:cs typeface="HGPｺﾞｼｯｸM"/>
              </a:rPr>
              <a:t>，追補</a:t>
            </a:r>
            <a:r>
              <a:rPr lang="en-US" altLang="ja-JP" sz="900" b="1" spc="-20" dirty="0">
                <a:latin typeface="HGPｺﾞｼｯｸM" panose="020B0600000000000000" pitchFamily="50" charset="-128"/>
                <a:ea typeface="HGPｺﾞｼｯｸM" panose="020B0600000000000000" pitchFamily="50" charset="-128"/>
                <a:cs typeface="HGPｺﾞｼｯｸM"/>
              </a:rPr>
              <a:t>4</a:t>
            </a:r>
            <a:r>
              <a:rPr lang="ja-JP" altLang="en-US" sz="900" b="1" spc="-20" dirty="0">
                <a:latin typeface="HGPｺﾞｼｯｸM" panose="020B0600000000000000" pitchFamily="50" charset="-128"/>
                <a:ea typeface="HGPｺﾞｼｯｸM" panose="020B0600000000000000" pitchFamily="50" charset="-128"/>
                <a:cs typeface="HGPｺﾞｼｯｸM"/>
              </a:rPr>
              <a:t> ，追補</a:t>
            </a:r>
            <a:r>
              <a:rPr lang="en-US" altLang="ja-JP" sz="900" b="1" spc="-20" dirty="0">
                <a:latin typeface="HGPｺﾞｼｯｸM" panose="020B0600000000000000" pitchFamily="50" charset="-128"/>
                <a:ea typeface="HGPｺﾞｼｯｸM" panose="020B0600000000000000" pitchFamily="50" charset="-128"/>
                <a:cs typeface="HGPｺﾞｼｯｸM"/>
              </a:rPr>
              <a:t>5</a:t>
            </a:r>
            <a:r>
              <a:rPr lang="ja-JP" altLang="en-US" sz="900" b="1" spc="-20" dirty="0">
                <a:latin typeface="HGPｺﾞｼｯｸM" panose="020B0600000000000000" pitchFamily="50" charset="-128"/>
                <a:ea typeface="HGPｺﾞｼｯｸM" panose="020B0600000000000000" pitchFamily="50" charset="-128"/>
                <a:cs typeface="HGPｺﾞｼｯｸM"/>
              </a:rPr>
              <a:t>とセットでご使用ください。</a:t>
            </a:r>
            <a:endParaRPr lang="en-US" altLang="ja-JP" sz="900" b="1" spc="-20" dirty="0">
              <a:latin typeface="HGPｺﾞｼｯｸM" panose="020B0600000000000000" pitchFamily="50" charset="-128"/>
              <a:ea typeface="HGPｺﾞｼｯｸM" panose="020B0600000000000000" pitchFamily="50" charset="-128"/>
              <a:cs typeface="HGPｺﾞｼｯｸM"/>
            </a:endParaRPr>
          </a:p>
        </p:txBody>
      </p:sp>
      <p:sp>
        <p:nvSpPr>
          <p:cNvPr id="37" name="テキスト ボックス 36">
            <a:extLst>
              <a:ext uri="{FF2B5EF4-FFF2-40B4-BE49-F238E27FC236}">
                <a16:creationId xmlns:a16="http://schemas.microsoft.com/office/drawing/2014/main" id="{84FCBE93-B7BB-95FF-A611-6BA147B7B34E}"/>
              </a:ext>
            </a:extLst>
          </p:cNvPr>
          <p:cNvSpPr txBox="1"/>
          <p:nvPr/>
        </p:nvSpPr>
        <p:spPr>
          <a:xfrm>
            <a:off x="6300000" y="7974131"/>
            <a:ext cx="415498" cy="230832"/>
          </a:xfrm>
          <a:prstGeom prst="rect">
            <a:avLst/>
          </a:prstGeom>
          <a:solidFill>
            <a:schemeClr val="tx2"/>
          </a:solidFill>
        </p:spPr>
        <p:txBody>
          <a:bodyPr wrap="none" rtlCol="0">
            <a:spAutoFit/>
          </a:bodyPr>
          <a:lstStyle/>
          <a:p>
            <a:r>
              <a:rPr kumimoji="1" lang="ja-JP" altLang="en-US" sz="900" dirty="0">
                <a:solidFill>
                  <a:schemeClr val="bg1"/>
                </a:solidFill>
              </a:rPr>
              <a:t>再掲</a:t>
            </a:r>
          </a:p>
        </p:txBody>
      </p:sp>
      <p:sp>
        <p:nvSpPr>
          <p:cNvPr id="25" name="スライド番号プレースホルダー 16">
            <a:extLst>
              <a:ext uri="{FF2B5EF4-FFF2-40B4-BE49-F238E27FC236}">
                <a16:creationId xmlns:a16="http://schemas.microsoft.com/office/drawing/2014/main" id="{42193198-0908-4C50-C264-CCB31E042295}"/>
              </a:ext>
            </a:extLst>
          </p:cNvPr>
          <p:cNvSpPr>
            <a:spLocks noGrp="1"/>
          </p:cNvSpPr>
          <p:nvPr>
            <p:ph type="sldNum" sz="quarter" idx="7"/>
          </p:nvPr>
        </p:nvSpPr>
        <p:spPr>
          <a:xfrm>
            <a:off x="3700800" y="9994898"/>
            <a:ext cx="222123" cy="183733"/>
          </a:xfrm>
        </p:spPr>
        <p:txBody>
          <a:bodyPr/>
          <a:lstStyle/>
          <a:p>
            <a:pPr marL="38100">
              <a:lnSpc>
                <a:spcPts val="1370"/>
              </a:lnSpc>
            </a:pPr>
            <a:r>
              <a:rPr lang="en-US" altLang="ja-JP" dirty="0"/>
              <a:t>8</a:t>
            </a:r>
          </a:p>
        </p:txBody>
      </p:sp>
      <p:sp>
        <p:nvSpPr>
          <p:cNvPr id="39" name="object 3">
            <a:extLst>
              <a:ext uri="{FF2B5EF4-FFF2-40B4-BE49-F238E27FC236}">
                <a16:creationId xmlns:a16="http://schemas.microsoft.com/office/drawing/2014/main" id="{8E1BCFD8-BE31-3AC4-11CE-44B2564416B5}"/>
              </a:ext>
            </a:extLst>
          </p:cNvPr>
          <p:cNvSpPr txBox="1"/>
          <p:nvPr/>
        </p:nvSpPr>
        <p:spPr>
          <a:xfrm>
            <a:off x="621283" y="961818"/>
            <a:ext cx="2242567" cy="441788"/>
          </a:xfrm>
          <a:prstGeom prst="rect">
            <a:avLst/>
          </a:prstGeom>
        </p:spPr>
        <p:txBody>
          <a:bodyPr vert="horz" wrap="square" lIns="0" tIns="56515" rIns="0" bIns="0" rtlCol="0">
            <a:spAutoFit/>
          </a:bodyPr>
          <a:lstStyle/>
          <a:p>
            <a:pPr marL="12700">
              <a:lnSpc>
                <a:spcPct val="100000"/>
              </a:lnSpc>
              <a:spcBef>
                <a:spcPts val="670"/>
              </a:spcBef>
            </a:pPr>
            <a:r>
              <a:rPr lang="ja-JP" altLang="en-US" sz="1200" spc="-5" dirty="0">
                <a:latin typeface="HGｺﾞｼｯｸM" panose="020B0609000000000000" pitchFamily="49" charset="-128"/>
                <a:ea typeface="HGｺﾞｼｯｸM" panose="020B0609000000000000" pitchFamily="49" charset="-128"/>
                <a:cs typeface="游ゴシック"/>
              </a:rPr>
              <a:t>システム安全専門部会制定標準</a:t>
            </a:r>
            <a:endParaRPr lang="ja-JP" altLang="en-US" sz="1200" dirty="0">
              <a:latin typeface="HGｺﾞｼｯｸM" panose="020B0609000000000000" pitchFamily="49" charset="-128"/>
              <a:ea typeface="HGｺﾞｼｯｸM" panose="020B0609000000000000" pitchFamily="49" charset="-128"/>
              <a:cs typeface="游ゴシック"/>
            </a:endParaRPr>
          </a:p>
          <a:p>
            <a:pPr marL="12700">
              <a:lnSpc>
                <a:spcPct val="100000"/>
              </a:lnSpc>
              <a:spcBef>
                <a:spcPts val="270"/>
              </a:spcBef>
            </a:pPr>
            <a:r>
              <a:rPr sz="1050" dirty="0">
                <a:latin typeface="HGｺﾞｼｯｸM" panose="020B0609000000000000" pitchFamily="49" charset="-128"/>
                <a:ea typeface="HGｺﾞｼｯｸM" panose="020B0609000000000000" pitchFamily="49" charset="-128"/>
                <a:cs typeface="游ゴシック"/>
              </a:rPr>
              <a:t>(</a:t>
            </a:r>
            <a:r>
              <a:rPr lang="en-US" sz="1050" dirty="0">
                <a:latin typeface="HGｺﾞｼｯｸM" panose="020B0609000000000000" pitchFamily="49" charset="-128"/>
                <a:ea typeface="HGｺﾞｼｯｸM" panose="020B0609000000000000" pitchFamily="49" charset="-128"/>
                <a:cs typeface="游ゴシック"/>
              </a:rPr>
              <a:t>1</a:t>
            </a:r>
            <a:r>
              <a:rPr sz="1050" dirty="0">
                <a:latin typeface="HGｺﾞｼｯｸM" panose="020B0609000000000000" pitchFamily="49" charset="-128"/>
                <a:ea typeface="HGｺﾞｼｯｸM" panose="020B0609000000000000" pitchFamily="49" charset="-128"/>
                <a:cs typeface="游ゴシック"/>
              </a:rPr>
              <a:t>/</a:t>
            </a:r>
            <a:r>
              <a:rPr lang="en-US" sz="1050" dirty="0">
                <a:latin typeface="HGｺﾞｼｯｸM" panose="020B0609000000000000" pitchFamily="49" charset="-128"/>
                <a:ea typeface="HGｺﾞｼｯｸM" panose="020B0609000000000000" pitchFamily="49" charset="-128"/>
                <a:cs typeface="游ゴシック"/>
              </a:rPr>
              <a:t>3</a:t>
            </a:r>
            <a:r>
              <a:rPr sz="1050" spc="-30" dirty="0">
                <a:latin typeface="HGｺﾞｼｯｸM" panose="020B0609000000000000" pitchFamily="49" charset="-128"/>
                <a:ea typeface="HGｺﾞｼｯｸM" panose="020B0609000000000000" pitchFamily="49" charset="-128"/>
                <a:cs typeface="游ゴシック"/>
              </a:rPr>
              <a:t> ページ)</a:t>
            </a:r>
            <a:endParaRPr sz="1050" dirty="0">
              <a:latin typeface="HGｺﾞｼｯｸM" panose="020B0609000000000000" pitchFamily="49" charset="-128"/>
              <a:ea typeface="HGｺﾞｼｯｸM" panose="020B0609000000000000" pitchFamily="49" charset="-128"/>
              <a:cs typeface="游ゴシック"/>
            </a:endParaRPr>
          </a:p>
        </p:txBody>
      </p:sp>
      <p:sp>
        <p:nvSpPr>
          <p:cNvPr id="3" name="object 10">
            <a:extLst>
              <a:ext uri="{FF2B5EF4-FFF2-40B4-BE49-F238E27FC236}">
                <a16:creationId xmlns:a16="http://schemas.microsoft.com/office/drawing/2014/main" id="{C694E01F-C952-3357-D9F5-9D16D8F70634}"/>
              </a:ext>
            </a:extLst>
          </p:cNvPr>
          <p:cNvSpPr txBox="1"/>
          <p:nvPr/>
        </p:nvSpPr>
        <p:spPr>
          <a:xfrm>
            <a:off x="690157" y="6969948"/>
            <a:ext cx="5900167" cy="778418"/>
          </a:xfrm>
          <a:prstGeom prst="rect">
            <a:avLst/>
          </a:prstGeom>
        </p:spPr>
        <p:txBody>
          <a:bodyPr vert="horz" wrap="square" lIns="0" tIns="26670" rIns="0" bIns="0" rtlCol="0">
            <a:spAutoFit/>
          </a:bodyPr>
          <a:lstStyle/>
          <a:p>
            <a:pPr marL="12700"/>
            <a:r>
              <a:rPr lang="en-US" altLang="ja-JP" sz="1050" spc="-20" dirty="0">
                <a:latin typeface="HGPｺﾞｼｯｸM" panose="020B0600000000000000" pitchFamily="50" charset="-128"/>
                <a:ea typeface="HGPｺﾞｼｯｸM" panose="020B0600000000000000" pitchFamily="50" charset="-128"/>
                <a:cs typeface="HGPｺﾞｼｯｸM"/>
              </a:rPr>
              <a:t>Code on Implementation and Review of Nuclear Power Plant Ageing Management Programs: 2021</a:t>
            </a:r>
            <a:r>
              <a:rPr lang="ja-JP" altLang="en-US" sz="1050" spc="-20" dirty="0">
                <a:latin typeface="HGPｺﾞｼｯｸM" panose="020B0600000000000000" pitchFamily="50" charset="-128"/>
                <a:ea typeface="HGPｺﾞｼｯｸM" panose="020B0600000000000000" pitchFamily="50" charset="-128"/>
                <a:cs typeface="HGPｺﾞｼｯｸM"/>
              </a:rPr>
              <a:t>（</a:t>
            </a:r>
            <a:r>
              <a:rPr lang="en-US" altLang="ja-JP" sz="1050" spc="-20" dirty="0">
                <a:latin typeface="HGPｺﾞｼｯｸM" panose="020B0600000000000000" pitchFamily="50" charset="-128"/>
                <a:ea typeface="HGPｺﾞｼｯｸM" panose="020B0600000000000000" pitchFamily="50" charset="-128"/>
                <a:cs typeface="HGPｺﾞｼｯｸM"/>
              </a:rPr>
              <a:t>AESJ-SC-P005E:2021</a:t>
            </a:r>
            <a:r>
              <a:rPr lang="ja-JP" altLang="en-US" sz="1050" spc="-20" dirty="0">
                <a:latin typeface="HGPｺﾞｼｯｸM" panose="020B0600000000000000" pitchFamily="50" charset="-128"/>
                <a:ea typeface="HGPｺﾞｼｯｸM" panose="020B0600000000000000" pitchFamily="50" charset="-128"/>
                <a:cs typeface="HGPｺﾞｼｯｸM"/>
              </a:rPr>
              <a:t>）</a:t>
            </a:r>
            <a:endParaRPr lang="en-US" altLang="ja-JP" sz="1050" spc="-20" dirty="0">
              <a:latin typeface="HGPｺﾞｼｯｸM" panose="020B0600000000000000" pitchFamily="50" charset="-128"/>
              <a:ea typeface="HGPｺﾞｼｯｸM" panose="020B0600000000000000" pitchFamily="50" charset="-128"/>
              <a:cs typeface="HGPｺﾞｼｯｸM"/>
            </a:endParaRPr>
          </a:p>
          <a:p>
            <a:pPr marL="12700"/>
            <a:r>
              <a:rPr lang="en-US" altLang="ja-JP" sz="900" spc="-10" dirty="0">
                <a:latin typeface="HGPｺﾞｼｯｸM"/>
                <a:cs typeface="HGPｺﾞｼｯｸM"/>
              </a:rPr>
              <a:t>【</a:t>
            </a:r>
            <a:r>
              <a:rPr lang="ja-JP" altLang="en-US" sz="900" spc="-10" dirty="0">
                <a:latin typeface="HGPｺﾞｼｯｸM"/>
                <a:cs typeface="HGPｺﾞｼｯｸM"/>
              </a:rPr>
              <a:t>担当分科会</a:t>
            </a:r>
            <a:r>
              <a:rPr lang="en-US" altLang="ja-JP" sz="900" spc="-10" dirty="0">
                <a:latin typeface="HGPｺﾞｼｯｸM"/>
                <a:cs typeface="HGPｺﾞｼｯｸM"/>
              </a:rPr>
              <a:t>】PLM</a:t>
            </a:r>
            <a:r>
              <a:rPr lang="ja-JP" altLang="en-US" sz="900" spc="-10" dirty="0">
                <a:latin typeface="HGPｺﾞｼｯｸM"/>
                <a:cs typeface="HGPｺﾞｼｯｸM"/>
              </a:rPr>
              <a:t>分科会</a:t>
            </a:r>
            <a:endParaRPr lang="ja-JP" altLang="en-US" sz="900" dirty="0">
              <a:latin typeface="HGPｺﾞｼｯｸM"/>
              <a:cs typeface="HGPｺﾞｼｯｸM"/>
            </a:endParaRPr>
          </a:p>
          <a:p>
            <a:pPr marL="12700"/>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】20</a:t>
            </a:r>
            <a:r>
              <a:rPr lang="en-US" altLang="ja-JP" sz="900" spc="-10" dirty="0">
                <a:latin typeface="HGPｺﾞｼｯｸM"/>
                <a:cs typeface="HGPｺﾞｼｯｸM"/>
              </a:rPr>
              <a:t>,900</a:t>
            </a:r>
            <a:r>
              <a:rPr lang="ja-JP" altLang="en-US" sz="900" spc="10" dirty="0">
                <a:latin typeface="HGPｺﾞｼｯｸM"/>
                <a:cs typeface="HGPｺﾞｼｯｸM"/>
              </a:rPr>
              <a:t>円 </a:t>
            </a:r>
            <a:r>
              <a:rPr lang="en-US" altLang="ja-JP" sz="900" spc="10" dirty="0">
                <a:latin typeface="HGPｺﾞｼｯｸM"/>
                <a:cs typeface="HGPｺﾞｼｯｸM"/>
              </a:rPr>
              <a:t>【</a:t>
            </a:r>
            <a:r>
              <a:rPr lang="ja-JP" altLang="en-US" sz="900" spc="10" dirty="0">
                <a:latin typeface="HGPｺﾞｼｯｸM"/>
                <a:cs typeface="HGPｺﾞｼｯｸM"/>
              </a:rPr>
              <a:t>会員価格・税込</a:t>
            </a:r>
            <a:r>
              <a:rPr lang="en-US" altLang="ja-JP" sz="900" spc="10" dirty="0">
                <a:latin typeface="HGPｺﾞｼｯｸM"/>
                <a:cs typeface="HGPｺﾞｼｯｸM"/>
              </a:rPr>
              <a:t>】16</a:t>
            </a:r>
            <a:r>
              <a:rPr lang="en-US" altLang="ja-JP" sz="900" spc="-10" dirty="0">
                <a:latin typeface="HGPｺﾞｼｯｸM"/>
                <a:cs typeface="HGPｺﾞｼｯｸM"/>
              </a:rPr>
              <a:t>,500</a:t>
            </a:r>
            <a:r>
              <a:rPr lang="ja-JP" altLang="en-US" sz="900" spc="80" dirty="0">
                <a:latin typeface="HGPｺﾞｼｯｸM"/>
                <a:cs typeface="HGPｺﾞｼｯｸM"/>
              </a:rPr>
              <a:t>円 </a:t>
            </a:r>
            <a:r>
              <a:rPr lang="en-US" altLang="ja-JP" sz="900" spc="80" dirty="0">
                <a:latin typeface="HGPｺﾞｼｯｸM"/>
                <a:cs typeface="HGPｺﾞｼｯｸM"/>
              </a:rPr>
              <a:t>【</a:t>
            </a:r>
            <a:r>
              <a:rPr lang="en-US" altLang="ja-JP" sz="900" spc="-10" dirty="0">
                <a:latin typeface="HGPｺﾞｼｯｸM"/>
                <a:cs typeface="HGPｺﾞｼｯｸM"/>
              </a:rPr>
              <a:t>ISBN】978-4-89047-459-2</a:t>
            </a:r>
            <a:r>
              <a:rPr lang="ja-JP" altLang="en-US" sz="900" spc="35"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5" dirty="0">
                <a:latin typeface="HGPｺﾞｼｯｸM"/>
                <a:cs typeface="HGPｺﾞｼｯｸM"/>
              </a:rPr>
              <a:t>2305</a:t>
            </a:r>
          </a:p>
          <a:p>
            <a:pPr marL="12700">
              <a:lnSpc>
                <a:spcPct val="100000"/>
              </a:lnSpc>
              <a:spcBef>
                <a:spcPts val="120"/>
              </a:spcBef>
            </a:pPr>
            <a:endParaRPr lang="ja-JP" altLang="en-US" sz="900" dirty="0">
              <a:latin typeface="HGPｺﾞｼｯｸM"/>
              <a:cs typeface="HGPｺﾞｼｯｸM"/>
            </a:endParaRPr>
          </a:p>
        </p:txBody>
      </p:sp>
      <p:sp>
        <p:nvSpPr>
          <p:cNvPr id="22" name="テキスト ボックス 21">
            <a:extLst>
              <a:ext uri="{FF2B5EF4-FFF2-40B4-BE49-F238E27FC236}">
                <a16:creationId xmlns:a16="http://schemas.microsoft.com/office/drawing/2014/main" id="{1B374DAE-E2B7-D77B-D392-47D476E6A2C3}"/>
              </a:ext>
            </a:extLst>
          </p:cNvPr>
          <p:cNvSpPr txBox="1"/>
          <p:nvPr/>
        </p:nvSpPr>
        <p:spPr>
          <a:xfrm>
            <a:off x="6303643" y="7311129"/>
            <a:ext cx="415498" cy="230832"/>
          </a:xfrm>
          <a:prstGeom prst="rect">
            <a:avLst/>
          </a:prstGeom>
          <a:solidFill>
            <a:schemeClr val="tx2"/>
          </a:solidFill>
        </p:spPr>
        <p:txBody>
          <a:bodyPr wrap="none" rtlCol="0">
            <a:spAutoFit/>
          </a:bodyPr>
          <a:lstStyle/>
          <a:p>
            <a:r>
              <a:rPr kumimoji="1" lang="ja-JP" altLang="en-US" sz="900" dirty="0">
                <a:solidFill>
                  <a:schemeClr val="bg1"/>
                </a:solidFill>
              </a:rPr>
              <a:t>再掲</a:t>
            </a:r>
          </a:p>
        </p:txBody>
      </p:sp>
      <p:sp>
        <p:nvSpPr>
          <p:cNvPr id="20" name="object 5">
            <a:extLst>
              <a:ext uri="{FF2B5EF4-FFF2-40B4-BE49-F238E27FC236}">
                <a16:creationId xmlns:a16="http://schemas.microsoft.com/office/drawing/2014/main" id="{12AB95AF-2FE5-0910-B86B-CFD892D8927F}"/>
              </a:ext>
            </a:extLst>
          </p:cNvPr>
          <p:cNvSpPr txBox="1"/>
          <p:nvPr/>
        </p:nvSpPr>
        <p:spPr>
          <a:xfrm>
            <a:off x="691200" y="3361864"/>
            <a:ext cx="6083935" cy="629660"/>
          </a:xfrm>
          <a:prstGeom prst="rect">
            <a:avLst/>
          </a:prstGeom>
        </p:spPr>
        <p:txBody>
          <a:bodyPr vert="horz" wrap="square" lIns="0" tIns="26670" rIns="0" bIns="0" rtlCol="0">
            <a:spAutoFit/>
          </a:bodyPr>
          <a:lstStyle/>
          <a:p>
            <a:pPr marL="12700">
              <a:lnSpc>
                <a:spcPct val="100000"/>
              </a:lnSpc>
            </a:pPr>
            <a:r>
              <a:rPr lang="ja-JP" altLang="en-US" sz="1050" spc="-15" dirty="0">
                <a:latin typeface="HGPｺﾞｼｯｸM"/>
                <a:cs typeface="HGPｺﾞｼｯｸM"/>
              </a:rPr>
              <a:t>原子力発電所の高経年化対策実施基準</a:t>
            </a:r>
            <a:r>
              <a:rPr lang="en-US" altLang="ja-JP" sz="1050" spc="-15" dirty="0">
                <a:latin typeface="HGPｺﾞｼｯｸM"/>
                <a:cs typeface="HGPｺﾞｼｯｸM"/>
              </a:rPr>
              <a:t>:2023</a:t>
            </a:r>
            <a:r>
              <a:rPr lang="ja-JP" altLang="en-US" sz="1050" spc="-15" dirty="0">
                <a:latin typeface="HGPｺﾞｼｯｸM"/>
                <a:cs typeface="HGPｺﾞｼｯｸM"/>
              </a:rPr>
              <a:t>（追補</a:t>
            </a:r>
            <a:r>
              <a:rPr lang="en-US" altLang="ja-JP" sz="1050" spc="-15" dirty="0">
                <a:latin typeface="HGPｺﾞｼｯｸM"/>
                <a:cs typeface="HGPｺﾞｼｯｸM"/>
              </a:rPr>
              <a:t>4</a:t>
            </a:r>
            <a:r>
              <a:rPr lang="ja-JP" altLang="en-US" sz="1050" spc="-15" dirty="0">
                <a:latin typeface="HGPｺﾞｼｯｸM"/>
                <a:cs typeface="HGPｺﾞｼｯｸM"/>
              </a:rPr>
              <a:t>）</a:t>
            </a:r>
            <a:r>
              <a:rPr lang="en-US" altLang="ja-JP" sz="1050" spc="-15" dirty="0">
                <a:latin typeface="HGPｺﾞｼｯｸM"/>
                <a:cs typeface="HGPｺﾞｼｯｸM"/>
              </a:rPr>
              <a:t>(AESJ-SC-P005:2023(Amd.4)</a:t>
            </a:r>
          </a:p>
          <a:p>
            <a:pPr marL="12700"/>
            <a:r>
              <a:rPr lang="en-US" altLang="ja-JP" sz="900" spc="-15" dirty="0">
                <a:latin typeface="HGPｺﾞｼｯｸM"/>
                <a:cs typeface="HGPｺﾞｼｯｸM"/>
              </a:rPr>
              <a:t>【</a:t>
            </a:r>
            <a:r>
              <a:rPr lang="ja-JP" altLang="en-US" sz="900" spc="-15" dirty="0">
                <a:latin typeface="HGPｺﾞｼｯｸM"/>
                <a:cs typeface="HGPｺﾞｼｯｸM"/>
              </a:rPr>
              <a:t>担当分科会</a:t>
            </a:r>
            <a:r>
              <a:rPr lang="en-US" altLang="ja-JP" sz="900" spc="-15" dirty="0">
                <a:latin typeface="HGPｺﾞｼｯｸM"/>
                <a:cs typeface="HGPｺﾞｼｯｸM"/>
              </a:rPr>
              <a:t>】</a:t>
            </a:r>
            <a:r>
              <a:rPr lang="en-US" altLang="ja-JP" sz="900" spc="-20" dirty="0">
                <a:latin typeface="HGPｺﾞｼｯｸM" panose="020B0600000000000000" pitchFamily="50" charset="-128"/>
                <a:ea typeface="HGPｺﾞｼｯｸM" panose="020B0600000000000000" pitchFamily="50" charset="-128"/>
                <a:cs typeface="HGPｺﾞｼｯｸM"/>
              </a:rPr>
              <a:t>PLM</a:t>
            </a:r>
            <a:r>
              <a:rPr lang="ja-JP" altLang="en-US" sz="900" spc="-20" dirty="0">
                <a:latin typeface="HGPｺﾞｼｯｸM" panose="020B0600000000000000" pitchFamily="50" charset="-128"/>
                <a:ea typeface="HGPｺﾞｼｯｸM" panose="020B0600000000000000" pitchFamily="50" charset="-128"/>
                <a:cs typeface="HGPｺﾞｼｯｸM"/>
              </a:rPr>
              <a:t>分科会</a:t>
            </a:r>
            <a:endParaRPr lang="ja-JP" altLang="en-US" sz="900" dirty="0">
              <a:latin typeface="HGPｺﾞｼｯｸM" panose="020B0600000000000000" pitchFamily="50" charset="-128"/>
              <a:ea typeface="HGPｺﾞｼｯｸM" panose="020B0600000000000000" pitchFamily="50" charset="-128"/>
              <a:cs typeface="HGPｺﾞｼｯｸM"/>
            </a:endParaRPr>
          </a:p>
          <a:p>
            <a:pPr marL="12700">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】30</a:t>
            </a:r>
            <a:r>
              <a:rPr lang="en-US" altLang="ja-JP" sz="900" spc="-10" dirty="0">
                <a:latin typeface="HGPｺﾞｼｯｸM"/>
                <a:cs typeface="HGPｺﾞｼｯｸM"/>
              </a:rPr>
              <a:t>,800</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】24</a:t>
            </a:r>
            <a:r>
              <a:rPr lang="en-US" altLang="ja-JP" sz="900" spc="-10" dirty="0">
                <a:latin typeface="HGPｺﾞｼｯｸM"/>
                <a:cs typeface="HGPｺﾞｼｯｸM"/>
              </a:rPr>
              <a:t>,530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】978-4-89047-466-0</a:t>
            </a:r>
            <a:r>
              <a:rPr lang="ja-JP" altLang="en-US" sz="900" spc="-20" dirty="0">
                <a:latin typeface="HGPｺﾞｼｯｸM" panose="020B0600000000000000" pitchFamily="50" charset="-128"/>
                <a:ea typeface="HGPｺﾞｼｯｸM" panose="020B0600000000000000" pitchFamily="50" charset="-128"/>
                <a:cs typeface="HGPｺﾞｼｯｸM"/>
              </a:rPr>
              <a:t> （本体）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】2401</a:t>
            </a:r>
          </a:p>
          <a:p>
            <a:pPr marL="12700">
              <a:spcBef>
                <a:spcPts val="120"/>
              </a:spcBef>
            </a:pPr>
            <a:r>
              <a:rPr lang="en-US" altLang="ja-JP" sz="900" b="1" i="0" spc="-20" dirty="0">
                <a:solidFill>
                  <a:srgbClr val="000000"/>
                </a:solidFill>
                <a:effectLst/>
                <a:latin typeface="HGPｺﾞｼｯｸM" panose="020B0600000000000000" pitchFamily="50" charset="-128"/>
                <a:ea typeface="HGPｺﾞｼｯｸM" panose="020B0600000000000000" pitchFamily="50" charset="-128"/>
              </a:rPr>
              <a:t>※</a:t>
            </a:r>
            <a:r>
              <a:rPr lang="ja-JP" altLang="en-US" sz="900" b="1" i="0" dirty="0">
                <a:solidFill>
                  <a:srgbClr val="000000"/>
                </a:solidFill>
                <a:effectLst/>
                <a:latin typeface="HGPｺﾞｼｯｸM" panose="020B0600000000000000" pitchFamily="50" charset="-128"/>
                <a:ea typeface="HGPｺﾞｼｯｸM" panose="020B0600000000000000" pitchFamily="50" charset="-128"/>
              </a:rPr>
              <a:t>必ず本体</a:t>
            </a:r>
            <a:r>
              <a:rPr lang="en-US" altLang="ja-JP" sz="900" b="1" i="0" dirty="0">
                <a:solidFill>
                  <a:srgbClr val="000000"/>
                </a:solidFill>
                <a:effectLst/>
                <a:latin typeface="HGPｺﾞｼｯｸM" panose="020B0600000000000000" pitchFamily="50" charset="-128"/>
                <a:ea typeface="HGPｺﾞｼｯｸM" panose="020B0600000000000000" pitchFamily="50" charset="-128"/>
              </a:rPr>
              <a:t>(2021)</a:t>
            </a:r>
            <a:r>
              <a:rPr lang="ja-JP" altLang="en-US" sz="900" b="1" spc="-20" dirty="0">
                <a:latin typeface="HGPｺﾞｼｯｸM" panose="020B0600000000000000" pitchFamily="50" charset="-128"/>
                <a:ea typeface="HGPｺﾞｼｯｸM" panose="020B0600000000000000" pitchFamily="50" charset="-128"/>
                <a:cs typeface="HGPｺﾞｼｯｸM"/>
              </a:rPr>
              <a:t>及び追補</a:t>
            </a:r>
            <a:r>
              <a:rPr lang="en-US" altLang="ja-JP" sz="900" b="1" spc="-20" dirty="0">
                <a:latin typeface="HGPｺﾞｼｯｸM" panose="020B0600000000000000" pitchFamily="50" charset="-128"/>
                <a:ea typeface="HGPｺﾞｼｯｸM" panose="020B0600000000000000" pitchFamily="50" charset="-128"/>
                <a:cs typeface="HGPｺﾞｼｯｸM"/>
              </a:rPr>
              <a:t>1</a:t>
            </a:r>
            <a:r>
              <a:rPr lang="ja-JP" altLang="en-US" sz="900" b="1" spc="-20" dirty="0">
                <a:latin typeface="HGPｺﾞｼｯｸM" panose="020B0600000000000000" pitchFamily="50" charset="-128"/>
                <a:ea typeface="HGPｺﾞｼｯｸM" panose="020B0600000000000000" pitchFamily="50" charset="-128"/>
                <a:cs typeface="HGPｺﾞｼｯｸM"/>
              </a:rPr>
              <a:t>，追補</a:t>
            </a:r>
            <a:r>
              <a:rPr lang="en-US" altLang="ja-JP" sz="900" b="1" spc="-20" dirty="0">
                <a:latin typeface="HGPｺﾞｼｯｸM" panose="020B0600000000000000" pitchFamily="50" charset="-128"/>
                <a:ea typeface="HGPｺﾞｼｯｸM" panose="020B0600000000000000" pitchFamily="50" charset="-128"/>
                <a:cs typeface="HGPｺﾞｼｯｸM"/>
              </a:rPr>
              <a:t>2</a:t>
            </a:r>
            <a:r>
              <a:rPr lang="ja-JP" altLang="en-US" sz="900" b="1" spc="-20" dirty="0">
                <a:latin typeface="HGPｺﾞｼｯｸM" panose="020B0600000000000000" pitchFamily="50" charset="-128"/>
                <a:ea typeface="HGPｺﾞｼｯｸM" panose="020B0600000000000000" pitchFamily="50" charset="-128"/>
                <a:cs typeface="HGPｺﾞｼｯｸM"/>
              </a:rPr>
              <a:t>，追補</a:t>
            </a:r>
            <a:r>
              <a:rPr lang="en-US" altLang="ja-JP" sz="900" b="1" spc="-20" dirty="0">
                <a:latin typeface="HGPｺﾞｼｯｸM" panose="020B0600000000000000" pitchFamily="50" charset="-128"/>
                <a:ea typeface="HGPｺﾞｼｯｸM" panose="020B0600000000000000" pitchFamily="50" charset="-128"/>
                <a:cs typeface="HGPｺﾞｼｯｸM"/>
              </a:rPr>
              <a:t>3</a:t>
            </a:r>
            <a:r>
              <a:rPr lang="ja-JP" altLang="en-US" sz="900" b="1" spc="-20" dirty="0">
                <a:latin typeface="HGPｺﾞｼｯｸM" panose="020B0600000000000000" pitchFamily="50" charset="-128"/>
                <a:ea typeface="HGPｺﾞｼｯｸM" panose="020B0600000000000000" pitchFamily="50" charset="-128"/>
                <a:cs typeface="HGPｺﾞｼｯｸM"/>
              </a:rPr>
              <a:t>，追補</a:t>
            </a:r>
            <a:r>
              <a:rPr lang="en-US" altLang="ja-JP" sz="900" b="1" spc="-20" dirty="0">
                <a:latin typeface="HGPｺﾞｼｯｸM" panose="020B0600000000000000" pitchFamily="50" charset="-128"/>
                <a:ea typeface="HGPｺﾞｼｯｸM" panose="020B0600000000000000" pitchFamily="50" charset="-128"/>
                <a:cs typeface="HGPｺﾞｼｯｸM"/>
              </a:rPr>
              <a:t>5</a:t>
            </a:r>
            <a:r>
              <a:rPr lang="ja-JP" altLang="en-US" sz="900" b="1" spc="-20" dirty="0">
                <a:latin typeface="HGPｺﾞｼｯｸM" panose="020B0600000000000000" pitchFamily="50" charset="-128"/>
                <a:ea typeface="HGPｺﾞｼｯｸM" panose="020B0600000000000000" pitchFamily="50" charset="-128"/>
                <a:cs typeface="HGPｺﾞｼｯｸM"/>
              </a:rPr>
              <a:t>とセットでご使用ください。</a:t>
            </a:r>
            <a:endParaRPr lang="en-US" altLang="ja-JP" sz="900" b="1" spc="-20" dirty="0">
              <a:latin typeface="HGPｺﾞｼｯｸM" panose="020B0600000000000000" pitchFamily="50" charset="-128"/>
              <a:ea typeface="HGPｺﾞｼｯｸM" panose="020B0600000000000000" pitchFamily="50" charset="-128"/>
              <a:cs typeface="HGPｺﾞｼｯｸM"/>
            </a:endParaRPr>
          </a:p>
        </p:txBody>
      </p:sp>
      <p:sp>
        <p:nvSpPr>
          <p:cNvPr id="33" name="テキスト ボックス 32">
            <a:extLst>
              <a:ext uri="{FF2B5EF4-FFF2-40B4-BE49-F238E27FC236}">
                <a16:creationId xmlns:a16="http://schemas.microsoft.com/office/drawing/2014/main" id="{63776914-1232-569F-55C1-BABF25312DCB}"/>
              </a:ext>
            </a:extLst>
          </p:cNvPr>
          <p:cNvSpPr txBox="1"/>
          <p:nvPr/>
        </p:nvSpPr>
        <p:spPr>
          <a:xfrm>
            <a:off x="6304330" y="6466707"/>
            <a:ext cx="415498" cy="230832"/>
          </a:xfrm>
          <a:prstGeom prst="rect">
            <a:avLst/>
          </a:prstGeom>
          <a:solidFill>
            <a:schemeClr val="tx2"/>
          </a:solidFill>
        </p:spPr>
        <p:txBody>
          <a:bodyPr wrap="none" rtlCol="0">
            <a:spAutoFit/>
          </a:bodyPr>
          <a:lstStyle/>
          <a:p>
            <a:r>
              <a:rPr kumimoji="1" lang="ja-JP" altLang="en-US" sz="900" dirty="0">
                <a:solidFill>
                  <a:schemeClr val="bg1"/>
                </a:solidFill>
              </a:rPr>
              <a:t>再掲</a:t>
            </a:r>
          </a:p>
        </p:txBody>
      </p:sp>
      <p:sp>
        <p:nvSpPr>
          <p:cNvPr id="4" name="object 5">
            <a:extLst>
              <a:ext uri="{FF2B5EF4-FFF2-40B4-BE49-F238E27FC236}">
                <a16:creationId xmlns:a16="http://schemas.microsoft.com/office/drawing/2014/main" id="{8816B5CB-AB7A-B656-56A2-B20573288EDF}"/>
              </a:ext>
            </a:extLst>
          </p:cNvPr>
          <p:cNvSpPr txBox="1"/>
          <p:nvPr/>
        </p:nvSpPr>
        <p:spPr>
          <a:xfrm>
            <a:off x="691200" y="2672953"/>
            <a:ext cx="6083935" cy="478336"/>
          </a:xfrm>
          <a:prstGeom prst="rect">
            <a:avLst/>
          </a:prstGeom>
        </p:spPr>
        <p:txBody>
          <a:bodyPr vert="horz" wrap="square" lIns="0" tIns="26670" rIns="0" bIns="0" rtlCol="0">
            <a:spAutoFit/>
          </a:bodyPr>
          <a:lstStyle/>
          <a:p>
            <a:pPr marL="12700">
              <a:lnSpc>
                <a:spcPct val="100000"/>
              </a:lnSpc>
            </a:pPr>
            <a:r>
              <a:rPr lang="ja-JP" altLang="en-US" sz="1050" spc="-15" dirty="0">
                <a:latin typeface="HGPｺﾞｼｯｸM"/>
                <a:cs typeface="HGPｺﾞｼｯｸM"/>
              </a:rPr>
              <a:t>原子力発電所の安全性向上のための定期的な評価に関する実施基準：</a:t>
            </a:r>
            <a:r>
              <a:rPr lang="en-US" altLang="ja-JP" sz="1050" spc="-15" dirty="0">
                <a:latin typeface="HGPｺﾞｼｯｸM"/>
                <a:cs typeface="HGPｺﾞｼｯｸM"/>
              </a:rPr>
              <a:t>2023</a:t>
            </a:r>
            <a:r>
              <a:rPr lang="ja-JP" altLang="en-US" sz="1050" spc="-15" dirty="0">
                <a:latin typeface="HGPｺﾞｼｯｸM"/>
                <a:cs typeface="HGPｺﾞｼｯｸM"/>
              </a:rPr>
              <a:t>（</a:t>
            </a:r>
            <a:r>
              <a:rPr lang="en-US" altLang="ja-JP" sz="1050" spc="-15" dirty="0">
                <a:latin typeface="HGPｺﾞｼｯｸM"/>
                <a:cs typeface="HGPｺﾞｼｯｸM"/>
              </a:rPr>
              <a:t>AESJ-SC-S006</a:t>
            </a:r>
            <a:r>
              <a:rPr lang="ja-JP" altLang="en-US" sz="1050" spc="-15" dirty="0">
                <a:latin typeface="HGPｺﾞｼｯｸM"/>
                <a:cs typeface="HGPｺﾞｼｯｸM"/>
              </a:rPr>
              <a:t>：</a:t>
            </a:r>
            <a:r>
              <a:rPr lang="en-US" altLang="ja-JP" sz="1050" spc="-15" dirty="0">
                <a:latin typeface="HGPｺﾞｼｯｸM"/>
                <a:cs typeface="HGPｺﾞｼｯｸM"/>
              </a:rPr>
              <a:t>2023</a:t>
            </a:r>
            <a:r>
              <a:rPr lang="ja-JP" altLang="en-US" sz="1050" spc="-15" dirty="0">
                <a:latin typeface="HGPｺﾞｼｯｸM"/>
                <a:cs typeface="HGPｺﾞｼｯｸM"/>
              </a:rPr>
              <a:t>）</a:t>
            </a:r>
            <a:endParaRPr lang="en-US" altLang="ja-JP" sz="1050" spc="-15" dirty="0">
              <a:latin typeface="HGPｺﾞｼｯｸM"/>
              <a:cs typeface="HGPｺﾞｼｯｸM"/>
            </a:endParaRPr>
          </a:p>
          <a:p>
            <a:pPr marL="12700">
              <a:lnSpc>
                <a:spcPct val="100000"/>
              </a:lnSpc>
            </a:pPr>
            <a:r>
              <a:rPr lang="en-US" altLang="ja-JP" sz="900" spc="-15" dirty="0">
                <a:latin typeface="HGPｺﾞｼｯｸM"/>
                <a:cs typeface="HGPｺﾞｼｯｸM"/>
              </a:rPr>
              <a:t>【</a:t>
            </a:r>
            <a:r>
              <a:rPr lang="ja-JP" altLang="en-US" sz="900" spc="-15" dirty="0">
                <a:latin typeface="HGPｺﾞｼｯｸM"/>
                <a:cs typeface="HGPｺﾞｼｯｸM"/>
              </a:rPr>
              <a:t>担当分科会</a:t>
            </a:r>
            <a:r>
              <a:rPr lang="en-US" altLang="ja-JP" sz="900" spc="-15" dirty="0">
                <a:latin typeface="HGPｺﾞｼｯｸM"/>
                <a:cs typeface="HGPｺﾞｼｯｸM"/>
              </a:rPr>
              <a:t>】</a:t>
            </a:r>
            <a:r>
              <a:rPr lang="ja-JP" altLang="en-US" sz="900" spc="-15" dirty="0">
                <a:latin typeface="HGPｺﾞｼｯｸM"/>
                <a:cs typeface="HGPｺﾞｼｯｸM"/>
              </a:rPr>
              <a:t>統合的安全向上</a:t>
            </a:r>
            <a:r>
              <a:rPr lang="ja-JP" altLang="en-US" sz="900" spc="-10" dirty="0">
                <a:latin typeface="HGPｺﾞｼｯｸM"/>
                <a:cs typeface="HGPｺﾞｼｯｸM"/>
              </a:rPr>
              <a:t>分科会</a:t>
            </a:r>
            <a:endParaRPr lang="ja-JP" altLang="en-US" sz="90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】17</a:t>
            </a:r>
            <a:r>
              <a:rPr lang="en-US" altLang="ja-JP" sz="900" spc="-10" dirty="0">
                <a:latin typeface="HGPｺﾞｼｯｸM"/>
                <a:cs typeface="HGPｺﾞｼｯｸM"/>
              </a:rPr>
              <a:t>,050</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13,750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】978-4-89047-465-3</a:t>
            </a:r>
            <a:r>
              <a:rPr lang="ja-JP" altLang="en-US" sz="90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】2403</a:t>
            </a:r>
          </a:p>
        </p:txBody>
      </p:sp>
      <p:sp>
        <p:nvSpPr>
          <p:cNvPr id="32" name="テキスト ボックス 31">
            <a:extLst>
              <a:ext uri="{FF2B5EF4-FFF2-40B4-BE49-F238E27FC236}">
                <a16:creationId xmlns:a16="http://schemas.microsoft.com/office/drawing/2014/main" id="{C0DFD6DC-EF64-5852-4DD2-DD8D56422524}"/>
              </a:ext>
            </a:extLst>
          </p:cNvPr>
          <p:cNvSpPr txBox="1"/>
          <p:nvPr/>
        </p:nvSpPr>
        <p:spPr>
          <a:xfrm>
            <a:off x="6304330" y="5766137"/>
            <a:ext cx="415498" cy="230832"/>
          </a:xfrm>
          <a:prstGeom prst="rect">
            <a:avLst/>
          </a:prstGeom>
          <a:solidFill>
            <a:schemeClr val="tx2"/>
          </a:solidFill>
        </p:spPr>
        <p:txBody>
          <a:bodyPr wrap="none" rtlCol="0">
            <a:spAutoFit/>
          </a:bodyPr>
          <a:lstStyle/>
          <a:p>
            <a:r>
              <a:rPr kumimoji="1" lang="ja-JP" altLang="en-US" sz="900" dirty="0">
                <a:solidFill>
                  <a:schemeClr val="bg1"/>
                </a:solidFill>
              </a:rPr>
              <a:t>再掲</a:t>
            </a:r>
          </a:p>
        </p:txBody>
      </p:sp>
      <p:sp>
        <p:nvSpPr>
          <p:cNvPr id="10" name="object 10">
            <a:extLst>
              <a:ext uri="{FF2B5EF4-FFF2-40B4-BE49-F238E27FC236}">
                <a16:creationId xmlns:a16="http://schemas.microsoft.com/office/drawing/2014/main" id="{26F21CB1-85AC-13D5-C890-293CCFC77739}"/>
              </a:ext>
            </a:extLst>
          </p:cNvPr>
          <p:cNvSpPr txBox="1"/>
          <p:nvPr/>
        </p:nvSpPr>
        <p:spPr>
          <a:xfrm>
            <a:off x="691200" y="6272821"/>
            <a:ext cx="5900167" cy="465512"/>
          </a:xfrm>
          <a:prstGeom prst="rect">
            <a:avLst/>
          </a:prstGeom>
        </p:spPr>
        <p:txBody>
          <a:bodyPr vert="horz" wrap="square" lIns="0" tIns="26670" rIns="0" bIns="0" rtlCol="0">
            <a:spAutoFit/>
          </a:bodyPr>
          <a:lstStyle/>
          <a:p>
            <a:pPr marL="12700"/>
            <a:r>
              <a:rPr lang="ja-JP" altLang="en-US" sz="1050" spc="-20" dirty="0">
                <a:latin typeface="HGPｺﾞｼｯｸM" panose="020B0600000000000000" pitchFamily="50" charset="-128"/>
                <a:ea typeface="HGPｺﾞｼｯｸM" panose="020B0600000000000000" pitchFamily="50" charset="-128"/>
                <a:cs typeface="HGPｺﾞｼｯｸM"/>
              </a:rPr>
              <a:t>加圧水型原子炉一次冷却材の化学分析方法－ほう素：</a:t>
            </a:r>
            <a:r>
              <a:rPr lang="en-US" altLang="ja-JP" sz="1050" spc="-20" dirty="0">
                <a:latin typeface="HGPｺﾞｼｯｸM" panose="020B0600000000000000" pitchFamily="50" charset="-128"/>
                <a:ea typeface="HGPｺﾞｼｯｸM" panose="020B0600000000000000" pitchFamily="50" charset="-128"/>
                <a:cs typeface="HGPｺﾞｼｯｸM"/>
              </a:rPr>
              <a:t>2023</a:t>
            </a:r>
            <a:r>
              <a:rPr lang="ja-JP" altLang="en-US" sz="1050" spc="-20" dirty="0">
                <a:latin typeface="HGPｺﾞｼｯｸM" panose="020B0600000000000000" pitchFamily="50" charset="-128"/>
                <a:ea typeface="HGPｺﾞｼｯｸM" panose="020B0600000000000000" pitchFamily="50" charset="-128"/>
                <a:cs typeface="HGPｺﾞｼｯｸM"/>
              </a:rPr>
              <a:t>（</a:t>
            </a:r>
            <a:r>
              <a:rPr lang="en-US" altLang="ja-JP" sz="1050" spc="-20" dirty="0">
                <a:latin typeface="HGPｺﾞｼｯｸM" panose="020B0600000000000000" pitchFamily="50" charset="-128"/>
                <a:ea typeface="HGPｺﾞｼｯｸM" panose="020B0600000000000000" pitchFamily="50" charset="-128"/>
                <a:cs typeface="HGPｺﾞｼｯｸM"/>
              </a:rPr>
              <a:t>AESJ-SC-S002:2023</a:t>
            </a:r>
            <a:r>
              <a:rPr lang="ja-JP" altLang="en-US" sz="1050" spc="-20" dirty="0">
                <a:latin typeface="HGPｺﾞｼｯｸM" panose="020B0600000000000000" pitchFamily="50" charset="-128"/>
                <a:ea typeface="HGPｺﾞｼｯｸM" panose="020B0600000000000000" pitchFamily="50" charset="-128"/>
                <a:cs typeface="HGPｺﾞｼｯｸM"/>
              </a:rPr>
              <a:t>）</a:t>
            </a:r>
            <a:endParaRPr lang="en-US" altLang="ja-JP" sz="1050" spc="-20" dirty="0">
              <a:latin typeface="HGPｺﾞｼｯｸM" panose="020B0600000000000000" pitchFamily="50" charset="-128"/>
              <a:ea typeface="HGPｺﾞｼｯｸM" panose="020B0600000000000000" pitchFamily="50" charset="-128"/>
              <a:cs typeface="HGPｺﾞｼｯｸM"/>
            </a:endParaRPr>
          </a:p>
          <a:p>
            <a:pPr marL="12700"/>
            <a:r>
              <a:rPr lang="en-US" altLang="ja-JP" sz="900" spc="-10" dirty="0">
                <a:latin typeface="HGPｺﾞｼｯｸM"/>
                <a:cs typeface="HGPｺﾞｼｯｸM"/>
              </a:rPr>
              <a:t>【</a:t>
            </a:r>
            <a:r>
              <a:rPr lang="ja-JP" altLang="en-US" sz="900" spc="-10" dirty="0">
                <a:latin typeface="HGPｺﾞｼｯｸM"/>
                <a:cs typeface="HGPｺﾞｼｯｸM"/>
              </a:rPr>
              <a:t>担当分科会</a:t>
            </a:r>
            <a:r>
              <a:rPr lang="en-US" altLang="ja-JP" sz="900" spc="-10" dirty="0">
                <a:latin typeface="HGPｺﾞｼｯｸM"/>
                <a:cs typeface="HGPｺﾞｼｯｸM"/>
              </a:rPr>
              <a:t>】</a:t>
            </a:r>
            <a:r>
              <a:rPr lang="ja-JP" altLang="en-US" sz="900" spc="-10" dirty="0">
                <a:latin typeface="HGPｺﾞｼｯｸM"/>
                <a:cs typeface="HGPｺﾞｼｯｸM"/>
              </a:rPr>
              <a:t>水化学管理分科会</a:t>
            </a:r>
            <a:endParaRPr lang="ja-JP" altLang="en-US" sz="900" dirty="0">
              <a:latin typeface="HGPｺﾞｼｯｸM"/>
              <a:cs typeface="HGPｺﾞｼｯｸM"/>
            </a:endParaRPr>
          </a:p>
          <a:p>
            <a:pPr marL="12700"/>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】3</a:t>
            </a:r>
            <a:r>
              <a:rPr lang="en-US" altLang="ja-JP" sz="900" spc="-10" dirty="0">
                <a:latin typeface="HGPｺﾞｼｯｸM"/>
                <a:cs typeface="HGPｺﾞｼｯｸM"/>
              </a:rPr>
              <a:t>,850</a:t>
            </a:r>
            <a:r>
              <a:rPr lang="ja-JP" altLang="en-US" sz="900" spc="10" dirty="0">
                <a:latin typeface="HGPｺﾞｼｯｸM"/>
                <a:cs typeface="HGPｺﾞｼｯｸM"/>
              </a:rPr>
              <a:t>円　</a:t>
            </a:r>
            <a:r>
              <a:rPr lang="en-US" altLang="ja-JP" sz="900" spc="10" dirty="0">
                <a:latin typeface="HGPｺﾞｼｯｸM"/>
                <a:cs typeface="HGPｺﾞｼｯｸM"/>
              </a:rPr>
              <a:t>【</a:t>
            </a:r>
            <a:r>
              <a:rPr lang="ja-JP" altLang="en-US" sz="900" spc="10" dirty="0">
                <a:latin typeface="HGPｺﾞｼｯｸM"/>
                <a:cs typeface="HGPｺﾞｼｯｸM"/>
              </a:rPr>
              <a:t>会員価格・税込</a:t>
            </a:r>
            <a:r>
              <a:rPr lang="en-US" altLang="ja-JP" sz="900" spc="10" dirty="0">
                <a:latin typeface="HGPｺﾞｼｯｸM"/>
                <a:cs typeface="HGPｺﾞｼｯｸM"/>
              </a:rPr>
              <a:t>】2</a:t>
            </a:r>
            <a:r>
              <a:rPr lang="en-US" altLang="ja-JP" sz="900" spc="-10" dirty="0">
                <a:latin typeface="HGPｺﾞｼｯｸM"/>
                <a:cs typeface="HGPｺﾞｼｯｸM"/>
              </a:rPr>
              <a:t>,750</a:t>
            </a:r>
            <a:r>
              <a:rPr lang="ja-JP" altLang="en-US" sz="900" spc="80" dirty="0">
                <a:latin typeface="HGPｺﾞｼｯｸM"/>
                <a:cs typeface="HGPｺﾞｼｯｸM"/>
              </a:rPr>
              <a:t>円　</a:t>
            </a:r>
            <a:r>
              <a:rPr lang="en-US" altLang="ja-JP" sz="900" spc="80" dirty="0">
                <a:latin typeface="HGPｺﾞｼｯｸM"/>
                <a:cs typeface="HGPｺﾞｼｯｸM"/>
              </a:rPr>
              <a:t>【</a:t>
            </a:r>
            <a:r>
              <a:rPr lang="en-US" altLang="ja-JP" sz="900" spc="-10" dirty="0">
                <a:latin typeface="HGPｺﾞｼｯｸM"/>
                <a:cs typeface="HGPｺﾞｼｯｸM"/>
              </a:rPr>
              <a:t>ISBN】978-4-89047-455-4</a:t>
            </a:r>
            <a:r>
              <a:rPr lang="ja-JP" altLang="en-US" sz="900" spc="-1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5" dirty="0">
                <a:latin typeface="HGPｺﾞｼｯｸM"/>
                <a:cs typeface="HGPｺﾞｼｯｸM"/>
              </a:rPr>
              <a:t>2312</a:t>
            </a:r>
          </a:p>
        </p:txBody>
      </p:sp>
      <p:sp>
        <p:nvSpPr>
          <p:cNvPr id="24" name="テキスト ボックス 23">
            <a:extLst>
              <a:ext uri="{FF2B5EF4-FFF2-40B4-BE49-F238E27FC236}">
                <a16:creationId xmlns:a16="http://schemas.microsoft.com/office/drawing/2014/main" id="{B457F7D1-AB9D-E449-25D6-E54B6754ABDE}"/>
              </a:ext>
            </a:extLst>
          </p:cNvPr>
          <p:cNvSpPr txBox="1"/>
          <p:nvPr/>
        </p:nvSpPr>
        <p:spPr>
          <a:xfrm>
            <a:off x="6304330" y="2876410"/>
            <a:ext cx="415498" cy="230832"/>
          </a:xfrm>
          <a:prstGeom prst="rect">
            <a:avLst/>
          </a:prstGeom>
          <a:solidFill>
            <a:schemeClr val="tx2"/>
          </a:solidFill>
        </p:spPr>
        <p:txBody>
          <a:bodyPr wrap="none" rtlCol="0">
            <a:spAutoFit/>
          </a:bodyPr>
          <a:lstStyle/>
          <a:p>
            <a:r>
              <a:rPr kumimoji="1" lang="ja-JP" altLang="en-US" sz="900" dirty="0">
                <a:solidFill>
                  <a:schemeClr val="bg1"/>
                </a:solidFill>
              </a:rPr>
              <a:t>再掲</a:t>
            </a:r>
          </a:p>
        </p:txBody>
      </p:sp>
      <p:sp>
        <p:nvSpPr>
          <p:cNvPr id="31" name="object 10">
            <a:extLst>
              <a:ext uri="{FF2B5EF4-FFF2-40B4-BE49-F238E27FC236}">
                <a16:creationId xmlns:a16="http://schemas.microsoft.com/office/drawing/2014/main" id="{8A7201CB-3923-B862-1119-87F2E77343BE}"/>
              </a:ext>
            </a:extLst>
          </p:cNvPr>
          <p:cNvSpPr txBox="1"/>
          <p:nvPr/>
        </p:nvSpPr>
        <p:spPr>
          <a:xfrm>
            <a:off x="691200" y="5588753"/>
            <a:ext cx="5900167" cy="465512"/>
          </a:xfrm>
          <a:prstGeom prst="rect">
            <a:avLst/>
          </a:prstGeom>
        </p:spPr>
        <p:txBody>
          <a:bodyPr vert="horz" wrap="square" lIns="0" tIns="26670" rIns="0" bIns="0" rtlCol="0">
            <a:spAutoFit/>
          </a:bodyPr>
          <a:lstStyle/>
          <a:p>
            <a:pPr marL="12700"/>
            <a:r>
              <a:rPr lang="ja-JP" altLang="en-US" sz="1050" spc="-20" dirty="0">
                <a:latin typeface="HGPｺﾞｼｯｸM" panose="020B0600000000000000" pitchFamily="50" charset="-128"/>
                <a:ea typeface="HGPｺﾞｼｯｸM" panose="020B0600000000000000" pitchFamily="50" charset="-128"/>
                <a:cs typeface="HGPｺﾞｼｯｸM"/>
              </a:rPr>
              <a:t>加圧水型原子炉一次冷却材の化学分析方法－溶存水素：</a:t>
            </a:r>
            <a:r>
              <a:rPr lang="en-US" altLang="ja-JP" sz="1050" spc="-20" dirty="0">
                <a:latin typeface="HGPｺﾞｼｯｸM" panose="020B0600000000000000" pitchFamily="50" charset="-128"/>
                <a:ea typeface="HGPｺﾞｼｯｸM" panose="020B0600000000000000" pitchFamily="50" charset="-128"/>
                <a:cs typeface="HGPｺﾞｼｯｸM"/>
              </a:rPr>
              <a:t>2023</a:t>
            </a:r>
            <a:r>
              <a:rPr lang="ja-JP" altLang="en-US" sz="1050" spc="-20" dirty="0">
                <a:latin typeface="HGPｺﾞｼｯｸM" panose="020B0600000000000000" pitchFamily="50" charset="-128"/>
                <a:ea typeface="HGPｺﾞｼｯｸM" panose="020B0600000000000000" pitchFamily="50" charset="-128"/>
                <a:cs typeface="HGPｺﾞｼｯｸM"/>
              </a:rPr>
              <a:t>（</a:t>
            </a:r>
            <a:r>
              <a:rPr lang="en-US" altLang="ja-JP" sz="1050" spc="-20" dirty="0">
                <a:latin typeface="HGPｺﾞｼｯｸM" panose="020B0600000000000000" pitchFamily="50" charset="-128"/>
                <a:ea typeface="HGPｺﾞｼｯｸM" panose="020B0600000000000000" pitchFamily="50" charset="-128"/>
                <a:cs typeface="HGPｺﾞｼｯｸM"/>
              </a:rPr>
              <a:t>AESJ-SC-S003:2023</a:t>
            </a:r>
            <a:r>
              <a:rPr lang="ja-JP" altLang="en-US" sz="1050" spc="-20" dirty="0">
                <a:latin typeface="HGPｺﾞｼｯｸM" panose="020B0600000000000000" pitchFamily="50" charset="-128"/>
                <a:ea typeface="HGPｺﾞｼｯｸM" panose="020B0600000000000000" pitchFamily="50" charset="-128"/>
                <a:cs typeface="HGPｺﾞｼｯｸM"/>
              </a:rPr>
              <a:t>）</a:t>
            </a:r>
            <a:endParaRPr lang="en-US" altLang="ja-JP" sz="1050" spc="-20" dirty="0">
              <a:latin typeface="HGPｺﾞｼｯｸM" panose="020B0600000000000000" pitchFamily="50" charset="-128"/>
              <a:ea typeface="HGPｺﾞｼｯｸM" panose="020B0600000000000000" pitchFamily="50" charset="-128"/>
              <a:cs typeface="HGPｺﾞｼｯｸM"/>
            </a:endParaRPr>
          </a:p>
          <a:p>
            <a:pPr marL="12700"/>
            <a:r>
              <a:rPr lang="en-US" altLang="ja-JP" sz="900" spc="-10" dirty="0">
                <a:latin typeface="HGPｺﾞｼｯｸM"/>
                <a:cs typeface="HGPｺﾞｼｯｸM"/>
              </a:rPr>
              <a:t>【</a:t>
            </a:r>
            <a:r>
              <a:rPr lang="ja-JP" altLang="en-US" sz="900" spc="-10" dirty="0">
                <a:latin typeface="HGPｺﾞｼｯｸM"/>
                <a:cs typeface="HGPｺﾞｼｯｸM"/>
              </a:rPr>
              <a:t>担当分科会</a:t>
            </a:r>
            <a:r>
              <a:rPr lang="en-US" altLang="ja-JP" sz="900" spc="-10" dirty="0">
                <a:latin typeface="HGPｺﾞｼｯｸM"/>
                <a:cs typeface="HGPｺﾞｼｯｸM"/>
              </a:rPr>
              <a:t>】</a:t>
            </a:r>
            <a:r>
              <a:rPr lang="ja-JP" altLang="en-US" sz="900" spc="-10" dirty="0">
                <a:latin typeface="HGPｺﾞｼｯｸM"/>
                <a:cs typeface="HGPｺﾞｼｯｸM"/>
              </a:rPr>
              <a:t>水化学管理分科会</a:t>
            </a:r>
            <a:endParaRPr lang="ja-JP" altLang="en-US" sz="900" dirty="0">
              <a:latin typeface="HGPｺﾞｼｯｸM"/>
              <a:cs typeface="HGPｺﾞｼｯｸM"/>
            </a:endParaRPr>
          </a:p>
          <a:p>
            <a:pPr marL="12700"/>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】3</a:t>
            </a:r>
            <a:r>
              <a:rPr lang="en-US" altLang="ja-JP" sz="900" spc="-10" dirty="0">
                <a:latin typeface="HGPｺﾞｼｯｸM"/>
                <a:cs typeface="HGPｺﾞｼｯｸM"/>
              </a:rPr>
              <a:t>,850</a:t>
            </a:r>
            <a:r>
              <a:rPr lang="ja-JP" altLang="en-US" sz="900" spc="10" dirty="0">
                <a:latin typeface="HGPｺﾞｼｯｸM"/>
                <a:cs typeface="HGPｺﾞｼｯｸM"/>
              </a:rPr>
              <a:t>円　</a:t>
            </a:r>
            <a:r>
              <a:rPr lang="en-US" altLang="ja-JP" sz="900" spc="10" dirty="0">
                <a:latin typeface="HGPｺﾞｼｯｸM"/>
                <a:cs typeface="HGPｺﾞｼｯｸM"/>
              </a:rPr>
              <a:t>【</a:t>
            </a:r>
            <a:r>
              <a:rPr lang="ja-JP" altLang="en-US" sz="900" spc="10" dirty="0">
                <a:latin typeface="HGPｺﾞｼｯｸM"/>
                <a:cs typeface="HGPｺﾞｼｯｸM"/>
              </a:rPr>
              <a:t>会員価格・税込</a:t>
            </a:r>
            <a:r>
              <a:rPr lang="en-US" altLang="ja-JP" sz="900" spc="10" dirty="0">
                <a:latin typeface="HGPｺﾞｼｯｸM"/>
                <a:cs typeface="HGPｺﾞｼｯｸM"/>
              </a:rPr>
              <a:t>】2</a:t>
            </a:r>
            <a:r>
              <a:rPr lang="en-US" altLang="ja-JP" sz="900" spc="-10" dirty="0">
                <a:latin typeface="HGPｺﾞｼｯｸM"/>
                <a:cs typeface="HGPｺﾞｼｯｸM"/>
              </a:rPr>
              <a:t>,750</a:t>
            </a:r>
            <a:r>
              <a:rPr lang="ja-JP" altLang="en-US" sz="900" spc="80" dirty="0">
                <a:latin typeface="HGPｺﾞｼｯｸM"/>
                <a:cs typeface="HGPｺﾞｼｯｸM"/>
              </a:rPr>
              <a:t>円　</a:t>
            </a:r>
            <a:r>
              <a:rPr lang="en-US" altLang="ja-JP" sz="900" spc="80" dirty="0">
                <a:latin typeface="HGPｺﾞｼｯｸM"/>
                <a:cs typeface="HGPｺﾞｼｯｸM"/>
              </a:rPr>
              <a:t>【</a:t>
            </a:r>
            <a:r>
              <a:rPr lang="en-US" altLang="ja-JP" sz="900" spc="-10" dirty="0">
                <a:latin typeface="HGPｺﾞｼｯｸM"/>
                <a:cs typeface="HGPｺﾞｼｯｸM"/>
              </a:rPr>
              <a:t>ISBN】978-4-89047-456-1</a:t>
            </a:r>
            <a:r>
              <a:rPr lang="ja-JP" altLang="en-US" sz="900" spc="-1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5" dirty="0">
                <a:latin typeface="HGPｺﾞｼｯｸM"/>
                <a:cs typeface="HGPｺﾞｼｯｸM"/>
              </a:rPr>
              <a:t>2313</a:t>
            </a:r>
          </a:p>
        </p:txBody>
      </p:sp>
      <p:sp>
        <p:nvSpPr>
          <p:cNvPr id="35" name="object 10">
            <a:extLst>
              <a:ext uri="{FF2B5EF4-FFF2-40B4-BE49-F238E27FC236}">
                <a16:creationId xmlns:a16="http://schemas.microsoft.com/office/drawing/2014/main" id="{16B20670-4FBA-29F2-82A0-B507E8126B2A}"/>
              </a:ext>
            </a:extLst>
          </p:cNvPr>
          <p:cNvSpPr txBox="1"/>
          <p:nvPr/>
        </p:nvSpPr>
        <p:spPr>
          <a:xfrm>
            <a:off x="691200" y="4921146"/>
            <a:ext cx="5900167" cy="465512"/>
          </a:xfrm>
          <a:prstGeom prst="rect">
            <a:avLst/>
          </a:prstGeom>
        </p:spPr>
        <p:txBody>
          <a:bodyPr vert="horz" wrap="square" lIns="0" tIns="26670" rIns="0" bIns="0" rtlCol="0">
            <a:spAutoFit/>
          </a:bodyPr>
          <a:lstStyle/>
          <a:p>
            <a:pPr marL="12700"/>
            <a:r>
              <a:rPr lang="ja-JP" altLang="en-US" sz="1050" spc="-20" dirty="0">
                <a:latin typeface="HGPｺﾞｼｯｸM" panose="020B0600000000000000" pitchFamily="50" charset="-128"/>
                <a:ea typeface="HGPｺﾞｼｯｸM" panose="020B0600000000000000" pitchFamily="50" charset="-128"/>
                <a:cs typeface="HGPｺﾞｼｯｸM"/>
              </a:rPr>
              <a:t>加圧水型原子炉一次冷却材の化学分析方法－放射性よう素：</a:t>
            </a:r>
            <a:r>
              <a:rPr lang="en-US" altLang="ja-JP" sz="1050" spc="-20" dirty="0">
                <a:latin typeface="HGPｺﾞｼｯｸM" panose="020B0600000000000000" pitchFamily="50" charset="-128"/>
                <a:ea typeface="HGPｺﾞｼｯｸM" panose="020B0600000000000000" pitchFamily="50" charset="-128"/>
                <a:cs typeface="HGPｺﾞｼｯｸM"/>
              </a:rPr>
              <a:t>2023</a:t>
            </a:r>
            <a:r>
              <a:rPr lang="ja-JP" altLang="en-US" sz="1050" spc="-20" dirty="0">
                <a:latin typeface="HGPｺﾞｼｯｸM" panose="020B0600000000000000" pitchFamily="50" charset="-128"/>
                <a:ea typeface="HGPｺﾞｼｯｸM" panose="020B0600000000000000" pitchFamily="50" charset="-128"/>
                <a:cs typeface="HGPｺﾞｼｯｸM"/>
              </a:rPr>
              <a:t>（</a:t>
            </a:r>
            <a:r>
              <a:rPr lang="en-US" altLang="ja-JP" sz="1050" spc="-20" dirty="0">
                <a:latin typeface="HGPｺﾞｼｯｸM" panose="020B0600000000000000" pitchFamily="50" charset="-128"/>
                <a:ea typeface="HGPｺﾞｼｯｸM" panose="020B0600000000000000" pitchFamily="50" charset="-128"/>
                <a:cs typeface="HGPｺﾞｼｯｸM"/>
              </a:rPr>
              <a:t>AESJ-SC-S004:2023</a:t>
            </a:r>
            <a:r>
              <a:rPr lang="ja-JP" altLang="en-US" sz="1050" spc="-20" dirty="0">
                <a:latin typeface="HGPｺﾞｼｯｸM" panose="020B0600000000000000" pitchFamily="50" charset="-128"/>
                <a:ea typeface="HGPｺﾞｼｯｸM" panose="020B0600000000000000" pitchFamily="50" charset="-128"/>
                <a:cs typeface="HGPｺﾞｼｯｸM"/>
              </a:rPr>
              <a:t>）</a:t>
            </a:r>
            <a:endParaRPr lang="en-US" altLang="ja-JP" sz="1050" spc="-20" dirty="0">
              <a:latin typeface="HGPｺﾞｼｯｸM" panose="020B0600000000000000" pitchFamily="50" charset="-128"/>
              <a:ea typeface="HGPｺﾞｼｯｸM" panose="020B0600000000000000" pitchFamily="50" charset="-128"/>
              <a:cs typeface="HGPｺﾞｼｯｸM"/>
            </a:endParaRPr>
          </a:p>
          <a:p>
            <a:pPr marL="12700"/>
            <a:r>
              <a:rPr lang="en-US" altLang="ja-JP" sz="900" spc="-10" dirty="0">
                <a:latin typeface="HGPｺﾞｼｯｸM"/>
                <a:cs typeface="HGPｺﾞｼｯｸM"/>
              </a:rPr>
              <a:t>【</a:t>
            </a:r>
            <a:r>
              <a:rPr lang="ja-JP" altLang="en-US" sz="900" spc="-10" dirty="0">
                <a:latin typeface="HGPｺﾞｼｯｸM"/>
                <a:cs typeface="HGPｺﾞｼｯｸM"/>
              </a:rPr>
              <a:t>担当分科会</a:t>
            </a:r>
            <a:r>
              <a:rPr lang="en-US" altLang="ja-JP" sz="900" spc="-10" dirty="0">
                <a:latin typeface="HGPｺﾞｼｯｸM"/>
                <a:cs typeface="HGPｺﾞｼｯｸM"/>
              </a:rPr>
              <a:t>】</a:t>
            </a:r>
            <a:r>
              <a:rPr lang="ja-JP" altLang="en-US" sz="900" spc="-10" dirty="0">
                <a:latin typeface="HGPｺﾞｼｯｸM"/>
                <a:cs typeface="HGPｺﾞｼｯｸM"/>
              </a:rPr>
              <a:t>水化学管理分科会</a:t>
            </a:r>
            <a:endParaRPr lang="ja-JP" altLang="en-US" sz="900" dirty="0">
              <a:latin typeface="HGPｺﾞｼｯｸM"/>
              <a:cs typeface="HGPｺﾞｼｯｸM"/>
            </a:endParaRPr>
          </a:p>
          <a:p>
            <a:pPr marL="12700"/>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】3</a:t>
            </a:r>
            <a:r>
              <a:rPr lang="en-US" altLang="ja-JP" sz="900" spc="-10" dirty="0">
                <a:latin typeface="HGPｺﾞｼｯｸM"/>
                <a:cs typeface="HGPｺﾞｼｯｸM"/>
              </a:rPr>
              <a:t>,850</a:t>
            </a:r>
            <a:r>
              <a:rPr lang="ja-JP" altLang="en-US" sz="900" spc="10" dirty="0">
                <a:latin typeface="HGPｺﾞｼｯｸM"/>
                <a:cs typeface="HGPｺﾞｼｯｸM"/>
              </a:rPr>
              <a:t>円　</a:t>
            </a:r>
            <a:r>
              <a:rPr lang="en-US" altLang="ja-JP" sz="900" spc="10" dirty="0">
                <a:latin typeface="HGPｺﾞｼｯｸM"/>
                <a:cs typeface="HGPｺﾞｼｯｸM"/>
              </a:rPr>
              <a:t>【</a:t>
            </a:r>
            <a:r>
              <a:rPr lang="ja-JP" altLang="en-US" sz="900" spc="10" dirty="0">
                <a:latin typeface="HGPｺﾞｼｯｸM"/>
                <a:cs typeface="HGPｺﾞｼｯｸM"/>
              </a:rPr>
              <a:t>会員価格・税込</a:t>
            </a:r>
            <a:r>
              <a:rPr lang="en-US" altLang="ja-JP" sz="900" spc="10" dirty="0">
                <a:latin typeface="HGPｺﾞｼｯｸM"/>
                <a:cs typeface="HGPｺﾞｼｯｸM"/>
              </a:rPr>
              <a:t>】2</a:t>
            </a:r>
            <a:r>
              <a:rPr lang="en-US" altLang="ja-JP" sz="900" spc="-10" dirty="0">
                <a:latin typeface="HGPｺﾞｼｯｸM"/>
                <a:cs typeface="HGPｺﾞｼｯｸM"/>
              </a:rPr>
              <a:t>,750</a:t>
            </a:r>
            <a:r>
              <a:rPr lang="ja-JP" altLang="en-US" sz="900" spc="80" dirty="0">
                <a:latin typeface="HGPｺﾞｼｯｸM"/>
                <a:cs typeface="HGPｺﾞｼｯｸM"/>
              </a:rPr>
              <a:t>円　</a:t>
            </a:r>
            <a:r>
              <a:rPr lang="en-US" altLang="ja-JP" sz="900" spc="80" dirty="0">
                <a:latin typeface="HGPｺﾞｼｯｸM"/>
                <a:cs typeface="HGPｺﾞｼｯｸM"/>
              </a:rPr>
              <a:t>【</a:t>
            </a:r>
            <a:r>
              <a:rPr lang="en-US" altLang="ja-JP" sz="900" spc="-10" dirty="0">
                <a:latin typeface="HGPｺﾞｼｯｸM"/>
                <a:cs typeface="HGPｺﾞｼｯｸM"/>
              </a:rPr>
              <a:t>ISBN】978-4-89047-457-8</a:t>
            </a:r>
            <a:r>
              <a:rPr lang="ja-JP" altLang="en-US" sz="900" spc="35"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5" dirty="0">
                <a:latin typeface="HGPｺﾞｼｯｸM"/>
                <a:cs typeface="HGPｺﾞｼｯｸM"/>
              </a:rPr>
              <a:t>2314</a:t>
            </a:r>
          </a:p>
        </p:txBody>
      </p:sp>
      <p:sp>
        <p:nvSpPr>
          <p:cNvPr id="40" name="object 10">
            <a:extLst>
              <a:ext uri="{FF2B5EF4-FFF2-40B4-BE49-F238E27FC236}">
                <a16:creationId xmlns:a16="http://schemas.microsoft.com/office/drawing/2014/main" id="{143A7DB1-A44A-5843-05E3-775427231EB2}"/>
              </a:ext>
            </a:extLst>
          </p:cNvPr>
          <p:cNvSpPr txBox="1"/>
          <p:nvPr/>
        </p:nvSpPr>
        <p:spPr>
          <a:xfrm>
            <a:off x="691200" y="4227977"/>
            <a:ext cx="5900167" cy="465512"/>
          </a:xfrm>
          <a:prstGeom prst="rect">
            <a:avLst/>
          </a:prstGeom>
        </p:spPr>
        <p:txBody>
          <a:bodyPr vert="horz" wrap="square" lIns="0" tIns="26670" rIns="0" bIns="0" rtlCol="0">
            <a:spAutoFit/>
          </a:bodyPr>
          <a:lstStyle/>
          <a:p>
            <a:pPr marL="12700"/>
            <a:r>
              <a:rPr lang="ja-JP" altLang="en-US" sz="1050" spc="-10" dirty="0">
                <a:latin typeface="HGPｺﾞｼｯｸM"/>
                <a:cs typeface="HGPｺﾞｼｯｸM"/>
              </a:rPr>
              <a:t>加圧水型原子炉一次冷却材の化学分析方法－ほう素同位体比：</a:t>
            </a:r>
            <a:r>
              <a:rPr lang="en-US" altLang="ja-JP" sz="1050" spc="-10" dirty="0">
                <a:latin typeface="HGPｺﾞｼｯｸM"/>
                <a:cs typeface="HGPｺﾞｼｯｸM"/>
              </a:rPr>
              <a:t>2023</a:t>
            </a:r>
            <a:r>
              <a:rPr lang="ja-JP" altLang="en-US" sz="1050" spc="-10" dirty="0">
                <a:latin typeface="HGPｺﾞｼｯｸM"/>
                <a:cs typeface="HGPｺﾞｼｯｸM"/>
              </a:rPr>
              <a:t>（</a:t>
            </a:r>
            <a:r>
              <a:rPr lang="en-US" altLang="ja-JP" sz="1050" spc="-10" dirty="0">
                <a:latin typeface="HGPｺﾞｼｯｸM"/>
                <a:cs typeface="HGPｺﾞｼｯｸM"/>
              </a:rPr>
              <a:t>AESJ-SC-S014:2023</a:t>
            </a:r>
            <a:r>
              <a:rPr lang="ja-JP" altLang="en-US" sz="1050" spc="-10" dirty="0">
                <a:latin typeface="HGPｺﾞｼｯｸM"/>
                <a:cs typeface="HGPｺﾞｼｯｸM"/>
              </a:rPr>
              <a:t>）</a:t>
            </a:r>
            <a:endParaRPr lang="en-US" altLang="ja-JP" sz="1050" spc="-10" dirty="0">
              <a:latin typeface="HGPｺﾞｼｯｸM"/>
              <a:cs typeface="HGPｺﾞｼｯｸM"/>
            </a:endParaRPr>
          </a:p>
          <a:p>
            <a:pPr marL="12700"/>
            <a:r>
              <a:rPr lang="en-US" altLang="ja-JP" sz="900" spc="-10" dirty="0">
                <a:latin typeface="HGPｺﾞｼｯｸM"/>
                <a:cs typeface="HGPｺﾞｼｯｸM"/>
              </a:rPr>
              <a:t>【</a:t>
            </a:r>
            <a:r>
              <a:rPr lang="ja-JP" altLang="en-US" sz="900" spc="-10" dirty="0">
                <a:latin typeface="HGPｺﾞｼｯｸM"/>
                <a:cs typeface="HGPｺﾞｼｯｸM"/>
              </a:rPr>
              <a:t>担当分科会</a:t>
            </a:r>
            <a:r>
              <a:rPr lang="en-US" altLang="ja-JP" sz="900" spc="-10" dirty="0">
                <a:latin typeface="HGPｺﾞｼｯｸM"/>
                <a:cs typeface="HGPｺﾞｼｯｸM"/>
              </a:rPr>
              <a:t>】</a:t>
            </a:r>
            <a:r>
              <a:rPr lang="ja-JP" altLang="en-US" sz="900" spc="-10" dirty="0">
                <a:latin typeface="HGPｺﾞｼｯｸM"/>
                <a:cs typeface="HGPｺﾞｼｯｸM"/>
              </a:rPr>
              <a:t>水化学管理分科会</a:t>
            </a:r>
            <a:endParaRPr lang="ja-JP" altLang="en-US" sz="900" dirty="0">
              <a:latin typeface="HGPｺﾞｼｯｸM"/>
              <a:cs typeface="HGPｺﾞｼｯｸM"/>
            </a:endParaRPr>
          </a:p>
          <a:p>
            <a:pPr marL="12700"/>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】3</a:t>
            </a:r>
            <a:r>
              <a:rPr lang="en-US" altLang="ja-JP" sz="900" spc="-10" dirty="0">
                <a:latin typeface="HGPｺﾞｼｯｸM"/>
                <a:cs typeface="HGPｺﾞｼｯｸM"/>
              </a:rPr>
              <a:t>,850</a:t>
            </a:r>
            <a:r>
              <a:rPr lang="ja-JP" altLang="en-US" sz="900" spc="10" dirty="0">
                <a:latin typeface="HGPｺﾞｼｯｸM"/>
                <a:cs typeface="HGPｺﾞｼｯｸM"/>
              </a:rPr>
              <a:t>円　</a:t>
            </a:r>
            <a:r>
              <a:rPr lang="en-US" altLang="ja-JP" sz="900" spc="10" dirty="0">
                <a:latin typeface="HGPｺﾞｼｯｸM"/>
                <a:cs typeface="HGPｺﾞｼｯｸM"/>
              </a:rPr>
              <a:t>【</a:t>
            </a:r>
            <a:r>
              <a:rPr lang="ja-JP" altLang="en-US" sz="900" spc="10" dirty="0">
                <a:latin typeface="HGPｺﾞｼｯｸM"/>
                <a:cs typeface="HGPｺﾞｼｯｸM"/>
              </a:rPr>
              <a:t>会員価格・税込</a:t>
            </a:r>
            <a:r>
              <a:rPr lang="en-US" altLang="ja-JP" sz="900" spc="10" dirty="0">
                <a:latin typeface="HGPｺﾞｼｯｸM"/>
                <a:cs typeface="HGPｺﾞｼｯｸM"/>
              </a:rPr>
              <a:t>】2</a:t>
            </a:r>
            <a:r>
              <a:rPr lang="en-US" altLang="ja-JP" sz="900" spc="-10" dirty="0">
                <a:latin typeface="HGPｺﾞｼｯｸM"/>
                <a:cs typeface="HGPｺﾞｼｯｸM"/>
              </a:rPr>
              <a:t>,750</a:t>
            </a:r>
            <a:r>
              <a:rPr lang="ja-JP" altLang="en-US" sz="900" spc="80" dirty="0">
                <a:latin typeface="HGPｺﾞｼｯｸM"/>
                <a:cs typeface="HGPｺﾞｼｯｸM"/>
              </a:rPr>
              <a:t>円　</a:t>
            </a:r>
            <a:r>
              <a:rPr lang="en-US" altLang="ja-JP" sz="900" spc="80" dirty="0">
                <a:latin typeface="HGPｺﾞｼｯｸM"/>
                <a:cs typeface="HGPｺﾞｼｯｸM"/>
              </a:rPr>
              <a:t>【</a:t>
            </a:r>
            <a:r>
              <a:rPr lang="en-US" altLang="ja-JP" sz="900" spc="-10" dirty="0">
                <a:latin typeface="HGPｺﾞｼｯｸM"/>
                <a:cs typeface="HGPｺﾞｼｯｸM"/>
              </a:rPr>
              <a:t>ISBN】978-4-89047-458-5</a:t>
            </a:r>
            <a:r>
              <a:rPr lang="ja-JP" altLang="en-US" sz="900" spc="-1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5" dirty="0">
                <a:latin typeface="HGPｺﾞｼｯｸM"/>
                <a:cs typeface="HGPｺﾞｼｯｸM"/>
              </a:rPr>
              <a:t>2315</a:t>
            </a:r>
          </a:p>
        </p:txBody>
      </p:sp>
      <p:sp>
        <p:nvSpPr>
          <p:cNvPr id="41" name="テキスト ボックス 40">
            <a:extLst>
              <a:ext uri="{FF2B5EF4-FFF2-40B4-BE49-F238E27FC236}">
                <a16:creationId xmlns:a16="http://schemas.microsoft.com/office/drawing/2014/main" id="{358E9DC9-B0CE-62A3-9DBB-BA004A633887}"/>
              </a:ext>
            </a:extLst>
          </p:cNvPr>
          <p:cNvSpPr txBox="1"/>
          <p:nvPr/>
        </p:nvSpPr>
        <p:spPr>
          <a:xfrm>
            <a:off x="6304330" y="3680523"/>
            <a:ext cx="415498" cy="230832"/>
          </a:xfrm>
          <a:prstGeom prst="rect">
            <a:avLst/>
          </a:prstGeom>
          <a:solidFill>
            <a:schemeClr val="tx2"/>
          </a:solidFill>
        </p:spPr>
        <p:txBody>
          <a:bodyPr wrap="none" rtlCol="0">
            <a:spAutoFit/>
          </a:bodyPr>
          <a:lstStyle/>
          <a:p>
            <a:r>
              <a:rPr kumimoji="1" lang="ja-JP" altLang="en-US" sz="900" dirty="0">
                <a:solidFill>
                  <a:schemeClr val="bg1"/>
                </a:solidFill>
              </a:rPr>
              <a:t>再掲</a:t>
            </a:r>
          </a:p>
        </p:txBody>
      </p:sp>
      <p:sp>
        <p:nvSpPr>
          <p:cNvPr id="42" name="テキスト ボックス 41">
            <a:extLst>
              <a:ext uri="{FF2B5EF4-FFF2-40B4-BE49-F238E27FC236}">
                <a16:creationId xmlns:a16="http://schemas.microsoft.com/office/drawing/2014/main" id="{4775B384-A9C3-A662-6C9D-3AAAA873D08C}"/>
              </a:ext>
            </a:extLst>
          </p:cNvPr>
          <p:cNvSpPr txBox="1"/>
          <p:nvPr/>
        </p:nvSpPr>
        <p:spPr>
          <a:xfrm>
            <a:off x="6300000" y="4364310"/>
            <a:ext cx="415498" cy="230832"/>
          </a:xfrm>
          <a:prstGeom prst="rect">
            <a:avLst/>
          </a:prstGeom>
          <a:solidFill>
            <a:schemeClr val="tx2"/>
          </a:solidFill>
        </p:spPr>
        <p:txBody>
          <a:bodyPr wrap="none" rtlCol="0">
            <a:spAutoFit/>
          </a:bodyPr>
          <a:lstStyle/>
          <a:p>
            <a:r>
              <a:rPr kumimoji="1" lang="ja-JP" altLang="en-US" sz="900" dirty="0">
                <a:solidFill>
                  <a:schemeClr val="bg1"/>
                </a:solidFill>
              </a:rPr>
              <a:t>再掲</a:t>
            </a:r>
          </a:p>
        </p:txBody>
      </p:sp>
      <p:sp>
        <p:nvSpPr>
          <p:cNvPr id="43" name="テキスト ボックス 42">
            <a:extLst>
              <a:ext uri="{FF2B5EF4-FFF2-40B4-BE49-F238E27FC236}">
                <a16:creationId xmlns:a16="http://schemas.microsoft.com/office/drawing/2014/main" id="{CF1768BF-45CA-58D6-B290-EFEDF2847D19}"/>
              </a:ext>
            </a:extLst>
          </p:cNvPr>
          <p:cNvSpPr txBox="1"/>
          <p:nvPr/>
        </p:nvSpPr>
        <p:spPr>
          <a:xfrm>
            <a:off x="6300000" y="5062905"/>
            <a:ext cx="415498" cy="230832"/>
          </a:xfrm>
          <a:prstGeom prst="rect">
            <a:avLst/>
          </a:prstGeom>
          <a:solidFill>
            <a:schemeClr val="tx2"/>
          </a:solidFill>
        </p:spPr>
        <p:txBody>
          <a:bodyPr wrap="none" rtlCol="0">
            <a:spAutoFit/>
          </a:bodyPr>
          <a:lstStyle/>
          <a:p>
            <a:r>
              <a:rPr kumimoji="1" lang="ja-JP" altLang="en-US" sz="900" dirty="0">
                <a:solidFill>
                  <a:schemeClr val="bg1"/>
                </a:solidFill>
              </a:rPr>
              <a:t>再掲</a:t>
            </a:r>
          </a:p>
        </p:txBody>
      </p:sp>
      <p:sp>
        <p:nvSpPr>
          <p:cNvPr id="6" name="object 6">
            <a:extLst>
              <a:ext uri="{FF2B5EF4-FFF2-40B4-BE49-F238E27FC236}">
                <a16:creationId xmlns:a16="http://schemas.microsoft.com/office/drawing/2014/main" id="{37AD9B58-EA31-57D5-A293-9D1A47B907E2}"/>
              </a:ext>
            </a:extLst>
          </p:cNvPr>
          <p:cNvSpPr/>
          <p:nvPr/>
        </p:nvSpPr>
        <p:spPr>
          <a:xfrm>
            <a:off x="649448" y="41275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14" name="object 6">
            <a:extLst>
              <a:ext uri="{FF2B5EF4-FFF2-40B4-BE49-F238E27FC236}">
                <a16:creationId xmlns:a16="http://schemas.microsoft.com/office/drawing/2014/main" id="{8ADF8F9C-C6DB-4101-1AC8-E1BEA11E237F}"/>
              </a:ext>
            </a:extLst>
          </p:cNvPr>
          <p:cNvSpPr/>
          <p:nvPr/>
        </p:nvSpPr>
        <p:spPr>
          <a:xfrm>
            <a:off x="649448" y="48133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16" name="object 6">
            <a:extLst>
              <a:ext uri="{FF2B5EF4-FFF2-40B4-BE49-F238E27FC236}">
                <a16:creationId xmlns:a16="http://schemas.microsoft.com/office/drawing/2014/main" id="{3C7FF589-6E40-C376-504C-FC6E4630CD10}"/>
              </a:ext>
            </a:extLst>
          </p:cNvPr>
          <p:cNvSpPr/>
          <p:nvPr/>
        </p:nvSpPr>
        <p:spPr>
          <a:xfrm>
            <a:off x="666000" y="54991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28" name="object 6">
            <a:extLst>
              <a:ext uri="{FF2B5EF4-FFF2-40B4-BE49-F238E27FC236}">
                <a16:creationId xmlns:a16="http://schemas.microsoft.com/office/drawing/2014/main" id="{CAD92DB3-EFDA-207C-541C-42668BFFB766}"/>
              </a:ext>
            </a:extLst>
          </p:cNvPr>
          <p:cNvSpPr/>
          <p:nvPr/>
        </p:nvSpPr>
        <p:spPr>
          <a:xfrm>
            <a:off x="666000" y="61849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30" name="object 6">
            <a:extLst>
              <a:ext uri="{FF2B5EF4-FFF2-40B4-BE49-F238E27FC236}">
                <a16:creationId xmlns:a16="http://schemas.microsoft.com/office/drawing/2014/main" id="{E2998CEB-ABC9-D117-FFA2-32961D714F41}"/>
              </a:ext>
            </a:extLst>
          </p:cNvPr>
          <p:cNvSpPr/>
          <p:nvPr/>
        </p:nvSpPr>
        <p:spPr>
          <a:xfrm>
            <a:off x="666000" y="68707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44" name="object 6">
            <a:extLst>
              <a:ext uri="{FF2B5EF4-FFF2-40B4-BE49-F238E27FC236}">
                <a16:creationId xmlns:a16="http://schemas.microsoft.com/office/drawing/2014/main" id="{14E59341-FCAE-CF2F-92A2-023D96F4DA37}"/>
              </a:ext>
            </a:extLst>
          </p:cNvPr>
          <p:cNvSpPr/>
          <p:nvPr/>
        </p:nvSpPr>
        <p:spPr>
          <a:xfrm>
            <a:off x="666000" y="77089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45" name="object 6">
            <a:extLst>
              <a:ext uri="{FF2B5EF4-FFF2-40B4-BE49-F238E27FC236}">
                <a16:creationId xmlns:a16="http://schemas.microsoft.com/office/drawing/2014/main" id="{46404C60-0E95-DBBB-62A0-5CE71522D30C}"/>
              </a:ext>
            </a:extLst>
          </p:cNvPr>
          <p:cNvSpPr/>
          <p:nvPr/>
        </p:nvSpPr>
        <p:spPr>
          <a:xfrm>
            <a:off x="656610" y="85068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47" name="object 6">
            <a:extLst>
              <a:ext uri="{FF2B5EF4-FFF2-40B4-BE49-F238E27FC236}">
                <a16:creationId xmlns:a16="http://schemas.microsoft.com/office/drawing/2014/main" id="{3311EFE0-EB8D-7AA3-DB2F-08970AD8690D}"/>
              </a:ext>
            </a:extLst>
          </p:cNvPr>
          <p:cNvSpPr/>
          <p:nvPr/>
        </p:nvSpPr>
        <p:spPr>
          <a:xfrm>
            <a:off x="649448" y="32870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5" name="object 6">
            <a:extLst>
              <a:ext uri="{FF2B5EF4-FFF2-40B4-BE49-F238E27FC236}">
                <a16:creationId xmlns:a16="http://schemas.microsoft.com/office/drawing/2014/main" id="{3A380296-EAEE-F636-E169-F483DEEF0644}"/>
              </a:ext>
            </a:extLst>
          </p:cNvPr>
          <p:cNvSpPr/>
          <p:nvPr/>
        </p:nvSpPr>
        <p:spPr>
          <a:xfrm>
            <a:off x="661555" y="26035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15" name="テキスト ボックス 14">
            <a:extLst>
              <a:ext uri="{FF2B5EF4-FFF2-40B4-BE49-F238E27FC236}">
                <a16:creationId xmlns:a16="http://schemas.microsoft.com/office/drawing/2014/main" id="{4CD1BA2B-4A31-EC8D-3E34-D66B174375CC}"/>
              </a:ext>
            </a:extLst>
          </p:cNvPr>
          <p:cNvSpPr txBox="1"/>
          <p:nvPr/>
        </p:nvSpPr>
        <p:spPr>
          <a:xfrm>
            <a:off x="6300000" y="2014341"/>
            <a:ext cx="415498" cy="230832"/>
          </a:xfrm>
          <a:prstGeom prst="rect">
            <a:avLst/>
          </a:prstGeom>
          <a:solidFill>
            <a:schemeClr val="tx2"/>
          </a:solidFill>
        </p:spPr>
        <p:txBody>
          <a:bodyPr wrap="none" rtlCol="0">
            <a:spAutoFit/>
          </a:bodyPr>
          <a:lstStyle/>
          <a:p>
            <a:r>
              <a:rPr kumimoji="1" lang="ja-JP" altLang="en-US" sz="900" dirty="0">
                <a:solidFill>
                  <a:schemeClr val="bg1"/>
                </a:solidFill>
              </a:rPr>
              <a:t>再掲</a:t>
            </a:r>
          </a:p>
        </p:txBody>
      </p:sp>
      <p:sp>
        <p:nvSpPr>
          <p:cNvPr id="17" name="object 5">
            <a:extLst>
              <a:ext uri="{FF2B5EF4-FFF2-40B4-BE49-F238E27FC236}">
                <a16:creationId xmlns:a16="http://schemas.microsoft.com/office/drawing/2014/main" id="{2BC37E2A-8F0D-98B7-A878-7E327D7D1179}"/>
              </a:ext>
            </a:extLst>
          </p:cNvPr>
          <p:cNvSpPr txBox="1"/>
          <p:nvPr/>
        </p:nvSpPr>
        <p:spPr>
          <a:xfrm>
            <a:off x="691200" y="1721438"/>
            <a:ext cx="6083935" cy="780983"/>
          </a:xfrm>
          <a:prstGeom prst="rect">
            <a:avLst/>
          </a:prstGeom>
        </p:spPr>
        <p:txBody>
          <a:bodyPr vert="horz" wrap="square" lIns="0" tIns="26670" rIns="0" bIns="0" rtlCol="0">
            <a:spAutoFit/>
          </a:bodyPr>
          <a:lstStyle/>
          <a:p>
            <a:pPr marL="12700">
              <a:lnSpc>
                <a:spcPct val="100000"/>
              </a:lnSpc>
            </a:pPr>
            <a:r>
              <a:rPr lang="ja-JP" altLang="en-US" sz="1050" spc="-15" dirty="0">
                <a:latin typeface="HGPｺﾞｼｯｸM"/>
                <a:cs typeface="HGPｺﾞｼｯｸM"/>
              </a:rPr>
              <a:t>原子力発電所の高経年化対策実施基準</a:t>
            </a:r>
            <a:r>
              <a:rPr lang="en-US" altLang="ja-JP" sz="1050" spc="-15" dirty="0">
                <a:latin typeface="HGPｺﾞｼｯｸM"/>
                <a:cs typeface="HGPｺﾞｼｯｸM"/>
              </a:rPr>
              <a:t>:2025</a:t>
            </a:r>
            <a:r>
              <a:rPr lang="ja-JP" altLang="en-US" sz="1050" spc="-15" dirty="0">
                <a:latin typeface="HGPｺﾞｼｯｸM"/>
                <a:cs typeface="HGPｺﾞｼｯｸM"/>
              </a:rPr>
              <a:t>（追補</a:t>
            </a:r>
            <a:r>
              <a:rPr lang="en-US" altLang="ja-JP" sz="1050" spc="-15" dirty="0">
                <a:latin typeface="HGPｺﾞｼｯｸM"/>
                <a:cs typeface="HGPｺﾞｼｯｸM"/>
              </a:rPr>
              <a:t>5</a:t>
            </a:r>
            <a:r>
              <a:rPr lang="ja-JP" altLang="en-US" sz="1050" spc="-15" dirty="0">
                <a:latin typeface="HGPｺﾞｼｯｸM"/>
                <a:cs typeface="HGPｺﾞｼｯｸM"/>
              </a:rPr>
              <a:t>）</a:t>
            </a:r>
            <a:r>
              <a:rPr lang="en-US" altLang="ja-JP" sz="1050" spc="-15" dirty="0">
                <a:latin typeface="HGPｺﾞｼｯｸM"/>
                <a:cs typeface="HGPｺﾞｼｯｸM"/>
              </a:rPr>
              <a:t>(AESJ-SC-P005:2025(Amd.5))(</a:t>
            </a:r>
            <a:r>
              <a:rPr lang="ja-JP" altLang="en-US" sz="1050" spc="-15" dirty="0">
                <a:latin typeface="HGPｺﾞｼｯｸM"/>
                <a:cs typeface="HGPｺﾞｼｯｸM"/>
              </a:rPr>
              <a:t>本体</a:t>
            </a:r>
            <a:r>
              <a:rPr lang="en-US" altLang="ja-JP" sz="1050" spc="-15" dirty="0">
                <a:latin typeface="HGPｺﾞｼｯｸM"/>
                <a:cs typeface="HGPｺﾞｼｯｸM"/>
              </a:rPr>
              <a:t>+</a:t>
            </a:r>
            <a:r>
              <a:rPr lang="ja-JP" altLang="en-US" sz="1050" spc="-15" dirty="0">
                <a:latin typeface="HGPｺﾞｼｯｸM"/>
                <a:cs typeface="HGPｺﾞｼｯｸM"/>
              </a:rPr>
              <a:t>別冊</a:t>
            </a:r>
            <a:r>
              <a:rPr lang="en-US" altLang="ja-JP" sz="1050" spc="-15" dirty="0">
                <a:latin typeface="HGPｺﾞｼｯｸM"/>
                <a:cs typeface="HGPｺﾞｼｯｸM"/>
              </a:rPr>
              <a:t>CD)</a:t>
            </a:r>
          </a:p>
          <a:p>
            <a:pPr marL="12700"/>
            <a:r>
              <a:rPr lang="en-US" altLang="ja-JP" sz="900" spc="-15" dirty="0">
                <a:latin typeface="HGPｺﾞｼｯｸM"/>
                <a:cs typeface="HGPｺﾞｼｯｸM"/>
              </a:rPr>
              <a:t>【</a:t>
            </a:r>
            <a:r>
              <a:rPr lang="ja-JP" altLang="en-US" sz="900" spc="-15" dirty="0">
                <a:latin typeface="HGPｺﾞｼｯｸM"/>
                <a:cs typeface="HGPｺﾞｼｯｸM"/>
              </a:rPr>
              <a:t>担当分科会</a:t>
            </a:r>
            <a:r>
              <a:rPr lang="en-US" altLang="ja-JP" sz="900" spc="-15" dirty="0">
                <a:latin typeface="HGPｺﾞｼｯｸM"/>
                <a:cs typeface="HGPｺﾞｼｯｸM"/>
              </a:rPr>
              <a:t>】</a:t>
            </a:r>
            <a:r>
              <a:rPr lang="en-US" altLang="ja-JP" sz="900" spc="-20" dirty="0">
                <a:latin typeface="HGPｺﾞｼｯｸM" panose="020B0600000000000000" pitchFamily="50" charset="-128"/>
                <a:ea typeface="HGPｺﾞｼｯｸM" panose="020B0600000000000000" pitchFamily="50" charset="-128"/>
                <a:cs typeface="HGPｺﾞｼｯｸM"/>
              </a:rPr>
              <a:t>PLM</a:t>
            </a:r>
            <a:r>
              <a:rPr lang="ja-JP" altLang="en-US" sz="900" spc="-20" dirty="0">
                <a:latin typeface="HGPｺﾞｼｯｸM" panose="020B0600000000000000" pitchFamily="50" charset="-128"/>
                <a:ea typeface="HGPｺﾞｼｯｸM" panose="020B0600000000000000" pitchFamily="50" charset="-128"/>
                <a:cs typeface="HGPｺﾞｼｯｸM"/>
              </a:rPr>
              <a:t>分科会</a:t>
            </a:r>
            <a:endParaRPr lang="ja-JP" altLang="en-US" sz="900" dirty="0">
              <a:latin typeface="HGPｺﾞｼｯｸM" panose="020B0600000000000000" pitchFamily="50" charset="-128"/>
              <a:ea typeface="HGPｺﾞｼｯｸM" panose="020B0600000000000000" pitchFamily="50" charset="-128"/>
              <a:cs typeface="HGPｺﾞｼｯｸM"/>
            </a:endParaRPr>
          </a:p>
          <a:p>
            <a:pPr marL="12700">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】30</a:t>
            </a:r>
            <a:r>
              <a:rPr lang="en-US" altLang="ja-JP" sz="900" spc="-10" dirty="0">
                <a:latin typeface="HGPｺﾞｼｯｸM"/>
                <a:cs typeface="HGPｺﾞｼｯｸM"/>
              </a:rPr>
              <a:t>,800</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】24</a:t>
            </a:r>
            <a:r>
              <a:rPr lang="en-US" altLang="ja-JP" sz="900" spc="-10" dirty="0">
                <a:latin typeface="HGPｺﾞｼｯｸM"/>
                <a:cs typeface="HGPｺﾞｼｯｸM"/>
              </a:rPr>
              <a:t>,530</a:t>
            </a:r>
            <a:r>
              <a:rPr lang="ja-JP" altLang="en-US" sz="900" spc="120" dirty="0">
                <a:latin typeface="HGPｺﾞｼｯｸM"/>
                <a:cs typeface="HGPｺﾞｼｯｸM"/>
              </a:rPr>
              <a:t>円 </a:t>
            </a:r>
            <a:endParaRPr lang="en-US" altLang="ja-JP" sz="900" spc="120" dirty="0">
              <a:latin typeface="HGPｺﾞｼｯｸM"/>
              <a:cs typeface="HGPｺﾞｼｯｸM"/>
            </a:endParaRPr>
          </a:p>
          <a:p>
            <a:pPr marL="12700">
              <a:spcBef>
                <a:spcPts val="120"/>
              </a:spcBef>
            </a:pP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】978-4-89047-473-8</a:t>
            </a:r>
            <a:r>
              <a:rPr lang="ja-JP" altLang="en-US" sz="900" spc="-20" dirty="0">
                <a:latin typeface="HGPｺﾞｼｯｸM" panose="020B0600000000000000" pitchFamily="50" charset="-128"/>
                <a:ea typeface="HGPｺﾞｼｯｸM" panose="020B0600000000000000" pitchFamily="50" charset="-128"/>
                <a:cs typeface="HGPｺﾞｼｯｸM"/>
              </a:rPr>
              <a:t>（本体）　</a:t>
            </a:r>
            <a:r>
              <a:rPr lang="en-US" altLang="ja-JP" sz="900" spc="-20" dirty="0">
                <a:latin typeface="HGPｺﾞｼｯｸM" panose="020B0600000000000000" pitchFamily="50" charset="-128"/>
                <a:ea typeface="HGPｺﾞｼｯｸM" panose="020B0600000000000000" pitchFamily="50" charset="-128"/>
                <a:cs typeface="HGPｺﾞｼｯｸM"/>
              </a:rPr>
              <a:t>978-4-89047-474-5</a:t>
            </a:r>
            <a:r>
              <a:rPr lang="ja-JP" altLang="en-US" sz="900" spc="35" dirty="0">
                <a:latin typeface="HGPｺﾞｼｯｸM"/>
                <a:cs typeface="HGPｺﾞｼｯｸM"/>
              </a:rPr>
              <a:t> </a:t>
            </a:r>
            <a:r>
              <a:rPr lang="ja-JP" altLang="en-US" sz="900" spc="-20" dirty="0">
                <a:latin typeface="HGPｺﾞｼｯｸM" panose="020B0600000000000000" pitchFamily="50" charset="-128"/>
                <a:ea typeface="HGPｺﾞｼｯｸM" panose="020B0600000000000000" pitchFamily="50" charset="-128"/>
                <a:cs typeface="HGPｺﾞｼｯｸM"/>
              </a:rPr>
              <a:t>（別冊</a:t>
            </a:r>
            <a:r>
              <a:rPr lang="en-US" altLang="ja-JP" sz="900" spc="-20" dirty="0">
                <a:latin typeface="HGPｺﾞｼｯｸM" panose="020B0600000000000000" pitchFamily="50" charset="-128"/>
                <a:ea typeface="HGPｺﾞｼｯｸM" panose="020B0600000000000000" pitchFamily="50" charset="-128"/>
                <a:cs typeface="HGPｺﾞｼｯｸM"/>
              </a:rPr>
              <a:t>CD</a:t>
            </a:r>
            <a:r>
              <a:rPr lang="ja-JP" altLang="en-US" sz="900" spc="-20" dirty="0">
                <a:latin typeface="HGPｺﾞｼｯｸM" panose="020B0600000000000000" pitchFamily="50" charset="-128"/>
                <a:ea typeface="HGPｺﾞｼｯｸM" panose="020B0600000000000000" pitchFamily="50" charset="-128"/>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】2503</a:t>
            </a:r>
          </a:p>
          <a:p>
            <a:pPr marL="12700">
              <a:spcBef>
                <a:spcPts val="120"/>
              </a:spcBef>
            </a:pPr>
            <a:r>
              <a:rPr lang="en-US" altLang="ja-JP" sz="900" b="1" i="0" spc="-20" dirty="0">
                <a:solidFill>
                  <a:srgbClr val="000000"/>
                </a:solidFill>
                <a:effectLst/>
                <a:latin typeface="HGPｺﾞｼｯｸM" panose="020B0600000000000000" pitchFamily="50" charset="-128"/>
                <a:ea typeface="HGPｺﾞｼｯｸM" panose="020B0600000000000000" pitchFamily="50" charset="-128"/>
              </a:rPr>
              <a:t>※</a:t>
            </a:r>
            <a:r>
              <a:rPr lang="ja-JP" altLang="en-US" sz="900" b="1" i="0" dirty="0">
                <a:solidFill>
                  <a:srgbClr val="000000"/>
                </a:solidFill>
                <a:effectLst/>
                <a:latin typeface="HGPｺﾞｼｯｸM" panose="020B0600000000000000" pitchFamily="50" charset="-128"/>
                <a:ea typeface="HGPｺﾞｼｯｸM" panose="020B0600000000000000" pitchFamily="50" charset="-128"/>
              </a:rPr>
              <a:t>必ず本体</a:t>
            </a:r>
            <a:r>
              <a:rPr lang="en-US" altLang="ja-JP" sz="900" b="1" i="0" dirty="0">
                <a:solidFill>
                  <a:srgbClr val="000000"/>
                </a:solidFill>
                <a:effectLst/>
                <a:latin typeface="HGPｺﾞｼｯｸM" panose="020B0600000000000000" pitchFamily="50" charset="-128"/>
                <a:ea typeface="HGPｺﾞｼｯｸM" panose="020B0600000000000000" pitchFamily="50" charset="-128"/>
              </a:rPr>
              <a:t>(2021)</a:t>
            </a:r>
            <a:r>
              <a:rPr lang="ja-JP" altLang="en-US" sz="900" b="1" spc="-20" dirty="0">
                <a:latin typeface="HGPｺﾞｼｯｸM" panose="020B0600000000000000" pitchFamily="50" charset="-128"/>
                <a:ea typeface="HGPｺﾞｼｯｸM" panose="020B0600000000000000" pitchFamily="50" charset="-128"/>
                <a:cs typeface="HGPｺﾞｼｯｸM"/>
              </a:rPr>
              <a:t>及び追補</a:t>
            </a:r>
            <a:r>
              <a:rPr lang="en-US" altLang="ja-JP" sz="900" b="1" spc="-20" dirty="0">
                <a:latin typeface="HGPｺﾞｼｯｸM" panose="020B0600000000000000" pitchFamily="50" charset="-128"/>
                <a:ea typeface="HGPｺﾞｼｯｸM" panose="020B0600000000000000" pitchFamily="50" charset="-128"/>
                <a:cs typeface="HGPｺﾞｼｯｸM"/>
              </a:rPr>
              <a:t>1</a:t>
            </a:r>
            <a:r>
              <a:rPr lang="ja-JP" altLang="en-US" sz="900" b="1" spc="-20" dirty="0">
                <a:latin typeface="HGPｺﾞｼｯｸM" panose="020B0600000000000000" pitchFamily="50" charset="-128"/>
                <a:ea typeface="HGPｺﾞｼｯｸM" panose="020B0600000000000000" pitchFamily="50" charset="-128"/>
                <a:cs typeface="HGPｺﾞｼｯｸM"/>
              </a:rPr>
              <a:t>，追補</a:t>
            </a:r>
            <a:r>
              <a:rPr lang="en-US" altLang="ja-JP" sz="900" b="1" spc="-20" dirty="0">
                <a:latin typeface="HGPｺﾞｼｯｸM" panose="020B0600000000000000" pitchFamily="50" charset="-128"/>
                <a:ea typeface="HGPｺﾞｼｯｸM" panose="020B0600000000000000" pitchFamily="50" charset="-128"/>
                <a:cs typeface="HGPｺﾞｼｯｸM"/>
              </a:rPr>
              <a:t>2</a:t>
            </a:r>
            <a:r>
              <a:rPr lang="ja-JP" altLang="en-US" sz="900" b="1" spc="-20" dirty="0">
                <a:latin typeface="HGPｺﾞｼｯｸM" panose="020B0600000000000000" pitchFamily="50" charset="-128"/>
                <a:ea typeface="HGPｺﾞｼｯｸM" panose="020B0600000000000000" pitchFamily="50" charset="-128"/>
                <a:cs typeface="HGPｺﾞｼｯｸM"/>
              </a:rPr>
              <a:t>，追補</a:t>
            </a:r>
            <a:r>
              <a:rPr lang="en-US" altLang="ja-JP" sz="900" b="1" spc="-20" dirty="0">
                <a:latin typeface="HGPｺﾞｼｯｸM" panose="020B0600000000000000" pitchFamily="50" charset="-128"/>
                <a:ea typeface="HGPｺﾞｼｯｸM" panose="020B0600000000000000" pitchFamily="50" charset="-128"/>
                <a:cs typeface="HGPｺﾞｼｯｸM"/>
              </a:rPr>
              <a:t>3</a:t>
            </a:r>
            <a:r>
              <a:rPr lang="ja-JP" altLang="en-US" sz="900" b="1" spc="-20" dirty="0">
                <a:latin typeface="HGPｺﾞｼｯｸM" panose="020B0600000000000000" pitchFamily="50" charset="-128"/>
                <a:ea typeface="HGPｺﾞｼｯｸM" panose="020B0600000000000000" pitchFamily="50" charset="-128"/>
                <a:cs typeface="HGPｺﾞｼｯｸM"/>
              </a:rPr>
              <a:t> ，追補</a:t>
            </a:r>
            <a:r>
              <a:rPr lang="en-US" altLang="ja-JP" sz="900" b="1" spc="-20" dirty="0">
                <a:latin typeface="HGPｺﾞｼｯｸM" panose="020B0600000000000000" pitchFamily="50" charset="-128"/>
                <a:ea typeface="HGPｺﾞｼｯｸM" panose="020B0600000000000000" pitchFamily="50" charset="-128"/>
                <a:cs typeface="HGPｺﾞｼｯｸM"/>
              </a:rPr>
              <a:t>4</a:t>
            </a:r>
            <a:r>
              <a:rPr lang="ja-JP" altLang="en-US" sz="900" b="1" spc="-20" dirty="0">
                <a:latin typeface="HGPｺﾞｼｯｸM" panose="020B0600000000000000" pitchFamily="50" charset="-128"/>
                <a:ea typeface="HGPｺﾞｼｯｸM" panose="020B0600000000000000" pitchFamily="50" charset="-128"/>
                <a:cs typeface="HGPｺﾞｼｯｸM"/>
              </a:rPr>
              <a:t>とセットでご使用ください。</a:t>
            </a:r>
            <a:endParaRPr lang="en-US" altLang="ja-JP" sz="900" b="1" spc="-20" dirty="0">
              <a:latin typeface="HGPｺﾞｼｯｸM" panose="020B0600000000000000" pitchFamily="50" charset="-128"/>
              <a:ea typeface="HGPｺﾞｼｯｸM" panose="020B0600000000000000" pitchFamily="50" charset="-128"/>
              <a:cs typeface="HGPｺﾞｼｯｸM"/>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21283" y="618235"/>
            <a:ext cx="3585845" cy="353060"/>
          </a:xfrm>
          <a:prstGeom prst="rect">
            <a:avLst/>
          </a:prstGeom>
        </p:spPr>
        <p:txBody>
          <a:bodyPr vert="horz" wrap="square" lIns="0" tIns="12065" rIns="0" bIns="0" rtlCol="0">
            <a:spAutoFit/>
          </a:bodyPr>
          <a:lstStyle/>
          <a:p>
            <a:pPr marL="12700">
              <a:lnSpc>
                <a:spcPct val="100000"/>
              </a:lnSpc>
              <a:spcBef>
                <a:spcPts val="95"/>
              </a:spcBef>
            </a:pPr>
            <a:r>
              <a:rPr sz="2150" b="1" spc="-20" dirty="0">
                <a:latin typeface="HGS明朝E" panose="02020900000000000000" pitchFamily="18" charset="-128"/>
                <a:ea typeface="HGS明朝E" panose="02020900000000000000" pitchFamily="18" charset="-128"/>
                <a:cs typeface="ＭＳ 明朝"/>
              </a:rPr>
              <a:t>日本原子</a:t>
            </a:r>
            <a:r>
              <a:rPr sz="2150" b="1" spc="-30" dirty="0">
                <a:latin typeface="HGS明朝E" panose="02020900000000000000" pitchFamily="18" charset="-128"/>
                <a:ea typeface="HGS明朝E" panose="02020900000000000000" pitchFamily="18" charset="-128"/>
                <a:cs typeface="ＭＳ 明朝"/>
              </a:rPr>
              <a:t>力</a:t>
            </a:r>
            <a:r>
              <a:rPr sz="2150" b="1" spc="-20" dirty="0">
                <a:latin typeface="HGS明朝E" panose="02020900000000000000" pitchFamily="18" charset="-128"/>
                <a:ea typeface="HGS明朝E" panose="02020900000000000000" pitchFamily="18" charset="-128"/>
                <a:cs typeface="ＭＳ 明朝"/>
              </a:rPr>
              <a:t>学会発行</a:t>
            </a:r>
            <a:r>
              <a:rPr sz="2150" b="1" spc="-30" dirty="0">
                <a:latin typeface="HGS明朝E" panose="02020900000000000000" pitchFamily="18" charset="-128"/>
                <a:ea typeface="HGS明朝E" panose="02020900000000000000" pitchFamily="18" charset="-128"/>
                <a:cs typeface="ＭＳ 明朝"/>
              </a:rPr>
              <a:t>標</a:t>
            </a:r>
            <a:r>
              <a:rPr sz="2150" b="1" spc="-20" dirty="0">
                <a:latin typeface="HGS明朝E" panose="02020900000000000000" pitchFamily="18" charset="-128"/>
                <a:ea typeface="HGS明朝E" panose="02020900000000000000" pitchFamily="18" charset="-128"/>
                <a:cs typeface="ＭＳ 明朝"/>
              </a:rPr>
              <a:t>準一</a:t>
            </a:r>
            <a:r>
              <a:rPr sz="2150" b="1" spc="-50" dirty="0">
                <a:latin typeface="HGS明朝E" panose="02020900000000000000" pitchFamily="18" charset="-128"/>
                <a:ea typeface="HGS明朝E" panose="02020900000000000000" pitchFamily="18" charset="-128"/>
                <a:cs typeface="ＭＳ 明朝"/>
              </a:rPr>
              <a:t>覧</a:t>
            </a:r>
            <a:endParaRPr sz="2150" dirty="0">
              <a:latin typeface="HGS明朝E" panose="02020900000000000000" pitchFamily="18" charset="-128"/>
              <a:ea typeface="HGS明朝E" panose="02020900000000000000" pitchFamily="18" charset="-128"/>
              <a:cs typeface="ＭＳ 明朝"/>
            </a:endParaRPr>
          </a:p>
        </p:txBody>
      </p:sp>
      <p:sp>
        <p:nvSpPr>
          <p:cNvPr id="6" name="object 6"/>
          <p:cNvSpPr/>
          <p:nvPr/>
        </p:nvSpPr>
        <p:spPr>
          <a:xfrm>
            <a:off x="666000" y="40680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8" name="object 8"/>
          <p:cNvSpPr txBox="1"/>
          <p:nvPr/>
        </p:nvSpPr>
        <p:spPr>
          <a:xfrm>
            <a:off x="4082400" y="9537700"/>
            <a:ext cx="2518410" cy="648335"/>
          </a:xfrm>
          <a:prstGeom prst="rect">
            <a:avLst/>
          </a:prstGeom>
        </p:spPr>
        <p:txBody>
          <a:bodyPr vert="horz" wrap="square" lIns="0" tIns="43180" rIns="0" bIns="0" rtlCol="0">
            <a:spAutoFit/>
          </a:bodyPr>
          <a:lstStyle/>
          <a:p>
            <a:pPr marL="12700">
              <a:lnSpc>
                <a:spcPct val="100000"/>
              </a:lnSpc>
              <a:spcBef>
                <a:spcPts val="340"/>
              </a:spcBef>
            </a:pPr>
            <a:r>
              <a:rPr sz="900" b="1" spc="25" dirty="0">
                <a:latin typeface="游ゴシック"/>
                <a:cs typeface="游ゴシック"/>
              </a:rPr>
              <a:t>一般社団法人 日本原子力学会 標準課</a:t>
            </a:r>
            <a:endParaRPr sz="900" dirty="0">
              <a:latin typeface="游ゴシック"/>
              <a:cs typeface="游ゴシック"/>
            </a:endParaRPr>
          </a:p>
          <a:p>
            <a:pPr marL="12700" marR="5080">
              <a:lnSpc>
                <a:spcPts val="1200"/>
              </a:lnSpc>
              <a:spcBef>
                <a:spcPts val="60"/>
              </a:spcBef>
            </a:pPr>
            <a:r>
              <a:rPr sz="800" dirty="0">
                <a:latin typeface="游ゴシック"/>
                <a:cs typeface="游ゴシック"/>
              </a:rPr>
              <a:t>〒</a:t>
            </a:r>
            <a:r>
              <a:rPr sz="800" spc="-10" dirty="0">
                <a:latin typeface="游ゴシック"/>
                <a:cs typeface="游ゴシック"/>
              </a:rPr>
              <a:t>105-</a:t>
            </a:r>
            <a:r>
              <a:rPr sz="800" dirty="0">
                <a:latin typeface="游ゴシック"/>
                <a:cs typeface="游ゴシック"/>
              </a:rPr>
              <a:t>0004</a:t>
            </a:r>
            <a:r>
              <a:rPr sz="800" spc="10" dirty="0">
                <a:latin typeface="游ゴシック"/>
                <a:cs typeface="游ゴシック"/>
              </a:rPr>
              <a:t> 東京都港区新橋</a:t>
            </a:r>
            <a:r>
              <a:rPr sz="800" spc="-10" dirty="0">
                <a:latin typeface="游ゴシック"/>
                <a:cs typeface="游ゴシック"/>
              </a:rPr>
              <a:t>2-3-</a:t>
            </a:r>
            <a:r>
              <a:rPr sz="800" dirty="0">
                <a:latin typeface="游ゴシック"/>
                <a:cs typeface="游ゴシック"/>
              </a:rPr>
              <a:t>7</a:t>
            </a:r>
            <a:r>
              <a:rPr sz="800" spc="25" dirty="0">
                <a:latin typeface="游ゴシック"/>
                <a:cs typeface="游ゴシック"/>
              </a:rPr>
              <a:t>  新橋第二中ビル</a:t>
            </a:r>
            <a:r>
              <a:rPr sz="800" spc="-25" dirty="0">
                <a:latin typeface="游ゴシック"/>
                <a:cs typeface="游ゴシック"/>
              </a:rPr>
              <a:t>3F </a:t>
            </a:r>
            <a:r>
              <a:rPr sz="800" dirty="0">
                <a:latin typeface="游ゴシック"/>
                <a:cs typeface="游ゴシック"/>
              </a:rPr>
              <a:t>TEL</a:t>
            </a:r>
            <a:r>
              <a:rPr sz="800" spc="5" dirty="0">
                <a:latin typeface="游ゴシック"/>
                <a:cs typeface="游ゴシック"/>
              </a:rPr>
              <a:t>: </a:t>
            </a:r>
            <a:r>
              <a:rPr sz="800" spc="-10" dirty="0">
                <a:latin typeface="游ゴシック"/>
                <a:cs typeface="游ゴシック"/>
              </a:rPr>
              <a:t>03-3508-</a:t>
            </a:r>
            <a:r>
              <a:rPr sz="800" dirty="0">
                <a:latin typeface="游ゴシック"/>
                <a:cs typeface="游ゴシック"/>
              </a:rPr>
              <a:t>1263</a:t>
            </a:r>
            <a:r>
              <a:rPr sz="800" spc="185" dirty="0">
                <a:latin typeface="游ゴシック"/>
                <a:cs typeface="游ゴシック"/>
              </a:rPr>
              <a:t>  </a:t>
            </a:r>
            <a:r>
              <a:rPr sz="800" dirty="0">
                <a:latin typeface="游ゴシック"/>
                <a:cs typeface="游ゴシック"/>
              </a:rPr>
              <a:t>FAX</a:t>
            </a:r>
            <a:r>
              <a:rPr sz="800" spc="5" dirty="0">
                <a:latin typeface="游ゴシック"/>
                <a:cs typeface="游ゴシック"/>
              </a:rPr>
              <a:t>: </a:t>
            </a:r>
            <a:r>
              <a:rPr sz="800" spc="-10" dirty="0">
                <a:latin typeface="游ゴシック"/>
                <a:cs typeface="游ゴシック"/>
              </a:rPr>
              <a:t>03-3581-</a:t>
            </a:r>
            <a:r>
              <a:rPr sz="800" spc="-20" dirty="0">
                <a:latin typeface="游ゴシック"/>
                <a:cs typeface="游ゴシック"/>
              </a:rPr>
              <a:t>6128</a:t>
            </a:r>
            <a:endParaRPr sz="800" dirty="0">
              <a:latin typeface="游ゴシック"/>
              <a:cs typeface="游ゴシック"/>
            </a:endParaRPr>
          </a:p>
          <a:p>
            <a:pPr marL="12700">
              <a:lnSpc>
                <a:spcPct val="100000"/>
              </a:lnSpc>
              <a:spcBef>
                <a:spcPts val="160"/>
              </a:spcBef>
            </a:pPr>
            <a:r>
              <a:rPr sz="800" dirty="0">
                <a:latin typeface="游ゴシック"/>
                <a:cs typeface="游ゴシック"/>
              </a:rPr>
              <a:t>E-mail:</a:t>
            </a:r>
            <a:r>
              <a:rPr sz="800" spc="-30" dirty="0">
                <a:latin typeface="游ゴシック"/>
                <a:cs typeface="游ゴシック"/>
              </a:rPr>
              <a:t> </a:t>
            </a:r>
            <a:r>
              <a:rPr sz="800" spc="-10" dirty="0">
                <a:latin typeface="游ゴシック"/>
                <a:cs typeface="游ゴシック"/>
                <a:hlinkClick r:id="rId2"/>
              </a:rPr>
              <a:t>sc@aesj.or.jp</a:t>
            </a:r>
            <a:endParaRPr sz="800" dirty="0">
              <a:latin typeface="游ゴシック"/>
              <a:cs typeface="游ゴシック"/>
            </a:endParaRPr>
          </a:p>
        </p:txBody>
      </p:sp>
      <p:sp>
        <p:nvSpPr>
          <p:cNvPr id="9" name="object 9"/>
          <p:cNvSpPr/>
          <p:nvPr/>
        </p:nvSpPr>
        <p:spPr>
          <a:xfrm>
            <a:off x="666000" y="9461500"/>
            <a:ext cx="6083935" cy="0"/>
          </a:xfrm>
          <a:custGeom>
            <a:avLst/>
            <a:gdLst/>
            <a:ahLst/>
            <a:cxnLst/>
            <a:rect l="l" t="t" r="r" b="b"/>
            <a:pathLst>
              <a:path w="6083934">
                <a:moveTo>
                  <a:pt x="0" y="0"/>
                </a:moveTo>
                <a:lnTo>
                  <a:pt x="6083935" y="0"/>
                </a:lnTo>
              </a:path>
            </a:pathLst>
          </a:custGeom>
          <a:ln w="25400">
            <a:solidFill>
              <a:srgbClr val="000000"/>
            </a:solidFill>
          </a:ln>
        </p:spPr>
        <p:txBody>
          <a:bodyPr wrap="square" lIns="0" tIns="0" rIns="0" bIns="0" rtlCol="0"/>
          <a:lstStyle/>
          <a:p>
            <a:endParaRPr dirty="0"/>
          </a:p>
        </p:txBody>
      </p:sp>
      <p:sp>
        <p:nvSpPr>
          <p:cNvPr id="14" name="object 14"/>
          <p:cNvSpPr txBox="1"/>
          <p:nvPr/>
        </p:nvSpPr>
        <p:spPr>
          <a:xfrm>
            <a:off x="3106039" y="1032103"/>
            <a:ext cx="3787140" cy="482600"/>
          </a:xfrm>
          <a:prstGeom prst="rect">
            <a:avLst/>
          </a:prstGeom>
        </p:spPr>
        <p:txBody>
          <a:bodyPr vert="horz" wrap="square" lIns="0" tIns="12700" rIns="0" bIns="0" rtlCol="0">
            <a:spAutoFit/>
          </a:bodyPr>
          <a:lstStyle/>
          <a:p>
            <a:pPr marL="12700" marR="5080" algn="just">
              <a:lnSpc>
                <a:spcPct val="125000"/>
              </a:lnSpc>
              <a:spcBef>
                <a:spcPts val="100"/>
              </a:spcBef>
            </a:pPr>
            <a:r>
              <a:rPr sz="800" b="1" spc="-15" dirty="0">
                <a:latin typeface="游ゴシック"/>
                <a:cs typeface="游ゴシック"/>
              </a:rPr>
              <a:t>システム安全専門部会では、</a:t>
            </a:r>
            <a:r>
              <a:rPr sz="800" spc="-20" dirty="0">
                <a:latin typeface="游ゴシック"/>
                <a:cs typeface="游ゴシック"/>
              </a:rPr>
              <a:t>原子力施設の安全設計や運転・運用における安全確保に係わる考え方、その手段および方法を中心に標準の整備を行うほか、炉心・燃料および発電所全体の設備の安全に係わる事項を扱っています。</a:t>
            </a:r>
            <a:endParaRPr sz="800" dirty="0">
              <a:latin typeface="游ゴシック"/>
              <a:cs typeface="游ゴシック"/>
            </a:endParaRPr>
          </a:p>
        </p:txBody>
      </p:sp>
      <p:sp>
        <p:nvSpPr>
          <p:cNvPr id="15" name="object 15"/>
          <p:cNvSpPr/>
          <p:nvPr/>
        </p:nvSpPr>
        <p:spPr>
          <a:xfrm>
            <a:off x="666000" y="1627200"/>
            <a:ext cx="6083935" cy="0"/>
          </a:xfrm>
          <a:custGeom>
            <a:avLst/>
            <a:gdLst/>
            <a:ahLst/>
            <a:cxnLst/>
            <a:rect l="l" t="t" r="r" b="b"/>
            <a:pathLst>
              <a:path w="6083934">
                <a:moveTo>
                  <a:pt x="0" y="0"/>
                </a:moveTo>
                <a:lnTo>
                  <a:pt x="6083935" y="0"/>
                </a:lnTo>
              </a:path>
            </a:pathLst>
          </a:custGeom>
          <a:ln w="25400">
            <a:solidFill>
              <a:srgbClr val="000000"/>
            </a:solidFill>
          </a:ln>
        </p:spPr>
        <p:txBody>
          <a:bodyPr wrap="square" lIns="0" tIns="0" rIns="0" bIns="0" rtlCol="0"/>
          <a:lstStyle/>
          <a:p>
            <a:endParaRPr dirty="0"/>
          </a:p>
        </p:txBody>
      </p:sp>
      <p:sp>
        <p:nvSpPr>
          <p:cNvPr id="33" name="テキスト ボックス 32">
            <a:extLst>
              <a:ext uri="{FF2B5EF4-FFF2-40B4-BE49-F238E27FC236}">
                <a16:creationId xmlns:a16="http://schemas.microsoft.com/office/drawing/2014/main" id="{717FA904-5621-F7C7-D15D-711D269CB506}"/>
              </a:ext>
            </a:extLst>
          </p:cNvPr>
          <p:cNvSpPr txBox="1"/>
          <p:nvPr/>
        </p:nvSpPr>
        <p:spPr>
          <a:xfrm>
            <a:off x="604800" y="8694853"/>
            <a:ext cx="5844455" cy="556563"/>
          </a:xfrm>
          <a:prstGeom prst="rect">
            <a:avLst/>
          </a:prstGeom>
          <a:noFill/>
        </p:spPr>
        <p:txBody>
          <a:bodyPr wrap="square">
            <a:spAutoFit/>
          </a:bodyPr>
          <a:lstStyle/>
          <a:p>
            <a:pPr marL="12700">
              <a:lnSpc>
                <a:spcPct val="100000"/>
              </a:lnSpc>
            </a:pPr>
            <a:r>
              <a:rPr lang="ja-JP" altLang="en-US" sz="1050" spc="-25" dirty="0">
                <a:latin typeface="HGPｺﾞｼｯｸM" panose="020B0600000000000000" pitchFamily="50" charset="-128"/>
                <a:ea typeface="HGPｺﾞｼｯｸM" panose="020B0600000000000000" pitchFamily="50" charset="-128"/>
                <a:cs typeface="HGPｺﾞｼｯｸM"/>
              </a:rPr>
              <a:t>沸騰水型原子炉の水化学分析方法</a:t>
            </a:r>
            <a:r>
              <a:rPr lang="en-US" altLang="ja-JP" sz="1050" spc="-25" dirty="0">
                <a:latin typeface="HGPｺﾞｼｯｸM" panose="020B0600000000000000" pitchFamily="50" charset="-128"/>
                <a:ea typeface="HGPｺﾞｼｯｸM" panose="020B0600000000000000" pitchFamily="50" charset="-128"/>
                <a:cs typeface="HGPｺﾞｼｯｸM"/>
              </a:rPr>
              <a:t>-</a:t>
            </a:r>
            <a:r>
              <a:rPr lang="ja-JP" altLang="en-US" sz="1050" spc="-25" dirty="0">
                <a:latin typeface="HGPｺﾞｼｯｸM" panose="020B0600000000000000" pitchFamily="50" charset="-128"/>
                <a:ea typeface="HGPｺﾞｼｯｸM" panose="020B0600000000000000" pitchFamily="50" charset="-128"/>
                <a:cs typeface="HGPｺﾞｼｯｸM"/>
              </a:rPr>
              <a:t>よう素 </a:t>
            </a:r>
            <a:r>
              <a:rPr lang="en-US" altLang="ja-JP" sz="1050" dirty="0">
                <a:latin typeface="HGPｺﾞｼｯｸM" panose="020B0600000000000000" pitchFamily="50" charset="-128"/>
                <a:ea typeface="HGPｺﾞｼｯｸM" panose="020B0600000000000000" pitchFamily="50" charset="-128"/>
                <a:cs typeface="HGPｺﾞｼｯｸM"/>
              </a:rPr>
              <a:t>131</a:t>
            </a:r>
            <a:r>
              <a:rPr lang="ja-JP" altLang="en-US" sz="1050" dirty="0">
                <a:latin typeface="HGPｺﾞｼｯｸM" panose="020B0600000000000000" pitchFamily="50" charset="-128"/>
                <a:ea typeface="HGPｺﾞｼｯｸM" panose="020B0600000000000000" pitchFamily="50" charset="-128"/>
                <a:cs typeface="HGPｺﾞｼｯｸM"/>
              </a:rPr>
              <a:t>：</a:t>
            </a:r>
            <a:r>
              <a:rPr lang="en-US" altLang="ja-JP" sz="1050" dirty="0">
                <a:latin typeface="HGPｺﾞｼｯｸM" panose="020B0600000000000000" pitchFamily="50" charset="-128"/>
                <a:ea typeface="HGPｺﾞｼｯｸM" panose="020B0600000000000000" pitchFamily="50" charset="-128"/>
                <a:cs typeface="HGPｺﾞｼｯｸM"/>
              </a:rPr>
              <a:t>2018</a:t>
            </a:r>
            <a:r>
              <a:rPr lang="ja-JP" altLang="en-US" sz="1050" spc="15" dirty="0">
                <a:latin typeface="HGPｺﾞｼｯｸM" panose="020B0600000000000000" pitchFamily="50" charset="-128"/>
                <a:ea typeface="HGPｺﾞｼｯｸM" panose="020B0600000000000000" pitchFamily="50" charset="-128"/>
                <a:cs typeface="HGPｺﾞｼｯｸM"/>
              </a:rPr>
              <a:t> </a:t>
            </a:r>
            <a:r>
              <a:rPr lang="en-US" altLang="ja-JP" sz="1050" spc="15"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AESJ-SC-S009</a:t>
            </a:r>
            <a:r>
              <a:rPr lang="ja-JP" altLang="en-US" sz="1050" spc="-10"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2018</a:t>
            </a:r>
            <a:r>
              <a:rPr lang="ja-JP" altLang="en-US" sz="1050" spc="-10" dirty="0">
                <a:latin typeface="HGPｺﾞｼｯｸM" panose="020B0600000000000000" pitchFamily="50" charset="-128"/>
                <a:ea typeface="HGPｺﾞｼｯｸM" panose="020B0600000000000000" pitchFamily="50" charset="-128"/>
                <a:cs typeface="HGPｺﾞｼｯｸM"/>
              </a:rPr>
              <a:t>）</a:t>
            </a:r>
            <a:endParaRPr lang="ja-JP" altLang="en-US" sz="105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90"/>
              </a:spcBef>
            </a:pPr>
            <a:r>
              <a:rPr lang="en-US" altLang="ja-JP" sz="900" spc="-5" dirty="0">
                <a:latin typeface="HGPｺﾞｼｯｸM"/>
                <a:cs typeface="HGPｺﾞｼｯｸM"/>
              </a:rPr>
              <a:t>【</a:t>
            </a:r>
            <a:r>
              <a:rPr lang="ja-JP" altLang="en-US" sz="900" spc="-5" dirty="0">
                <a:latin typeface="HGPｺﾞｼｯｸM"/>
                <a:cs typeface="HGPｺﾞｼｯｸM"/>
              </a:rPr>
              <a:t>担当部会</a:t>
            </a:r>
            <a:r>
              <a:rPr lang="en-US" altLang="ja-JP" sz="900" spc="-5" dirty="0">
                <a:latin typeface="HGPｺﾞｼｯｸM"/>
                <a:cs typeface="HGPｺﾞｼｯｸM"/>
              </a:rPr>
              <a:t>】</a:t>
            </a:r>
            <a:r>
              <a:rPr lang="ja-JP" altLang="en-US" sz="900" spc="-5" dirty="0">
                <a:latin typeface="HGPｺﾞｼｯｸM"/>
                <a:cs typeface="HGPｺﾞｼｯｸM"/>
              </a:rPr>
              <a:t>水化学管理分科会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3,850</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2,750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a:t>
            </a:r>
            <a:r>
              <a:rPr lang="en-US" altLang="ja-JP" sz="900" spc="-10" dirty="0">
                <a:latin typeface="HGPｺﾞｼｯｸM"/>
                <a:cs typeface="HGPｺﾞｼｯｸM"/>
              </a:rPr>
              <a:t>978-</a:t>
            </a:r>
            <a:r>
              <a:rPr lang="en-US" altLang="ja-JP" sz="900" dirty="0">
                <a:latin typeface="HGPｺﾞｼｯｸM"/>
                <a:cs typeface="HGPｺﾞｼｯｸM"/>
              </a:rPr>
              <a:t>4-</a:t>
            </a:r>
            <a:r>
              <a:rPr lang="en-US" altLang="ja-JP" sz="900" spc="-10" dirty="0">
                <a:latin typeface="HGPｺﾞｼｯｸM"/>
                <a:cs typeface="HGPｺﾞｼｯｸM"/>
              </a:rPr>
              <a:t>89047-423-</a:t>
            </a:r>
            <a:r>
              <a:rPr lang="en-US" altLang="ja-JP" sz="900" dirty="0">
                <a:latin typeface="HGPｺﾞｼｯｸM"/>
                <a:cs typeface="HGPｺﾞｼｯｸM"/>
              </a:rPr>
              <a:t>3</a:t>
            </a:r>
            <a:r>
              <a:rPr lang="ja-JP" altLang="en-US" sz="90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0" dirty="0">
                <a:latin typeface="HGPｺﾞｼｯｸM"/>
                <a:cs typeface="HGPｺﾞｼｯｸM"/>
              </a:rPr>
              <a:t>1719</a:t>
            </a:r>
            <a:endParaRPr lang="ja-JP" altLang="en-US" sz="900" dirty="0">
              <a:latin typeface="HGPｺﾞｼｯｸM"/>
              <a:cs typeface="HGPｺﾞｼｯｸM"/>
            </a:endParaRPr>
          </a:p>
        </p:txBody>
      </p:sp>
      <p:sp>
        <p:nvSpPr>
          <p:cNvPr id="41" name="object 5">
            <a:extLst>
              <a:ext uri="{FF2B5EF4-FFF2-40B4-BE49-F238E27FC236}">
                <a16:creationId xmlns:a16="http://schemas.microsoft.com/office/drawing/2014/main" id="{F0A7ADC0-92B3-F162-782B-A1D68049B295}"/>
              </a:ext>
            </a:extLst>
          </p:cNvPr>
          <p:cNvSpPr txBox="1"/>
          <p:nvPr/>
        </p:nvSpPr>
        <p:spPr>
          <a:xfrm>
            <a:off x="691200" y="7997807"/>
            <a:ext cx="6083935" cy="491160"/>
          </a:xfrm>
          <a:prstGeom prst="rect">
            <a:avLst/>
          </a:prstGeom>
        </p:spPr>
        <p:txBody>
          <a:bodyPr vert="horz" wrap="square" lIns="0" tIns="26670" rIns="0" bIns="0" rtlCol="0">
            <a:spAutoFit/>
          </a:bodyPr>
          <a:lstStyle/>
          <a:p>
            <a:pPr marL="12700">
              <a:lnSpc>
                <a:spcPct val="100000"/>
              </a:lnSpc>
            </a:pPr>
            <a:r>
              <a:rPr lang="ja-JP" altLang="en-US" sz="1050" spc="-20" dirty="0">
                <a:latin typeface="HGPｺﾞｼｯｸM" panose="020B0600000000000000" pitchFamily="50" charset="-128"/>
                <a:ea typeface="HGPｺﾞｼｯｸM" panose="020B0600000000000000" pitchFamily="50" charset="-128"/>
                <a:cs typeface="HGPｺﾞｼｯｸM"/>
              </a:rPr>
              <a:t>沸騰水型原子炉の水化学分析方法</a:t>
            </a:r>
            <a:r>
              <a:rPr lang="en-US" altLang="ja-JP" sz="1050" spc="-20" dirty="0">
                <a:latin typeface="HGPｺﾞｼｯｸM" panose="020B0600000000000000" pitchFamily="50" charset="-128"/>
                <a:ea typeface="HGPｺﾞｼｯｸM" panose="020B0600000000000000" pitchFamily="50" charset="-128"/>
                <a:cs typeface="HGPｺﾞｼｯｸM"/>
              </a:rPr>
              <a:t>-</a:t>
            </a:r>
            <a:r>
              <a:rPr lang="ja-JP" altLang="en-US" sz="1050" spc="-20" dirty="0">
                <a:latin typeface="HGPｺﾞｼｯｸM" panose="020B0600000000000000" pitchFamily="50" charset="-128"/>
                <a:ea typeface="HGPｺﾞｼｯｸM" panose="020B0600000000000000" pitchFamily="50" charset="-128"/>
                <a:cs typeface="HGPｺﾞｼｯｸM"/>
              </a:rPr>
              <a:t>コバルト </a:t>
            </a:r>
            <a:r>
              <a:rPr lang="en-US" altLang="ja-JP" sz="1050" spc="-10" dirty="0">
                <a:latin typeface="HGPｺﾞｼｯｸM" panose="020B0600000000000000" pitchFamily="50" charset="-128"/>
                <a:ea typeface="HGPｺﾞｼｯｸM" panose="020B0600000000000000" pitchFamily="50" charset="-128"/>
                <a:cs typeface="HGPｺﾞｼｯｸM"/>
              </a:rPr>
              <a:t>60</a:t>
            </a:r>
            <a:r>
              <a:rPr lang="ja-JP" altLang="en-US" sz="1050" spc="-20" dirty="0">
                <a:latin typeface="HGPｺﾞｼｯｸM" panose="020B0600000000000000" pitchFamily="50" charset="-128"/>
                <a:ea typeface="HGPｺﾞｼｯｸM" panose="020B0600000000000000" pitchFamily="50" charset="-128"/>
                <a:cs typeface="HGPｺﾞｼｯｸM"/>
              </a:rPr>
              <a:t> イオン：</a:t>
            </a:r>
            <a:r>
              <a:rPr lang="en-US" altLang="ja-JP" sz="1050" dirty="0">
                <a:latin typeface="HGPｺﾞｼｯｸM" panose="020B0600000000000000" pitchFamily="50" charset="-128"/>
                <a:ea typeface="HGPｺﾞｼｯｸM" panose="020B0600000000000000" pitchFamily="50" charset="-128"/>
                <a:cs typeface="HGPｺﾞｼｯｸM"/>
              </a:rPr>
              <a:t>2018</a:t>
            </a:r>
            <a:r>
              <a:rPr lang="ja-JP" altLang="en-US" sz="1050" spc="10" dirty="0">
                <a:latin typeface="HGPｺﾞｼｯｸM" panose="020B0600000000000000" pitchFamily="50" charset="-128"/>
                <a:ea typeface="HGPｺﾞｼｯｸM" panose="020B0600000000000000" pitchFamily="50" charset="-128"/>
                <a:cs typeface="HGPｺﾞｼｯｸM"/>
              </a:rPr>
              <a:t> </a:t>
            </a:r>
            <a:r>
              <a:rPr lang="en-US" altLang="ja-JP" sz="1050" spc="10"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AESJ-SC-S010</a:t>
            </a:r>
            <a:r>
              <a:rPr lang="ja-JP" altLang="en-US" sz="1050" spc="-10"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2018</a:t>
            </a:r>
            <a:r>
              <a:rPr lang="ja-JP" altLang="en-US" sz="1050" spc="-10" dirty="0">
                <a:latin typeface="HGPｺﾞｼｯｸM" panose="020B0600000000000000" pitchFamily="50" charset="-128"/>
                <a:ea typeface="HGPｺﾞｼｯｸM" panose="020B0600000000000000" pitchFamily="50" charset="-128"/>
                <a:cs typeface="HGPｺﾞｼｯｸM"/>
              </a:rPr>
              <a:t>）</a:t>
            </a:r>
            <a:endParaRPr lang="ja-JP" altLang="en-US" sz="105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90"/>
              </a:spcBef>
            </a:pPr>
            <a:r>
              <a:rPr lang="en-US" altLang="ja-JP" sz="900" spc="-5" dirty="0">
                <a:latin typeface="HGPｺﾞｼｯｸM"/>
                <a:cs typeface="HGPｺﾞｼｯｸM"/>
              </a:rPr>
              <a:t>【</a:t>
            </a:r>
            <a:r>
              <a:rPr lang="ja-JP" altLang="en-US" sz="900" spc="-5" dirty="0">
                <a:latin typeface="HGPｺﾞｼｯｸM"/>
                <a:cs typeface="HGPｺﾞｼｯｸM"/>
              </a:rPr>
              <a:t>担当部会</a:t>
            </a:r>
            <a:r>
              <a:rPr lang="en-US" altLang="ja-JP" sz="900" spc="-5" dirty="0">
                <a:latin typeface="HGPｺﾞｼｯｸM"/>
                <a:cs typeface="HGPｺﾞｼｯｸM"/>
              </a:rPr>
              <a:t>】</a:t>
            </a:r>
            <a:r>
              <a:rPr lang="ja-JP" altLang="en-US" sz="900" spc="-5" dirty="0">
                <a:latin typeface="HGPｺﾞｼｯｸM"/>
                <a:cs typeface="HGPｺﾞｼｯｸM"/>
              </a:rPr>
              <a:t>水化学管理分科会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3,850</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2,750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a:t>
            </a:r>
            <a:r>
              <a:rPr lang="en-US" altLang="ja-JP" sz="900" spc="-10" dirty="0">
                <a:latin typeface="HGPｺﾞｼｯｸM"/>
                <a:cs typeface="HGPｺﾞｼｯｸM"/>
              </a:rPr>
              <a:t>978-</a:t>
            </a:r>
            <a:r>
              <a:rPr lang="en-US" altLang="ja-JP" sz="900" dirty="0">
                <a:latin typeface="HGPｺﾞｼｯｸM"/>
                <a:cs typeface="HGPｺﾞｼｯｸM"/>
              </a:rPr>
              <a:t>4-</a:t>
            </a:r>
            <a:r>
              <a:rPr lang="en-US" altLang="ja-JP" sz="900" spc="-10" dirty="0">
                <a:latin typeface="HGPｺﾞｼｯｸM"/>
                <a:cs typeface="HGPｺﾞｼｯｸM"/>
              </a:rPr>
              <a:t>89047-424-</a:t>
            </a:r>
            <a:r>
              <a:rPr lang="en-US" altLang="ja-JP" sz="900" dirty="0">
                <a:latin typeface="HGPｺﾞｼｯｸM"/>
                <a:cs typeface="HGPｺﾞｼｯｸM"/>
              </a:rPr>
              <a:t>0</a:t>
            </a:r>
            <a:r>
              <a:rPr lang="ja-JP" altLang="en-US" sz="90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0" dirty="0">
                <a:latin typeface="HGPｺﾞｼｯｸM"/>
                <a:cs typeface="HGPｺﾞｼｯｸM"/>
              </a:rPr>
              <a:t>1720</a:t>
            </a:r>
            <a:endParaRPr lang="ja-JP" altLang="en-US" sz="900" dirty="0">
              <a:latin typeface="HGPｺﾞｼｯｸM"/>
              <a:cs typeface="HGPｺﾞｼｯｸM"/>
            </a:endParaRPr>
          </a:p>
        </p:txBody>
      </p:sp>
      <p:sp>
        <p:nvSpPr>
          <p:cNvPr id="5" name="object 15">
            <a:extLst>
              <a:ext uri="{FF2B5EF4-FFF2-40B4-BE49-F238E27FC236}">
                <a16:creationId xmlns:a16="http://schemas.microsoft.com/office/drawing/2014/main" id="{A56CCA64-39AB-AE6B-60EB-8A4ED2CED528}"/>
              </a:ext>
            </a:extLst>
          </p:cNvPr>
          <p:cNvSpPr txBox="1"/>
          <p:nvPr/>
        </p:nvSpPr>
        <p:spPr>
          <a:xfrm>
            <a:off x="806400" y="9537700"/>
            <a:ext cx="3024505" cy="311047"/>
          </a:xfrm>
          <a:prstGeom prst="rect">
            <a:avLst/>
          </a:prstGeom>
        </p:spPr>
        <p:txBody>
          <a:bodyPr vert="horz" wrap="square" lIns="0" tIns="12700" rIns="0" bIns="0" rtlCol="0">
            <a:spAutoFit/>
          </a:bodyPr>
          <a:lstStyle/>
          <a:p>
            <a:pPr marL="12700" marR="5080">
              <a:lnSpc>
                <a:spcPct val="125000"/>
              </a:lnSpc>
              <a:spcBef>
                <a:spcPts val="100"/>
              </a:spcBef>
            </a:pPr>
            <a:r>
              <a:rPr sz="800" spc="-15" dirty="0">
                <a:latin typeface="游ゴシック" panose="020B0400000000000000" pitchFamily="50" charset="-128"/>
                <a:ea typeface="游ゴシック" panose="020B0400000000000000" pitchFamily="50" charset="-128"/>
                <a:cs typeface="ＭＳ 明朝"/>
              </a:rPr>
              <a:t>※記載価格は，税込です。また，発送には送料が別途</a:t>
            </a:r>
            <a:r>
              <a:rPr sz="800" spc="-10" dirty="0">
                <a:latin typeface="游ゴシック" panose="020B0400000000000000" pitchFamily="50" charset="-128"/>
                <a:ea typeface="游ゴシック" panose="020B0400000000000000" pitchFamily="50" charset="-128"/>
                <a:cs typeface="ＭＳ 明朝"/>
              </a:rPr>
              <a:t>550</a:t>
            </a:r>
            <a:r>
              <a:rPr sz="800" spc="-25" dirty="0">
                <a:latin typeface="游ゴシック" panose="020B0400000000000000" pitchFamily="50" charset="-128"/>
                <a:ea typeface="游ゴシック" panose="020B0400000000000000" pitchFamily="50" charset="-128"/>
                <a:cs typeface="ＭＳ 明朝"/>
              </a:rPr>
              <a:t>円(税込)</a:t>
            </a:r>
            <a:r>
              <a:rPr sz="800" spc="-15" dirty="0">
                <a:latin typeface="游ゴシック" panose="020B0400000000000000" pitchFamily="50" charset="-128"/>
                <a:ea typeface="游ゴシック" panose="020B0400000000000000" pitchFamily="50" charset="-128"/>
                <a:cs typeface="ＭＳ 明朝"/>
              </a:rPr>
              <a:t>必要となります。</a:t>
            </a:r>
            <a:endParaRPr sz="800" dirty="0">
              <a:latin typeface="游ゴシック" panose="020B0400000000000000" pitchFamily="50" charset="-128"/>
              <a:ea typeface="游ゴシック" panose="020B0400000000000000" pitchFamily="50" charset="-128"/>
              <a:cs typeface="ＭＳ 明朝"/>
            </a:endParaRPr>
          </a:p>
        </p:txBody>
      </p:sp>
      <p:sp>
        <p:nvSpPr>
          <p:cNvPr id="25" name="object 5">
            <a:extLst>
              <a:ext uri="{FF2B5EF4-FFF2-40B4-BE49-F238E27FC236}">
                <a16:creationId xmlns:a16="http://schemas.microsoft.com/office/drawing/2014/main" id="{39435489-5523-C3FC-DF99-BBE0F883E943}"/>
              </a:ext>
            </a:extLst>
          </p:cNvPr>
          <p:cNvSpPr txBox="1"/>
          <p:nvPr/>
        </p:nvSpPr>
        <p:spPr>
          <a:xfrm>
            <a:off x="691200" y="7291918"/>
            <a:ext cx="6083935" cy="491160"/>
          </a:xfrm>
          <a:prstGeom prst="rect">
            <a:avLst/>
          </a:prstGeom>
        </p:spPr>
        <p:txBody>
          <a:bodyPr vert="horz" wrap="square" lIns="0" tIns="26670" rIns="0" bIns="0" rtlCol="0">
            <a:spAutoFit/>
          </a:bodyPr>
          <a:lstStyle/>
          <a:p>
            <a:pPr marL="12700">
              <a:lnSpc>
                <a:spcPct val="100000"/>
              </a:lnSpc>
            </a:pPr>
            <a:r>
              <a:rPr lang="ja-JP" altLang="en-US" sz="1050" spc="-15" dirty="0">
                <a:latin typeface="HGPｺﾞｼｯｸM" panose="020B0600000000000000" pitchFamily="50" charset="-128"/>
                <a:ea typeface="HGPｺﾞｼｯｸM" panose="020B0600000000000000" pitchFamily="50" charset="-128"/>
                <a:cs typeface="HGPｺﾞｼｯｸM"/>
              </a:rPr>
              <a:t>沸騰水型原子炉の水化学分析方法</a:t>
            </a:r>
            <a:r>
              <a:rPr lang="en-US" altLang="ja-JP" sz="1050" spc="-15" dirty="0">
                <a:latin typeface="HGPｺﾞｼｯｸM" panose="020B0600000000000000" pitchFamily="50" charset="-128"/>
                <a:ea typeface="HGPｺﾞｼｯｸM" panose="020B0600000000000000" pitchFamily="50" charset="-128"/>
                <a:cs typeface="HGPｺﾞｼｯｸM"/>
              </a:rPr>
              <a:t>-</a:t>
            </a:r>
            <a:r>
              <a:rPr lang="ja-JP" altLang="en-US" sz="1050" spc="-15" dirty="0">
                <a:latin typeface="HGPｺﾞｼｯｸM" panose="020B0600000000000000" pitchFamily="50" charset="-128"/>
                <a:ea typeface="HGPｺﾞｼｯｸM" panose="020B0600000000000000" pitchFamily="50" charset="-128"/>
                <a:cs typeface="HGPｺﾞｼｯｸM"/>
              </a:rPr>
              <a:t>金属不純物</a:t>
            </a:r>
            <a:r>
              <a:rPr lang="ja-JP" altLang="en-US" sz="1050" dirty="0">
                <a:latin typeface="HGPｺﾞｼｯｸM" panose="020B0600000000000000" pitchFamily="50" charset="-128"/>
                <a:ea typeface="HGPｺﾞｼｯｸM" panose="020B0600000000000000" pitchFamily="50" charset="-128"/>
                <a:cs typeface="HGPｺﾞｼｯｸM"/>
              </a:rPr>
              <a:t>：</a:t>
            </a:r>
            <a:r>
              <a:rPr lang="en-US" altLang="ja-JP" sz="1050" dirty="0">
                <a:latin typeface="HGPｺﾞｼｯｸM" panose="020B0600000000000000" pitchFamily="50" charset="-128"/>
                <a:ea typeface="HGPｺﾞｼｯｸM" panose="020B0600000000000000" pitchFamily="50" charset="-128"/>
                <a:cs typeface="HGPｺﾞｼｯｸM"/>
              </a:rPr>
              <a:t>2018</a:t>
            </a:r>
            <a:r>
              <a:rPr lang="ja-JP" altLang="en-US" sz="1050" spc="40" dirty="0">
                <a:latin typeface="HGPｺﾞｼｯｸM" panose="020B0600000000000000" pitchFamily="50" charset="-128"/>
                <a:ea typeface="HGPｺﾞｼｯｸM" panose="020B0600000000000000" pitchFamily="50" charset="-128"/>
                <a:cs typeface="HGPｺﾞｼｯｸM"/>
              </a:rPr>
              <a:t> </a:t>
            </a:r>
            <a:r>
              <a:rPr lang="en-US" altLang="ja-JP" sz="1050" spc="40"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AESJ-SC-S011</a:t>
            </a:r>
            <a:r>
              <a:rPr lang="ja-JP" altLang="en-US" sz="1050" spc="-10"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2018</a:t>
            </a:r>
            <a:r>
              <a:rPr lang="ja-JP" altLang="en-US" sz="1050" spc="-10" dirty="0">
                <a:latin typeface="HGPｺﾞｼｯｸM" panose="020B0600000000000000" pitchFamily="50" charset="-128"/>
                <a:ea typeface="HGPｺﾞｼｯｸM" panose="020B0600000000000000" pitchFamily="50" charset="-128"/>
                <a:cs typeface="HGPｺﾞｼｯｸM"/>
              </a:rPr>
              <a:t>）</a:t>
            </a:r>
            <a:endParaRPr lang="ja-JP" altLang="en-US" sz="105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90"/>
              </a:spcBef>
            </a:pPr>
            <a:r>
              <a:rPr lang="en-US" altLang="ja-JP" sz="900" spc="-5" dirty="0">
                <a:latin typeface="HGPｺﾞｼｯｸM"/>
                <a:cs typeface="HGPｺﾞｼｯｸM"/>
              </a:rPr>
              <a:t>【</a:t>
            </a:r>
            <a:r>
              <a:rPr lang="ja-JP" altLang="en-US" sz="900" spc="-5" dirty="0">
                <a:latin typeface="HGPｺﾞｼｯｸM"/>
                <a:cs typeface="HGPｺﾞｼｯｸM"/>
              </a:rPr>
              <a:t>担当部会</a:t>
            </a:r>
            <a:r>
              <a:rPr lang="en-US" altLang="ja-JP" sz="900" spc="-5" dirty="0">
                <a:latin typeface="HGPｺﾞｼｯｸM"/>
                <a:cs typeface="HGPｺﾞｼｯｸM"/>
              </a:rPr>
              <a:t>】</a:t>
            </a:r>
            <a:r>
              <a:rPr lang="ja-JP" altLang="en-US" sz="900" spc="-5" dirty="0">
                <a:latin typeface="HGPｺﾞｼｯｸM"/>
                <a:cs typeface="HGPｺﾞｼｯｸM"/>
              </a:rPr>
              <a:t>水化学管理分科会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3,850</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2,750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a:t>
            </a:r>
            <a:r>
              <a:rPr lang="en-US" altLang="ja-JP" sz="900" spc="-10" dirty="0">
                <a:latin typeface="HGPｺﾞｼｯｸM"/>
                <a:cs typeface="HGPｺﾞｼｯｸM"/>
              </a:rPr>
              <a:t>978-</a:t>
            </a:r>
            <a:r>
              <a:rPr lang="en-US" altLang="ja-JP" sz="900" dirty="0">
                <a:latin typeface="HGPｺﾞｼｯｸM"/>
                <a:cs typeface="HGPｺﾞｼｯｸM"/>
              </a:rPr>
              <a:t>4-</a:t>
            </a:r>
            <a:r>
              <a:rPr lang="en-US" altLang="ja-JP" sz="900" spc="-10" dirty="0">
                <a:latin typeface="HGPｺﾞｼｯｸM"/>
                <a:cs typeface="HGPｺﾞｼｯｸM"/>
              </a:rPr>
              <a:t>89047-425-</a:t>
            </a:r>
            <a:r>
              <a:rPr lang="en-US" altLang="ja-JP" sz="900" dirty="0">
                <a:latin typeface="HGPｺﾞｼｯｸM"/>
                <a:cs typeface="HGPｺﾞｼｯｸM"/>
              </a:rPr>
              <a:t>7</a:t>
            </a:r>
            <a:r>
              <a:rPr lang="ja-JP" altLang="en-US" sz="90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0" dirty="0">
                <a:latin typeface="HGPｺﾞｼｯｸM"/>
                <a:cs typeface="HGPｺﾞｼｯｸM"/>
              </a:rPr>
              <a:t>1721</a:t>
            </a:r>
            <a:endParaRPr lang="ja-JP" altLang="en-US" sz="900" dirty="0">
              <a:latin typeface="HGPｺﾞｼｯｸM"/>
              <a:cs typeface="HGPｺﾞｼｯｸM"/>
            </a:endParaRPr>
          </a:p>
        </p:txBody>
      </p:sp>
      <p:sp>
        <p:nvSpPr>
          <p:cNvPr id="21" name="スライド番号プレースホルダー 16">
            <a:extLst>
              <a:ext uri="{FF2B5EF4-FFF2-40B4-BE49-F238E27FC236}">
                <a16:creationId xmlns:a16="http://schemas.microsoft.com/office/drawing/2014/main" id="{83311856-0607-99F8-09F7-6F7F5FE35F18}"/>
              </a:ext>
            </a:extLst>
          </p:cNvPr>
          <p:cNvSpPr>
            <a:spLocks noGrp="1"/>
          </p:cNvSpPr>
          <p:nvPr>
            <p:ph type="sldNum" sz="quarter" idx="7"/>
          </p:nvPr>
        </p:nvSpPr>
        <p:spPr>
          <a:xfrm>
            <a:off x="3700800" y="9994898"/>
            <a:ext cx="222123" cy="183733"/>
          </a:xfrm>
        </p:spPr>
        <p:txBody>
          <a:bodyPr/>
          <a:lstStyle/>
          <a:p>
            <a:pPr marL="38100">
              <a:lnSpc>
                <a:spcPts val="1370"/>
              </a:lnSpc>
            </a:pPr>
            <a:r>
              <a:rPr lang="en-US" altLang="ja-JP" dirty="0"/>
              <a:t>9</a:t>
            </a:r>
          </a:p>
        </p:txBody>
      </p:sp>
      <p:sp>
        <p:nvSpPr>
          <p:cNvPr id="28" name="object 3">
            <a:extLst>
              <a:ext uri="{FF2B5EF4-FFF2-40B4-BE49-F238E27FC236}">
                <a16:creationId xmlns:a16="http://schemas.microsoft.com/office/drawing/2014/main" id="{6214518D-3362-8B91-5925-49766E42BE64}"/>
              </a:ext>
            </a:extLst>
          </p:cNvPr>
          <p:cNvSpPr txBox="1"/>
          <p:nvPr/>
        </p:nvSpPr>
        <p:spPr>
          <a:xfrm>
            <a:off x="621283" y="961818"/>
            <a:ext cx="2242567" cy="441788"/>
          </a:xfrm>
          <a:prstGeom prst="rect">
            <a:avLst/>
          </a:prstGeom>
        </p:spPr>
        <p:txBody>
          <a:bodyPr vert="horz" wrap="square" lIns="0" tIns="56515" rIns="0" bIns="0" rtlCol="0">
            <a:spAutoFit/>
          </a:bodyPr>
          <a:lstStyle/>
          <a:p>
            <a:pPr marL="12700">
              <a:lnSpc>
                <a:spcPct val="100000"/>
              </a:lnSpc>
              <a:spcBef>
                <a:spcPts val="670"/>
              </a:spcBef>
            </a:pPr>
            <a:r>
              <a:rPr lang="ja-JP" altLang="en-US" sz="1200" spc="-5" dirty="0">
                <a:latin typeface="HGｺﾞｼｯｸM" panose="020B0609000000000000" pitchFamily="49" charset="-128"/>
                <a:ea typeface="HGｺﾞｼｯｸM" panose="020B0609000000000000" pitchFamily="49" charset="-128"/>
                <a:cs typeface="游ゴシック"/>
              </a:rPr>
              <a:t>システム安全専門部会制定標準</a:t>
            </a:r>
            <a:endParaRPr lang="ja-JP" altLang="en-US" sz="1200" dirty="0">
              <a:latin typeface="HGｺﾞｼｯｸM" panose="020B0609000000000000" pitchFamily="49" charset="-128"/>
              <a:ea typeface="HGｺﾞｼｯｸM" panose="020B0609000000000000" pitchFamily="49" charset="-128"/>
              <a:cs typeface="游ゴシック"/>
            </a:endParaRPr>
          </a:p>
          <a:p>
            <a:pPr marL="12700">
              <a:lnSpc>
                <a:spcPct val="100000"/>
              </a:lnSpc>
              <a:spcBef>
                <a:spcPts val="270"/>
              </a:spcBef>
            </a:pPr>
            <a:r>
              <a:rPr sz="1050" dirty="0">
                <a:latin typeface="HGｺﾞｼｯｸM" panose="020B0609000000000000" pitchFamily="49" charset="-128"/>
                <a:ea typeface="HGｺﾞｼｯｸM" panose="020B0609000000000000" pitchFamily="49" charset="-128"/>
                <a:cs typeface="游ゴシック"/>
              </a:rPr>
              <a:t>(</a:t>
            </a:r>
            <a:r>
              <a:rPr lang="en-US" sz="1050" dirty="0">
                <a:latin typeface="HGｺﾞｼｯｸM" panose="020B0609000000000000" pitchFamily="49" charset="-128"/>
                <a:ea typeface="HGｺﾞｼｯｸM" panose="020B0609000000000000" pitchFamily="49" charset="-128"/>
                <a:cs typeface="游ゴシック"/>
              </a:rPr>
              <a:t>2</a:t>
            </a:r>
            <a:r>
              <a:rPr sz="1050" dirty="0">
                <a:latin typeface="HGｺﾞｼｯｸM" panose="020B0609000000000000" pitchFamily="49" charset="-128"/>
                <a:ea typeface="HGｺﾞｼｯｸM" panose="020B0609000000000000" pitchFamily="49" charset="-128"/>
                <a:cs typeface="游ゴシック"/>
              </a:rPr>
              <a:t>/</a:t>
            </a:r>
            <a:r>
              <a:rPr lang="en-US" sz="1050" dirty="0">
                <a:latin typeface="HGｺﾞｼｯｸM" panose="020B0609000000000000" pitchFamily="49" charset="-128"/>
                <a:ea typeface="HGｺﾞｼｯｸM" panose="020B0609000000000000" pitchFamily="49" charset="-128"/>
                <a:cs typeface="游ゴシック"/>
              </a:rPr>
              <a:t>3</a:t>
            </a:r>
            <a:r>
              <a:rPr sz="1050" spc="-30" dirty="0">
                <a:latin typeface="HGｺﾞｼｯｸM" panose="020B0609000000000000" pitchFamily="49" charset="-128"/>
                <a:ea typeface="HGｺﾞｼｯｸM" panose="020B0609000000000000" pitchFamily="49" charset="-128"/>
                <a:cs typeface="游ゴシック"/>
              </a:rPr>
              <a:t> ページ)</a:t>
            </a:r>
            <a:endParaRPr sz="1050" dirty="0">
              <a:latin typeface="HGｺﾞｼｯｸM" panose="020B0609000000000000" pitchFamily="49" charset="-128"/>
              <a:ea typeface="HGｺﾞｼｯｸM" panose="020B0609000000000000" pitchFamily="49" charset="-128"/>
              <a:cs typeface="游ゴシック"/>
            </a:endParaRPr>
          </a:p>
        </p:txBody>
      </p:sp>
      <p:sp>
        <p:nvSpPr>
          <p:cNvPr id="17" name="object 5">
            <a:extLst>
              <a:ext uri="{FF2B5EF4-FFF2-40B4-BE49-F238E27FC236}">
                <a16:creationId xmlns:a16="http://schemas.microsoft.com/office/drawing/2014/main" id="{D2187683-2421-13FF-4677-B3BAE337D4EF}"/>
              </a:ext>
            </a:extLst>
          </p:cNvPr>
          <p:cNvSpPr txBox="1"/>
          <p:nvPr/>
        </p:nvSpPr>
        <p:spPr>
          <a:xfrm>
            <a:off x="691200" y="6455425"/>
            <a:ext cx="6083935" cy="637354"/>
          </a:xfrm>
          <a:prstGeom prst="rect">
            <a:avLst/>
          </a:prstGeom>
        </p:spPr>
        <p:txBody>
          <a:bodyPr vert="horz" wrap="square" lIns="0" tIns="26670" rIns="0" bIns="0" rtlCol="0">
            <a:spAutoFit/>
          </a:bodyPr>
          <a:lstStyle/>
          <a:p>
            <a:pPr marL="12700" marR="5080">
              <a:lnSpc>
                <a:spcPts val="1200"/>
              </a:lnSpc>
              <a:spcBef>
                <a:spcPts val="5"/>
              </a:spcBef>
            </a:pPr>
            <a:r>
              <a:rPr lang="ja-JP" altLang="en-US" sz="1050" spc="-20" dirty="0">
                <a:latin typeface="HGPｺﾞｼｯｸM" panose="020B0600000000000000" pitchFamily="50" charset="-128"/>
                <a:ea typeface="HGPｺﾞｼｯｸM" panose="020B0600000000000000" pitchFamily="50" charset="-128"/>
                <a:cs typeface="HGPｺﾞｼｯｸM"/>
              </a:rPr>
              <a:t>原子力発電所の継続的な安全性向上のためのリスク情報を活用した統合的意思決定に関する実施基準：</a:t>
            </a:r>
            <a:r>
              <a:rPr lang="en-US" altLang="ja-JP" sz="1050" spc="-10" dirty="0">
                <a:latin typeface="HGPｺﾞｼｯｸM" panose="020B0600000000000000" pitchFamily="50" charset="-128"/>
                <a:ea typeface="HGPｺﾞｼｯｸM" panose="020B0600000000000000" pitchFamily="50" charset="-128"/>
                <a:cs typeface="HGPｺﾞｼｯｸM"/>
              </a:rPr>
              <a:t>2019 (AESJ-SC-S012</a:t>
            </a:r>
            <a:r>
              <a:rPr lang="ja-JP" altLang="en-US" sz="1050" spc="-10"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2019</a:t>
            </a:r>
            <a:r>
              <a:rPr lang="ja-JP" altLang="en-US" sz="1050" spc="-10" dirty="0">
                <a:latin typeface="HGPｺﾞｼｯｸM" panose="020B0600000000000000" pitchFamily="50" charset="-128"/>
                <a:ea typeface="HGPｺﾞｼｯｸM" panose="020B0600000000000000" pitchFamily="50" charset="-128"/>
                <a:cs typeface="HGPｺﾞｼｯｸM"/>
              </a:rPr>
              <a:t>）</a:t>
            </a:r>
            <a:endParaRPr lang="ja-JP" altLang="en-US" sz="105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60"/>
              </a:spcBef>
            </a:pPr>
            <a:r>
              <a:rPr lang="en-US" altLang="ja-JP" sz="900" spc="-5" dirty="0">
                <a:latin typeface="HGPｺﾞｼｯｸM"/>
                <a:cs typeface="HGPｺﾞｼｯｸM"/>
              </a:rPr>
              <a:t>【</a:t>
            </a:r>
            <a:r>
              <a:rPr lang="ja-JP" altLang="en-US" sz="900" spc="-5" dirty="0">
                <a:latin typeface="HGPｺﾞｼｯｸM"/>
                <a:cs typeface="HGPｺﾞｼｯｸM"/>
              </a:rPr>
              <a:t>担当分科会</a:t>
            </a:r>
            <a:r>
              <a:rPr lang="en-US" altLang="ja-JP" sz="900" spc="-5" dirty="0">
                <a:latin typeface="HGPｺﾞｼｯｸM"/>
                <a:cs typeface="HGPｺﾞｼｯｸM"/>
              </a:rPr>
              <a:t>】</a:t>
            </a:r>
            <a:r>
              <a:rPr lang="ja-JP" altLang="en-US" sz="900" spc="-5" dirty="0">
                <a:latin typeface="HGPｺﾞｼｯｸM"/>
                <a:cs typeface="HGPｺﾞｼｯｸM"/>
              </a:rPr>
              <a:t>統合的安全性向上分科会、</a:t>
            </a:r>
            <a:r>
              <a:rPr lang="en-US" altLang="ja-JP" sz="900" dirty="0">
                <a:latin typeface="HGPｺﾞｼｯｸM"/>
                <a:cs typeface="HGPｺﾞｼｯｸM"/>
              </a:rPr>
              <a:t>PRA</a:t>
            </a:r>
            <a:r>
              <a:rPr lang="ja-JP" altLang="en-US" sz="900" spc="-10" dirty="0">
                <a:latin typeface="HGPｺﾞｼｯｸM"/>
                <a:cs typeface="HGPｺﾞｼｯｸM"/>
              </a:rPr>
              <a:t>品質確保分科会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20,625</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16,500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】978-</a:t>
            </a:r>
            <a:r>
              <a:rPr lang="en-US" altLang="ja-JP" sz="900" spc="-10" dirty="0">
                <a:latin typeface="HGPｺﾞｼｯｸM"/>
                <a:cs typeface="HGPｺﾞｼｯｸM"/>
              </a:rPr>
              <a:t>4-89047-428-</a:t>
            </a:r>
            <a:r>
              <a:rPr lang="en-US" altLang="ja-JP" sz="900" dirty="0">
                <a:latin typeface="HGPｺﾞｼｯｸM"/>
                <a:cs typeface="HGPｺﾞｼｯｸM"/>
              </a:rPr>
              <a:t>8</a:t>
            </a:r>
            <a:r>
              <a:rPr lang="ja-JP" altLang="en-US" sz="90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0" dirty="0">
                <a:latin typeface="HGPｺﾞｼｯｸM"/>
                <a:cs typeface="HGPｺﾞｼｯｸM"/>
              </a:rPr>
              <a:t>1728</a:t>
            </a:r>
            <a:endParaRPr lang="ja-JP" altLang="en-US" sz="900" dirty="0">
              <a:latin typeface="HGPｺﾞｼｯｸM"/>
              <a:cs typeface="HGPｺﾞｼｯｸM"/>
            </a:endParaRPr>
          </a:p>
        </p:txBody>
      </p:sp>
      <p:sp>
        <p:nvSpPr>
          <p:cNvPr id="34" name="object 5">
            <a:extLst>
              <a:ext uri="{FF2B5EF4-FFF2-40B4-BE49-F238E27FC236}">
                <a16:creationId xmlns:a16="http://schemas.microsoft.com/office/drawing/2014/main" id="{31E2723B-E33D-0208-ECF1-5B0751C1EC7F}"/>
              </a:ext>
            </a:extLst>
          </p:cNvPr>
          <p:cNvSpPr txBox="1"/>
          <p:nvPr/>
        </p:nvSpPr>
        <p:spPr>
          <a:xfrm>
            <a:off x="691200" y="5733570"/>
            <a:ext cx="6083935" cy="491160"/>
          </a:xfrm>
          <a:prstGeom prst="rect">
            <a:avLst/>
          </a:prstGeom>
        </p:spPr>
        <p:txBody>
          <a:bodyPr vert="horz" wrap="square" lIns="0" tIns="26670" rIns="0" bIns="0" rtlCol="0">
            <a:spAutoFit/>
          </a:bodyPr>
          <a:lstStyle/>
          <a:p>
            <a:pPr marL="12700">
              <a:lnSpc>
                <a:spcPct val="100000"/>
              </a:lnSpc>
            </a:pPr>
            <a:r>
              <a:rPr lang="ja-JP" altLang="en-US" sz="1050" spc="-15" dirty="0">
                <a:latin typeface="HGPｺﾞｼｯｸM" panose="020B0600000000000000" pitchFamily="50" charset="-128"/>
                <a:ea typeface="HGPｺﾞｼｯｸM" panose="020B0600000000000000" pitchFamily="50" charset="-128"/>
                <a:cs typeface="HGPｺﾞｼｯｸM"/>
              </a:rPr>
              <a:t>加圧水型原子炉二次系の水化学管理指針：</a:t>
            </a:r>
            <a:r>
              <a:rPr lang="en-US" altLang="ja-JP" sz="1050" dirty="0">
                <a:latin typeface="HGPｺﾞｼｯｸM" panose="020B0600000000000000" pitchFamily="50" charset="-128"/>
                <a:ea typeface="HGPｺﾞｼｯｸM" panose="020B0600000000000000" pitchFamily="50" charset="-128"/>
                <a:cs typeface="HGPｺﾞｼｯｸM"/>
              </a:rPr>
              <a:t>2020</a:t>
            </a:r>
            <a:r>
              <a:rPr lang="ja-JP" altLang="en-US" sz="1050" spc="30" dirty="0">
                <a:latin typeface="HGPｺﾞｼｯｸM" panose="020B0600000000000000" pitchFamily="50" charset="-128"/>
                <a:ea typeface="HGPｺﾞｼｯｸM" panose="020B0600000000000000" pitchFamily="50" charset="-128"/>
                <a:cs typeface="HGPｺﾞｼｯｸM"/>
              </a:rPr>
              <a:t> </a:t>
            </a:r>
            <a:r>
              <a:rPr lang="en-US" altLang="ja-JP" sz="1050" spc="30"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AESJ-SC-S013</a:t>
            </a:r>
            <a:r>
              <a:rPr lang="ja-JP" altLang="en-US" sz="1050" spc="-10"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2020</a:t>
            </a:r>
            <a:r>
              <a:rPr lang="ja-JP" altLang="en-US" sz="1050" spc="-10" dirty="0">
                <a:latin typeface="HGPｺﾞｼｯｸM" panose="020B0600000000000000" pitchFamily="50" charset="-128"/>
                <a:ea typeface="HGPｺﾞｼｯｸM" panose="020B0600000000000000" pitchFamily="50" charset="-128"/>
                <a:cs typeface="HGPｺﾞｼｯｸM"/>
              </a:rPr>
              <a:t>）</a:t>
            </a:r>
            <a:endParaRPr lang="ja-JP" altLang="en-US" sz="105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90"/>
              </a:spcBef>
            </a:pPr>
            <a:r>
              <a:rPr lang="en-US" altLang="ja-JP" sz="900" spc="-10" dirty="0">
                <a:latin typeface="HGPｺﾞｼｯｸM"/>
                <a:cs typeface="HGPｺﾞｼｯｸM"/>
              </a:rPr>
              <a:t>【</a:t>
            </a:r>
            <a:r>
              <a:rPr lang="ja-JP" altLang="en-US" sz="900" spc="-10" dirty="0">
                <a:latin typeface="HGPｺﾞｼｯｸM"/>
                <a:cs typeface="HGPｺﾞｼｯｸM"/>
              </a:rPr>
              <a:t>担当分科会</a:t>
            </a:r>
            <a:r>
              <a:rPr lang="en-US" altLang="ja-JP" sz="900" spc="-10" dirty="0">
                <a:latin typeface="HGPｺﾞｼｯｸM"/>
                <a:cs typeface="HGPｺﾞｼｯｸM"/>
              </a:rPr>
              <a:t>】</a:t>
            </a:r>
            <a:r>
              <a:rPr lang="ja-JP" altLang="en-US" sz="900" spc="-10" dirty="0">
                <a:latin typeface="HGPｺﾞｼｯｸM"/>
                <a:cs typeface="HGPｺﾞｼｯｸM"/>
              </a:rPr>
              <a:t>水化学管理分科会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13,750</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11,000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】978-</a:t>
            </a:r>
            <a:r>
              <a:rPr lang="en-US" altLang="ja-JP" sz="900" spc="-10" dirty="0">
                <a:latin typeface="HGPｺﾞｼｯｸM"/>
                <a:cs typeface="HGPｺﾞｼｯｸM"/>
              </a:rPr>
              <a:t>4-89047-431-</a:t>
            </a:r>
            <a:r>
              <a:rPr lang="en-US" altLang="ja-JP" sz="900" dirty="0">
                <a:latin typeface="HGPｺﾞｼｯｸM"/>
                <a:cs typeface="HGPｺﾞｼｯｸM"/>
              </a:rPr>
              <a:t>8</a:t>
            </a:r>
            <a:r>
              <a:rPr lang="ja-JP" altLang="en-US" sz="90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0" dirty="0">
                <a:latin typeface="HGPｺﾞｼｯｸM"/>
                <a:cs typeface="HGPｺﾞｼｯｸM"/>
              </a:rPr>
              <a:t>1730</a:t>
            </a:r>
            <a:endParaRPr lang="ja-JP" altLang="en-US" sz="900" dirty="0">
              <a:latin typeface="HGPｺﾞｼｯｸM"/>
              <a:cs typeface="HGPｺﾞｼｯｸM"/>
            </a:endParaRPr>
          </a:p>
        </p:txBody>
      </p:sp>
      <p:sp>
        <p:nvSpPr>
          <p:cNvPr id="18" name="object 5">
            <a:extLst>
              <a:ext uri="{FF2B5EF4-FFF2-40B4-BE49-F238E27FC236}">
                <a16:creationId xmlns:a16="http://schemas.microsoft.com/office/drawing/2014/main" id="{30D3B511-3BA2-E0CD-5E28-66E624B8EB9E}"/>
              </a:ext>
            </a:extLst>
          </p:cNvPr>
          <p:cNvSpPr txBox="1"/>
          <p:nvPr/>
        </p:nvSpPr>
        <p:spPr>
          <a:xfrm>
            <a:off x="691200" y="4867804"/>
            <a:ext cx="6083935" cy="642484"/>
          </a:xfrm>
          <a:prstGeom prst="rect">
            <a:avLst/>
          </a:prstGeom>
        </p:spPr>
        <p:txBody>
          <a:bodyPr vert="horz" wrap="square" lIns="0" tIns="26670" rIns="0" bIns="0" rtlCol="0">
            <a:spAutoFit/>
          </a:bodyPr>
          <a:lstStyle/>
          <a:p>
            <a:pPr marL="12700">
              <a:lnSpc>
                <a:spcPct val="100000"/>
              </a:lnSpc>
            </a:pPr>
            <a:r>
              <a:rPr lang="ja-JP" altLang="en-US" sz="1050" spc="-15" dirty="0">
                <a:latin typeface="HGPｺﾞｼｯｸM" panose="020B0600000000000000" pitchFamily="50" charset="-128"/>
                <a:ea typeface="HGPｺﾞｼｯｸM" panose="020B0600000000000000" pitchFamily="50" charset="-128"/>
                <a:cs typeface="HGPｺﾞｼｯｸM"/>
              </a:rPr>
              <a:t>原子力発電所の高経年化対策実施基準：</a:t>
            </a:r>
            <a:r>
              <a:rPr lang="en-US" altLang="ja-JP" sz="1050" dirty="0">
                <a:latin typeface="HGPｺﾞｼｯｸM" panose="020B0600000000000000" pitchFamily="50" charset="-128"/>
                <a:ea typeface="HGPｺﾞｼｯｸM" panose="020B0600000000000000" pitchFamily="50" charset="-128"/>
                <a:cs typeface="HGPｺﾞｼｯｸM"/>
              </a:rPr>
              <a:t>2021</a:t>
            </a:r>
            <a:r>
              <a:rPr lang="ja-JP" altLang="en-US" sz="1050" spc="25" dirty="0">
                <a:latin typeface="HGPｺﾞｼｯｸM" panose="020B0600000000000000" pitchFamily="50" charset="-128"/>
                <a:ea typeface="HGPｺﾞｼｯｸM" panose="020B0600000000000000" pitchFamily="50" charset="-128"/>
                <a:cs typeface="HGPｺﾞｼｯｸM"/>
              </a:rPr>
              <a:t> </a:t>
            </a:r>
            <a:r>
              <a:rPr lang="en-US" altLang="ja-JP" sz="1050" spc="25"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AESJ-SC-P005</a:t>
            </a:r>
            <a:r>
              <a:rPr lang="ja-JP" altLang="en-US" sz="1050" spc="-10"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2021)</a:t>
            </a:r>
            <a:endParaRPr lang="ja-JP" altLang="en-US" sz="105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90"/>
              </a:spcBef>
            </a:pPr>
            <a:r>
              <a:rPr lang="en-US" altLang="ja-JP" sz="900" dirty="0">
                <a:latin typeface="HGPｺﾞｼｯｸM"/>
                <a:cs typeface="HGPｺﾞｼｯｸM"/>
              </a:rPr>
              <a:t>【</a:t>
            </a:r>
            <a:r>
              <a:rPr lang="ja-JP" altLang="en-US" sz="900" dirty="0">
                <a:latin typeface="HGPｺﾞｼｯｸM"/>
                <a:cs typeface="HGPｺﾞｼｯｸM"/>
              </a:rPr>
              <a:t>担当分科会</a:t>
            </a:r>
            <a:r>
              <a:rPr lang="en-US" altLang="ja-JP" sz="900" dirty="0">
                <a:latin typeface="HGPｺﾞｼｯｸM"/>
                <a:cs typeface="HGPｺﾞｼｯｸM"/>
              </a:rPr>
              <a:t>】</a:t>
            </a:r>
            <a:r>
              <a:rPr lang="en-US" altLang="ja-JP" sz="900" spc="-10" dirty="0">
                <a:latin typeface="HGPｺﾞｼｯｸM"/>
                <a:cs typeface="HGPｺﾞｼｯｸM"/>
              </a:rPr>
              <a:t>PLM</a:t>
            </a:r>
            <a:r>
              <a:rPr lang="ja-JP" altLang="en-US" sz="900" spc="-20" dirty="0">
                <a:latin typeface="HGPｺﾞｼｯｸM"/>
                <a:cs typeface="HGPｺﾞｼｯｸM"/>
              </a:rPr>
              <a:t>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】17</a:t>
            </a:r>
            <a:r>
              <a:rPr lang="en-US" altLang="ja-JP" sz="900" spc="-10" dirty="0">
                <a:latin typeface="HGPｺﾞｼｯｸM"/>
                <a:cs typeface="HGPｺﾞｼｯｸM"/>
              </a:rPr>
              <a:t>,050</a:t>
            </a:r>
            <a:r>
              <a:rPr lang="ja-JP" altLang="en-US" sz="900" spc="-10" dirty="0">
                <a:latin typeface="HGPｺﾞｼｯｸM"/>
                <a:cs typeface="HGPｺﾞｼｯｸM"/>
              </a:rPr>
              <a:t>円</a:t>
            </a:r>
            <a:r>
              <a:rPr lang="ja-JP" altLang="en-US" sz="900" spc="25" dirty="0">
                <a:latin typeface="HGPｺﾞｼｯｸM"/>
                <a:cs typeface="HGPｺﾞｼｯｸM"/>
              </a:rPr>
              <a:t>　</a:t>
            </a:r>
            <a:r>
              <a:rPr lang="en-US" altLang="ja-JP" sz="900" spc="25" dirty="0">
                <a:latin typeface="HGPｺﾞｼｯｸM"/>
                <a:cs typeface="HGPｺﾞｼｯｸM"/>
              </a:rPr>
              <a:t>【</a:t>
            </a:r>
            <a:r>
              <a:rPr lang="ja-JP" altLang="en-US" sz="900" spc="25" dirty="0">
                <a:latin typeface="HGPｺﾞｼｯｸM"/>
                <a:cs typeface="HGPｺﾞｼｯｸM"/>
              </a:rPr>
              <a:t>会員価格・税込</a:t>
            </a:r>
            <a:r>
              <a:rPr lang="en-US" altLang="ja-JP" sz="900" spc="25" dirty="0">
                <a:latin typeface="HGPｺﾞｼｯｸM"/>
                <a:cs typeface="HGPｺﾞｼｯｸM"/>
              </a:rPr>
              <a:t>】13</a:t>
            </a:r>
            <a:r>
              <a:rPr lang="en-US" altLang="ja-JP" sz="900" spc="-10" dirty="0">
                <a:latin typeface="HGPｺﾞｼｯｸM"/>
                <a:cs typeface="HGPｺﾞｼｯｸM"/>
              </a:rPr>
              <a:t>,750</a:t>
            </a:r>
            <a:r>
              <a:rPr lang="ja-JP" altLang="en-US" sz="900" spc="-10" dirty="0">
                <a:latin typeface="HGPｺﾞｼｯｸM"/>
                <a:cs typeface="HGPｺﾞｼｯｸM"/>
              </a:rPr>
              <a:t>円　</a:t>
            </a:r>
            <a:r>
              <a:rPr lang="en-US" altLang="ja-JP" sz="900" dirty="0">
                <a:latin typeface="HGPｺﾞｼｯｸM"/>
                <a:cs typeface="HGPｺﾞｼｯｸM"/>
              </a:rPr>
              <a:t>【ISBN</a:t>
            </a:r>
            <a:r>
              <a:rPr lang="en-US" altLang="ja-JP" sz="900" spc="-10" dirty="0">
                <a:latin typeface="HGPｺﾞｼｯｸM"/>
                <a:cs typeface="HGPｺﾞｼｯｸM"/>
              </a:rPr>
              <a:t>】978-4-89047-436-3</a:t>
            </a:r>
            <a:r>
              <a:rPr lang="ja-JP" altLang="en-US" sz="900" spc="-1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10" dirty="0">
                <a:latin typeface="HGPｺﾞｼｯｸM"/>
                <a:cs typeface="HGPｺﾞｼｯｸM"/>
              </a:rPr>
              <a:t>sc2102</a:t>
            </a:r>
            <a:r>
              <a:rPr lang="ja-JP" altLang="en-US" sz="900" spc="-10" dirty="0">
                <a:latin typeface="HGPｺﾞｼｯｸM"/>
                <a:cs typeface="HGPｺﾞｼｯｸM"/>
              </a:rPr>
              <a:t>　</a:t>
            </a:r>
          </a:p>
          <a:p>
            <a:pPr marL="12700">
              <a:lnSpc>
                <a:spcPct val="100000"/>
              </a:lnSpc>
              <a:spcBef>
                <a:spcPts val="120"/>
              </a:spcBef>
            </a:pPr>
            <a:r>
              <a:rPr lang="en-US" altLang="ja-JP" sz="900" b="1" spc="-10" dirty="0">
                <a:latin typeface="HGPｺﾞｼｯｸM"/>
                <a:cs typeface="HGPｺﾞｼｯｸM"/>
              </a:rPr>
              <a:t>※</a:t>
            </a:r>
            <a:r>
              <a:rPr lang="ja-JP" altLang="en-US" sz="900" b="1" spc="-10" dirty="0">
                <a:latin typeface="HGPｺﾞｼｯｸM"/>
                <a:cs typeface="HGPｺﾞｼｯｸM"/>
              </a:rPr>
              <a:t>本標準を新規にご購入の際は必ず追補</a:t>
            </a:r>
            <a:r>
              <a:rPr lang="en-US" altLang="ja-JP" sz="900" b="1" spc="-10" dirty="0">
                <a:latin typeface="HGPｺﾞｼｯｸM"/>
                <a:cs typeface="HGPｺﾞｼｯｸM"/>
              </a:rPr>
              <a:t>1</a:t>
            </a:r>
            <a:r>
              <a:rPr lang="ja-JP" altLang="en-US" sz="900" b="1" spc="-10" dirty="0">
                <a:latin typeface="HGPｺﾞｼｯｸM"/>
                <a:cs typeface="HGPｺﾞｼｯｸM"/>
              </a:rPr>
              <a:t>，</a:t>
            </a:r>
            <a:r>
              <a:rPr lang="en-US" altLang="ja-JP" sz="900" b="1" spc="-10" dirty="0">
                <a:latin typeface="HGPｺﾞｼｯｸM"/>
                <a:cs typeface="HGPｺﾞｼｯｸM"/>
              </a:rPr>
              <a:t>2</a:t>
            </a:r>
            <a:r>
              <a:rPr lang="ja-JP" altLang="en-US" sz="900" b="1" spc="-10" dirty="0">
                <a:latin typeface="HGPｺﾞｼｯｸM"/>
                <a:cs typeface="HGPｺﾞｼｯｸM"/>
              </a:rPr>
              <a:t>，</a:t>
            </a:r>
            <a:r>
              <a:rPr lang="en-US" altLang="ja-JP" sz="900" b="1" spc="-10" dirty="0">
                <a:latin typeface="HGPｺﾞｼｯｸM"/>
                <a:cs typeface="HGPｺﾞｼｯｸM"/>
              </a:rPr>
              <a:t>3</a:t>
            </a:r>
            <a:r>
              <a:rPr lang="ja-JP" altLang="en-US" sz="900" b="1" spc="-10" dirty="0">
                <a:latin typeface="HGPｺﾞｼｯｸM"/>
                <a:cs typeface="HGPｺﾞｼｯｸM"/>
              </a:rPr>
              <a:t>，</a:t>
            </a:r>
            <a:r>
              <a:rPr lang="en-US" altLang="ja-JP" sz="900" b="1" spc="-10" dirty="0">
                <a:latin typeface="HGPｺﾞｼｯｸM"/>
                <a:cs typeface="HGPｺﾞｼｯｸM"/>
              </a:rPr>
              <a:t>4</a:t>
            </a:r>
            <a:r>
              <a:rPr lang="ja-JP" altLang="en-US" sz="900" b="1" spc="-10" dirty="0">
                <a:latin typeface="HGPｺﾞｼｯｸM"/>
                <a:cs typeface="HGPｺﾞｼｯｸM"/>
              </a:rPr>
              <a:t> ，</a:t>
            </a:r>
            <a:r>
              <a:rPr lang="en-US" altLang="ja-JP" sz="900" b="1" spc="-10" dirty="0">
                <a:latin typeface="HGPｺﾞｼｯｸM"/>
                <a:cs typeface="HGPｺﾞｼｯｸM"/>
              </a:rPr>
              <a:t>5</a:t>
            </a:r>
            <a:r>
              <a:rPr lang="ja-JP" altLang="en-US" sz="900" b="1" spc="-10" dirty="0">
                <a:latin typeface="HGPｺﾞｼｯｸM"/>
                <a:cs typeface="HGPｺﾞｼｯｸM"/>
              </a:rPr>
              <a:t>をお求めください。</a:t>
            </a:r>
            <a:endParaRPr lang="en-US" altLang="ja-JP" sz="900" b="1" dirty="0">
              <a:latin typeface="HGPｺﾞｼｯｸM"/>
              <a:cs typeface="HGPｺﾞｼｯｸM"/>
            </a:endParaRPr>
          </a:p>
        </p:txBody>
      </p:sp>
      <p:sp>
        <p:nvSpPr>
          <p:cNvPr id="7" name="テキスト ボックス 6">
            <a:extLst>
              <a:ext uri="{FF2B5EF4-FFF2-40B4-BE49-F238E27FC236}">
                <a16:creationId xmlns:a16="http://schemas.microsoft.com/office/drawing/2014/main" id="{67B5D520-6E1D-941F-79B0-1496EFD8359A}"/>
              </a:ext>
            </a:extLst>
          </p:cNvPr>
          <p:cNvSpPr txBox="1"/>
          <p:nvPr/>
        </p:nvSpPr>
        <p:spPr>
          <a:xfrm>
            <a:off x="6300000" y="2862173"/>
            <a:ext cx="415498" cy="230832"/>
          </a:xfrm>
          <a:prstGeom prst="rect">
            <a:avLst/>
          </a:prstGeom>
          <a:solidFill>
            <a:schemeClr val="tx2"/>
          </a:solidFill>
        </p:spPr>
        <p:txBody>
          <a:bodyPr wrap="none" rtlCol="0">
            <a:spAutoFit/>
          </a:bodyPr>
          <a:lstStyle/>
          <a:p>
            <a:r>
              <a:rPr kumimoji="1" lang="ja-JP" altLang="en-US" sz="900" dirty="0">
                <a:solidFill>
                  <a:schemeClr val="bg1"/>
                </a:solidFill>
              </a:rPr>
              <a:t>再掲</a:t>
            </a:r>
          </a:p>
        </p:txBody>
      </p:sp>
      <p:sp>
        <p:nvSpPr>
          <p:cNvPr id="13" name="object 5">
            <a:extLst>
              <a:ext uri="{FF2B5EF4-FFF2-40B4-BE49-F238E27FC236}">
                <a16:creationId xmlns:a16="http://schemas.microsoft.com/office/drawing/2014/main" id="{8D84E597-DC13-30FE-3207-2E04E5320BAF}"/>
              </a:ext>
            </a:extLst>
          </p:cNvPr>
          <p:cNvSpPr txBox="1"/>
          <p:nvPr/>
        </p:nvSpPr>
        <p:spPr>
          <a:xfrm>
            <a:off x="691200" y="2610715"/>
            <a:ext cx="6083935" cy="623504"/>
          </a:xfrm>
          <a:prstGeom prst="rect">
            <a:avLst/>
          </a:prstGeom>
        </p:spPr>
        <p:txBody>
          <a:bodyPr vert="horz" wrap="square" lIns="0" tIns="26670" rIns="0" bIns="0" rtlCol="0">
            <a:spAutoFit/>
          </a:bodyPr>
          <a:lstStyle/>
          <a:p>
            <a:pPr marL="12700">
              <a:lnSpc>
                <a:spcPts val="1230"/>
              </a:lnSpc>
              <a:spcBef>
                <a:spcPts val="5"/>
              </a:spcBef>
            </a:pPr>
            <a:r>
              <a:rPr lang="ja-JP" altLang="en-US" sz="1050" spc="-20" dirty="0">
                <a:latin typeface="HGPｺﾞｼｯｸM" panose="020B0600000000000000" pitchFamily="50" charset="-128"/>
                <a:ea typeface="HGPｺﾞｼｯｸM" panose="020B0600000000000000" pitchFamily="50" charset="-128"/>
                <a:cs typeface="HGPｺﾞｼｯｸM"/>
              </a:rPr>
              <a:t>原子力発電所の高経年化対策実施基準</a:t>
            </a:r>
            <a:r>
              <a:rPr lang="en-US" altLang="ja-JP" sz="1050" spc="-20" dirty="0">
                <a:latin typeface="HGPｺﾞｼｯｸM" panose="020B0600000000000000" pitchFamily="50" charset="-128"/>
                <a:ea typeface="HGPｺﾞｼｯｸM" panose="020B0600000000000000" pitchFamily="50" charset="-128"/>
                <a:cs typeface="HGPｺﾞｼｯｸM"/>
              </a:rPr>
              <a:t>:2022</a:t>
            </a:r>
            <a:r>
              <a:rPr lang="ja-JP" altLang="en-US" sz="1050" spc="-20" dirty="0">
                <a:latin typeface="HGPｺﾞｼｯｸM" panose="020B0600000000000000" pitchFamily="50" charset="-128"/>
                <a:ea typeface="HGPｺﾞｼｯｸM" panose="020B0600000000000000" pitchFamily="50" charset="-128"/>
                <a:cs typeface="HGPｺﾞｼｯｸM"/>
              </a:rPr>
              <a:t> （追補</a:t>
            </a:r>
            <a:r>
              <a:rPr lang="en-US" altLang="ja-JP" sz="1050" spc="-20" dirty="0">
                <a:latin typeface="HGPｺﾞｼｯｸM" panose="020B0600000000000000" pitchFamily="50" charset="-128"/>
                <a:ea typeface="HGPｺﾞｼｯｸM" panose="020B0600000000000000" pitchFamily="50" charset="-128"/>
                <a:cs typeface="HGPｺﾞｼｯｸM"/>
              </a:rPr>
              <a:t>1</a:t>
            </a:r>
            <a:r>
              <a:rPr lang="ja-JP" altLang="en-US" sz="1050" spc="-20" dirty="0">
                <a:latin typeface="HGPｺﾞｼｯｸM" panose="020B0600000000000000" pitchFamily="50" charset="-128"/>
                <a:ea typeface="HGPｺﾞｼｯｸM" panose="020B0600000000000000" pitchFamily="50" charset="-128"/>
                <a:cs typeface="HGPｺﾞｼｯｸM"/>
              </a:rPr>
              <a:t>） </a:t>
            </a:r>
            <a:r>
              <a:rPr lang="en-US" altLang="ja-JP" sz="1050" spc="-20" dirty="0">
                <a:latin typeface="HGPｺﾞｼｯｸM" panose="020B0600000000000000" pitchFamily="50" charset="-128"/>
                <a:ea typeface="HGPｺﾞｼｯｸM" panose="020B0600000000000000" pitchFamily="50" charset="-128"/>
                <a:cs typeface="HGPｺﾞｼｯｸM"/>
              </a:rPr>
              <a:t>(AESJ-SC-P005:2022(Amd.1))</a:t>
            </a:r>
            <a:r>
              <a:rPr lang="ja-JP" altLang="en-US" sz="1050" spc="-20" dirty="0">
                <a:latin typeface="HGPｺﾞｼｯｸM" panose="020B0600000000000000" pitchFamily="50" charset="-128"/>
                <a:ea typeface="HGPｺﾞｼｯｸM" panose="020B0600000000000000" pitchFamily="50" charset="-128"/>
                <a:cs typeface="HGPｺﾞｼｯｸM"/>
              </a:rPr>
              <a:t> </a:t>
            </a:r>
            <a:endParaRPr lang="en-US" altLang="ja-JP" sz="1050" spc="-20" dirty="0">
              <a:latin typeface="HGPｺﾞｼｯｸM" panose="020B0600000000000000" pitchFamily="50" charset="-128"/>
              <a:ea typeface="HGPｺﾞｼｯｸM" panose="020B0600000000000000" pitchFamily="50" charset="-128"/>
              <a:cs typeface="HGPｺﾞｼｯｸM"/>
            </a:endParaRPr>
          </a:p>
          <a:p>
            <a:pPr marL="12700">
              <a:lnSpc>
                <a:spcPts val="1230"/>
              </a:lnSpc>
              <a:spcBef>
                <a:spcPts val="5"/>
              </a:spcBef>
            </a:pPr>
            <a:r>
              <a:rPr lang="en-US" altLang="ja-JP" sz="900" spc="-20" dirty="0">
                <a:latin typeface="HGPｺﾞｼｯｸM" panose="020B0600000000000000" pitchFamily="50" charset="-128"/>
                <a:ea typeface="HGPｺﾞｼｯｸM" panose="020B0600000000000000" pitchFamily="50" charset="-128"/>
                <a:cs typeface="HGPｺﾞｼｯｸM"/>
              </a:rPr>
              <a:t>【</a:t>
            </a:r>
            <a:r>
              <a:rPr lang="ja-JP" altLang="en-US" sz="900" spc="-20" dirty="0">
                <a:latin typeface="HGPｺﾞｼｯｸM" panose="020B0600000000000000" pitchFamily="50" charset="-128"/>
                <a:ea typeface="HGPｺﾞｼｯｸM" panose="020B0600000000000000" pitchFamily="50" charset="-128"/>
                <a:cs typeface="HGPｺﾞｼｯｸM"/>
              </a:rPr>
              <a:t>担当分科会</a:t>
            </a:r>
            <a:r>
              <a:rPr lang="en-US" altLang="ja-JP" sz="900" spc="-20" dirty="0">
                <a:latin typeface="HGPｺﾞｼｯｸM" panose="020B0600000000000000" pitchFamily="50" charset="-128"/>
                <a:ea typeface="HGPｺﾞｼｯｸM" panose="020B0600000000000000" pitchFamily="50" charset="-128"/>
                <a:cs typeface="HGPｺﾞｼｯｸM"/>
              </a:rPr>
              <a:t>】PLM</a:t>
            </a:r>
            <a:r>
              <a:rPr lang="ja-JP" altLang="en-US" sz="900" spc="-20" dirty="0">
                <a:latin typeface="HGPｺﾞｼｯｸM" panose="020B0600000000000000" pitchFamily="50" charset="-128"/>
                <a:ea typeface="HGPｺﾞｼｯｸM" panose="020B0600000000000000" pitchFamily="50" charset="-128"/>
                <a:cs typeface="HGPｺﾞｼｯｸM"/>
              </a:rPr>
              <a:t>分科会</a:t>
            </a:r>
            <a:endParaRPr lang="en-US" altLang="ja-JP" sz="900" spc="-20" dirty="0">
              <a:latin typeface="HGPｺﾞｼｯｸM" panose="020B0600000000000000" pitchFamily="50" charset="-128"/>
              <a:ea typeface="HGPｺﾞｼｯｸM" panose="020B0600000000000000" pitchFamily="50" charset="-128"/>
              <a:cs typeface="HGPｺﾞｼｯｸM"/>
            </a:endParaRPr>
          </a:p>
          <a:p>
            <a:pPr marL="12700">
              <a:lnSpc>
                <a:spcPts val="1230"/>
              </a:lnSpc>
              <a:spcBef>
                <a:spcPts val="5"/>
              </a:spcBef>
            </a:pPr>
            <a:r>
              <a:rPr lang="en-US" altLang="ja-JP" sz="900" spc="-20" dirty="0">
                <a:latin typeface="HGPｺﾞｼｯｸM" panose="020B0600000000000000" pitchFamily="50" charset="-128"/>
                <a:ea typeface="HGPｺﾞｼｯｸM" panose="020B0600000000000000" pitchFamily="50" charset="-128"/>
                <a:cs typeface="HGPｺﾞｼｯｸM"/>
              </a:rPr>
              <a:t>【</a:t>
            </a:r>
            <a:r>
              <a:rPr lang="ja-JP" altLang="en-US" sz="900" spc="-20" dirty="0">
                <a:latin typeface="HGPｺﾞｼｯｸM" panose="020B0600000000000000" pitchFamily="50" charset="-128"/>
                <a:ea typeface="HGPｺﾞｼｯｸM" panose="020B0600000000000000" pitchFamily="50" charset="-128"/>
                <a:cs typeface="HGPｺﾞｼｯｸM"/>
              </a:rPr>
              <a:t>定価・税込</a:t>
            </a:r>
            <a:r>
              <a:rPr lang="en-US" altLang="ja-JP" sz="900" spc="-20" dirty="0">
                <a:latin typeface="HGPｺﾞｼｯｸM" panose="020B0600000000000000" pitchFamily="50" charset="-128"/>
                <a:ea typeface="HGPｺﾞｼｯｸM" panose="020B0600000000000000" pitchFamily="50" charset="-128"/>
                <a:cs typeface="HGPｺﾞｼｯｸM"/>
              </a:rPr>
              <a:t>】10,312</a:t>
            </a:r>
            <a:r>
              <a:rPr lang="ja-JP" altLang="en-US" sz="900" spc="-20" dirty="0">
                <a:latin typeface="HGPｺﾞｼｯｸM" panose="020B0600000000000000" pitchFamily="50" charset="-128"/>
                <a:ea typeface="HGPｺﾞｼｯｸM" panose="020B0600000000000000" pitchFamily="50" charset="-128"/>
                <a:cs typeface="HGPｺﾞｼｯｸM"/>
              </a:rPr>
              <a:t>円　</a:t>
            </a:r>
            <a:r>
              <a:rPr lang="en-US" altLang="ja-JP" sz="900" spc="-20" dirty="0">
                <a:latin typeface="HGPｺﾞｼｯｸM" panose="020B0600000000000000" pitchFamily="50" charset="-128"/>
                <a:ea typeface="HGPｺﾞｼｯｸM" panose="020B0600000000000000" pitchFamily="50" charset="-128"/>
                <a:cs typeface="HGPｺﾞｼｯｸM"/>
              </a:rPr>
              <a:t>【</a:t>
            </a:r>
            <a:r>
              <a:rPr lang="ja-JP" altLang="en-US" sz="900" spc="-20" dirty="0">
                <a:latin typeface="HGPｺﾞｼｯｸM" panose="020B0600000000000000" pitchFamily="50" charset="-128"/>
                <a:ea typeface="HGPｺﾞｼｯｸM" panose="020B0600000000000000" pitchFamily="50" charset="-128"/>
                <a:cs typeface="HGPｺﾞｼｯｸM"/>
              </a:rPr>
              <a:t>会員価格・税込</a:t>
            </a:r>
            <a:r>
              <a:rPr lang="en-US" altLang="ja-JP" sz="900" spc="-20" dirty="0">
                <a:latin typeface="HGPｺﾞｼｯｸM" panose="020B0600000000000000" pitchFamily="50" charset="-128"/>
                <a:ea typeface="HGPｺﾞｼｯｸM" panose="020B0600000000000000" pitchFamily="50" charset="-128"/>
                <a:cs typeface="HGPｺﾞｼｯｸM"/>
              </a:rPr>
              <a:t>】8,250</a:t>
            </a:r>
            <a:r>
              <a:rPr lang="ja-JP" altLang="en-US" sz="900" spc="-20" dirty="0">
                <a:latin typeface="HGPｺﾞｼｯｸM" panose="020B0600000000000000" pitchFamily="50" charset="-128"/>
                <a:ea typeface="HGPｺﾞｼｯｸM" panose="020B0600000000000000" pitchFamily="50" charset="-128"/>
                <a:cs typeface="HGPｺﾞｼｯｸM"/>
              </a:rPr>
              <a:t>円  </a:t>
            </a:r>
            <a:r>
              <a:rPr lang="en-US" altLang="ja-JP" sz="900" spc="-20" dirty="0">
                <a:latin typeface="HGPｺﾞｼｯｸM" panose="020B0600000000000000" pitchFamily="50" charset="-128"/>
                <a:ea typeface="HGPｺﾞｼｯｸM" panose="020B0600000000000000" pitchFamily="50" charset="-128"/>
                <a:cs typeface="HGPｺﾞｼｯｸM"/>
              </a:rPr>
              <a:t>【ISBN】978-4-89047-442-4</a:t>
            </a:r>
            <a:r>
              <a:rPr lang="ja-JP" altLang="en-US" sz="900" spc="-20" dirty="0">
                <a:latin typeface="HGPｺﾞｼｯｸM" panose="020B0600000000000000" pitchFamily="50" charset="-128"/>
                <a:ea typeface="HGPｺﾞｼｯｸM" panose="020B0600000000000000" pitchFamily="50" charset="-128"/>
                <a:cs typeface="HGPｺﾞｼｯｸM"/>
              </a:rPr>
              <a:t>　</a:t>
            </a:r>
            <a:r>
              <a:rPr lang="en-US" altLang="ja-JP" sz="900" spc="-20" dirty="0">
                <a:latin typeface="HGPｺﾞｼｯｸM" panose="020B0600000000000000" pitchFamily="50" charset="-128"/>
                <a:ea typeface="HGPｺﾞｼｯｸM" panose="020B0600000000000000" pitchFamily="50" charset="-128"/>
                <a:cs typeface="HGPｺﾞｼｯｸM"/>
              </a:rPr>
              <a:t>【</a:t>
            </a:r>
            <a:r>
              <a:rPr lang="ja-JP" altLang="en-US" sz="900" spc="-20" dirty="0">
                <a:latin typeface="HGPｺﾞｼｯｸM" panose="020B0600000000000000" pitchFamily="50" charset="-128"/>
                <a:ea typeface="HGPｺﾞｼｯｸM" panose="020B0600000000000000" pitchFamily="50" charset="-128"/>
                <a:cs typeface="HGPｺﾞｼｯｸM"/>
              </a:rPr>
              <a:t>書籍コード</a:t>
            </a:r>
            <a:r>
              <a:rPr lang="en-US" altLang="ja-JP" sz="900" spc="-20" dirty="0">
                <a:latin typeface="HGPｺﾞｼｯｸM" panose="020B0600000000000000" pitchFamily="50" charset="-128"/>
                <a:ea typeface="HGPｺﾞｼｯｸM" panose="020B0600000000000000" pitchFamily="50" charset="-128"/>
                <a:cs typeface="HGPｺﾞｼｯｸM"/>
              </a:rPr>
              <a:t>】2204</a:t>
            </a:r>
            <a:r>
              <a:rPr lang="ja-JP" altLang="en-US" sz="900" spc="-20" dirty="0">
                <a:latin typeface="HGPｺﾞｼｯｸM" panose="020B0600000000000000" pitchFamily="50" charset="-128"/>
                <a:ea typeface="HGPｺﾞｼｯｸM" panose="020B0600000000000000" pitchFamily="50" charset="-128"/>
                <a:cs typeface="HGPｺﾞｼｯｸM"/>
              </a:rPr>
              <a:t>　</a:t>
            </a:r>
            <a:endParaRPr lang="en-US" altLang="ja-JP" sz="900" spc="-20" dirty="0">
              <a:latin typeface="HGPｺﾞｼｯｸM" panose="020B0600000000000000" pitchFamily="50" charset="-128"/>
              <a:ea typeface="HGPｺﾞｼｯｸM" panose="020B0600000000000000" pitchFamily="50" charset="-128"/>
              <a:cs typeface="HGPｺﾞｼｯｸM"/>
            </a:endParaRPr>
          </a:p>
          <a:p>
            <a:pPr marL="12700">
              <a:lnSpc>
                <a:spcPts val="1230"/>
              </a:lnSpc>
              <a:spcBef>
                <a:spcPts val="5"/>
              </a:spcBef>
            </a:pPr>
            <a:r>
              <a:rPr lang="en-US" altLang="ja-JP" sz="900" b="1" spc="-20" dirty="0">
                <a:latin typeface="HGPｺﾞｼｯｸM" panose="020B0600000000000000" pitchFamily="50" charset="-128"/>
                <a:ea typeface="HGPｺﾞｼｯｸM" panose="020B0600000000000000" pitchFamily="50" charset="-128"/>
                <a:cs typeface="HGPｺﾞｼｯｸM"/>
              </a:rPr>
              <a:t>※</a:t>
            </a:r>
            <a:r>
              <a:rPr lang="ja-JP" altLang="en-US" sz="900" b="1" spc="-20" dirty="0">
                <a:latin typeface="HGPｺﾞｼｯｸM" panose="020B0600000000000000" pitchFamily="50" charset="-128"/>
                <a:ea typeface="HGPｺﾞｼｯｸM" panose="020B0600000000000000" pitchFamily="50" charset="-128"/>
                <a:cs typeface="HGPｺﾞｼｯｸM"/>
              </a:rPr>
              <a:t>本標準は</a:t>
            </a:r>
            <a:r>
              <a:rPr lang="ja-JP" altLang="en-US" sz="900" b="1" i="0" dirty="0">
                <a:solidFill>
                  <a:srgbClr val="000000"/>
                </a:solidFill>
                <a:effectLst/>
                <a:latin typeface="HGPｺﾞｼｯｸM" panose="020B0600000000000000" pitchFamily="50" charset="-128"/>
                <a:ea typeface="HGPｺﾞｼｯｸM" panose="020B0600000000000000" pitchFamily="50" charset="-128"/>
              </a:rPr>
              <a:t>必ず本体</a:t>
            </a:r>
            <a:r>
              <a:rPr lang="en-US" altLang="ja-JP" sz="900" b="1" i="0" dirty="0">
                <a:solidFill>
                  <a:srgbClr val="000000"/>
                </a:solidFill>
                <a:effectLst/>
                <a:latin typeface="HGPｺﾞｼｯｸM" panose="020B0600000000000000" pitchFamily="50" charset="-128"/>
                <a:ea typeface="HGPｺﾞｼｯｸM" panose="020B0600000000000000" pitchFamily="50" charset="-128"/>
              </a:rPr>
              <a:t>(2021)</a:t>
            </a:r>
            <a:r>
              <a:rPr lang="ja-JP" altLang="en-US" sz="900" b="1" spc="-20" dirty="0">
                <a:latin typeface="HGPｺﾞｼｯｸM" panose="020B0600000000000000" pitchFamily="50" charset="-128"/>
                <a:ea typeface="HGPｺﾞｼｯｸM" panose="020B0600000000000000" pitchFamily="50" charset="-128"/>
                <a:cs typeface="HGPｺﾞｼｯｸM"/>
              </a:rPr>
              <a:t>及び追補</a:t>
            </a:r>
            <a:r>
              <a:rPr lang="en-US" altLang="ja-JP" sz="900" b="1" spc="-20" dirty="0">
                <a:latin typeface="HGPｺﾞｼｯｸM" panose="020B0600000000000000" pitchFamily="50" charset="-128"/>
                <a:ea typeface="HGPｺﾞｼｯｸM" panose="020B0600000000000000" pitchFamily="50" charset="-128"/>
                <a:cs typeface="HGPｺﾞｼｯｸM"/>
              </a:rPr>
              <a:t>2</a:t>
            </a:r>
            <a:r>
              <a:rPr lang="ja-JP" altLang="en-US" sz="900" b="1" spc="-20" dirty="0">
                <a:latin typeface="HGPｺﾞｼｯｸM" panose="020B0600000000000000" pitchFamily="50" charset="-128"/>
                <a:ea typeface="HGPｺﾞｼｯｸM" panose="020B0600000000000000" pitchFamily="50" charset="-128"/>
                <a:cs typeface="HGPｺﾞｼｯｸM"/>
              </a:rPr>
              <a:t>，追補</a:t>
            </a:r>
            <a:r>
              <a:rPr lang="en-US" altLang="ja-JP" sz="900" b="1" spc="-20" dirty="0">
                <a:latin typeface="HGPｺﾞｼｯｸM" panose="020B0600000000000000" pitchFamily="50" charset="-128"/>
                <a:ea typeface="HGPｺﾞｼｯｸM" panose="020B0600000000000000" pitchFamily="50" charset="-128"/>
                <a:cs typeface="HGPｺﾞｼｯｸM"/>
              </a:rPr>
              <a:t>3</a:t>
            </a:r>
            <a:r>
              <a:rPr lang="ja-JP" altLang="en-US" sz="900" b="1" spc="-20" dirty="0">
                <a:latin typeface="HGPｺﾞｼｯｸM" panose="020B0600000000000000" pitchFamily="50" charset="-128"/>
                <a:ea typeface="HGPｺﾞｼｯｸM" panose="020B0600000000000000" pitchFamily="50" charset="-128"/>
                <a:cs typeface="HGPｺﾞｼｯｸM"/>
              </a:rPr>
              <a:t> ，追補</a:t>
            </a:r>
            <a:r>
              <a:rPr lang="en-US" altLang="ja-JP" sz="900" b="1" spc="-20" dirty="0">
                <a:latin typeface="HGPｺﾞｼｯｸM" panose="020B0600000000000000" pitchFamily="50" charset="-128"/>
                <a:ea typeface="HGPｺﾞｼｯｸM" panose="020B0600000000000000" pitchFamily="50" charset="-128"/>
                <a:cs typeface="HGPｺﾞｼｯｸM"/>
              </a:rPr>
              <a:t>4</a:t>
            </a:r>
            <a:r>
              <a:rPr lang="ja-JP" altLang="en-US" sz="900" b="1" spc="-20" dirty="0">
                <a:latin typeface="HGPｺﾞｼｯｸM" panose="020B0600000000000000" pitchFamily="50" charset="-128"/>
                <a:ea typeface="HGPｺﾞｼｯｸM" panose="020B0600000000000000" pitchFamily="50" charset="-128"/>
                <a:cs typeface="HGPｺﾞｼｯｸM"/>
              </a:rPr>
              <a:t>，追補</a:t>
            </a:r>
            <a:r>
              <a:rPr lang="en-US" altLang="ja-JP" sz="900" b="1" spc="-20" dirty="0">
                <a:latin typeface="HGPｺﾞｼｯｸM" panose="020B0600000000000000" pitchFamily="50" charset="-128"/>
                <a:ea typeface="HGPｺﾞｼｯｸM" panose="020B0600000000000000" pitchFamily="50" charset="-128"/>
                <a:cs typeface="HGPｺﾞｼｯｸM"/>
              </a:rPr>
              <a:t>5</a:t>
            </a:r>
            <a:r>
              <a:rPr lang="ja-JP" altLang="en-US" sz="900" b="1" spc="-20" dirty="0">
                <a:latin typeface="HGPｺﾞｼｯｸM" panose="020B0600000000000000" pitchFamily="50" charset="-128"/>
                <a:ea typeface="HGPｺﾞｼｯｸM" panose="020B0600000000000000" pitchFamily="50" charset="-128"/>
                <a:cs typeface="HGPｺﾞｼｯｸM"/>
              </a:rPr>
              <a:t>とセットでご使用ください。</a:t>
            </a:r>
            <a:endParaRPr lang="en-US" altLang="ja-JP" sz="900" b="1" spc="-20" dirty="0">
              <a:latin typeface="HGPｺﾞｼｯｸM" panose="020B0600000000000000" pitchFamily="50" charset="-128"/>
              <a:ea typeface="HGPｺﾞｼｯｸM" panose="020B0600000000000000" pitchFamily="50" charset="-128"/>
              <a:cs typeface="HGPｺﾞｼｯｸM"/>
            </a:endParaRPr>
          </a:p>
        </p:txBody>
      </p:sp>
      <p:sp>
        <p:nvSpPr>
          <p:cNvPr id="20" name="object 5">
            <a:extLst>
              <a:ext uri="{FF2B5EF4-FFF2-40B4-BE49-F238E27FC236}">
                <a16:creationId xmlns:a16="http://schemas.microsoft.com/office/drawing/2014/main" id="{2134D86F-56DF-4875-DD8B-D901E4677293}"/>
              </a:ext>
            </a:extLst>
          </p:cNvPr>
          <p:cNvSpPr txBox="1"/>
          <p:nvPr/>
        </p:nvSpPr>
        <p:spPr>
          <a:xfrm>
            <a:off x="691200" y="3435006"/>
            <a:ext cx="6083935" cy="491160"/>
          </a:xfrm>
          <a:prstGeom prst="rect">
            <a:avLst/>
          </a:prstGeom>
        </p:spPr>
        <p:txBody>
          <a:bodyPr vert="horz" wrap="square" lIns="0" tIns="26670" rIns="0" bIns="0" rtlCol="0">
            <a:spAutoFit/>
          </a:bodyPr>
          <a:lstStyle/>
          <a:p>
            <a:pPr marL="12700"/>
            <a:r>
              <a:rPr lang="ja-JP" altLang="en-US" sz="1050" spc="-15" dirty="0">
                <a:latin typeface="HGPｺﾞｼｯｸM" panose="020B0600000000000000" pitchFamily="50" charset="-128"/>
                <a:ea typeface="HGPｺﾞｼｯｸM" panose="020B0600000000000000" pitchFamily="50" charset="-128"/>
                <a:cs typeface="HGPｺﾞｼｯｸM"/>
              </a:rPr>
              <a:t>統計的安全評価の実施基準：</a:t>
            </a:r>
            <a:r>
              <a:rPr lang="en-US" altLang="ja-JP" sz="1050" dirty="0">
                <a:latin typeface="HGPｺﾞｼｯｸM" panose="020B0600000000000000" pitchFamily="50" charset="-128"/>
                <a:ea typeface="HGPｺﾞｼｯｸM" panose="020B0600000000000000" pitchFamily="50" charset="-128"/>
                <a:cs typeface="HGPｺﾞｼｯｸM"/>
              </a:rPr>
              <a:t>2021</a:t>
            </a:r>
            <a:r>
              <a:rPr lang="ja-JP" altLang="en-US" sz="1050" spc="5" dirty="0">
                <a:latin typeface="HGPｺﾞｼｯｸM" panose="020B0600000000000000" pitchFamily="50" charset="-128"/>
                <a:ea typeface="HGPｺﾞｼｯｸM" panose="020B0600000000000000" pitchFamily="50" charset="-128"/>
                <a:cs typeface="HGPｺﾞｼｯｸM"/>
              </a:rPr>
              <a:t> </a:t>
            </a:r>
            <a:r>
              <a:rPr lang="en-US" altLang="ja-JP" sz="1050" spc="5"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AESJ-SC-S001</a:t>
            </a:r>
            <a:r>
              <a:rPr lang="ja-JP" altLang="en-US" sz="1050" spc="-10"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2021)</a:t>
            </a:r>
            <a:r>
              <a:rPr lang="ja-JP" altLang="en-US" sz="1050" spc="-20" dirty="0">
                <a:latin typeface="HGPｺﾞｼｯｸM" panose="020B0600000000000000" pitchFamily="50" charset="-128"/>
                <a:ea typeface="HGPｺﾞｼｯｸM" panose="020B0600000000000000" pitchFamily="50" charset="-128"/>
                <a:cs typeface="HGPｺﾞｼｯｸM"/>
              </a:rPr>
              <a:t> </a:t>
            </a:r>
            <a:endParaRPr lang="ja-JP" altLang="en-US" sz="105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90"/>
              </a:spcBef>
            </a:pPr>
            <a:r>
              <a:rPr lang="en-US" altLang="ja-JP" sz="900" spc="-10" dirty="0">
                <a:latin typeface="HGPｺﾞｼｯｸM"/>
                <a:cs typeface="HGPｺﾞｼｯｸM"/>
              </a:rPr>
              <a:t>【</a:t>
            </a:r>
            <a:r>
              <a:rPr lang="ja-JP" altLang="en-US" sz="900" spc="-10" dirty="0">
                <a:latin typeface="HGPｺﾞｼｯｸM"/>
                <a:cs typeface="HGPｺﾞｼｯｸM"/>
              </a:rPr>
              <a:t>担当分科会</a:t>
            </a:r>
            <a:r>
              <a:rPr lang="en-US" altLang="ja-JP" sz="900" spc="-10" dirty="0">
                <a:latin typeface="HGPｺﾞｼｯｸM"/>
                <a:cs typeface="HGPｺﾞｼｯｸM"/>
              </a:rPr>
              <a:t>】</a:t>
            </a:r>
            <a:r>
              <a:rPr lang="ja-JP" altLang="en-US" sz="900" spc="-10" dirty="0">
                <a:latin typeface="HGPｺﾞｼｯｸM"/>
                <a:cs typeface="HGPｺﾞｼｯｸM"/>
              </a:rPr>
              <a:t>統計的安全評価手法標準分科会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20,625</a:t>
            </a:r>
            <a:r>
              <a:rPr lang="ja-JP" altLang="en-US" sz="900" spc="10" dirty="0">
                <a:latin typeface="HGPｺﾞｼｯｸM"/>
                <a:cs typeface="HGPｺﾞｼｯｸM"/>
              </a:rPr>
              <a:t> 円　</a:t>
            </a:r>
            <a:r>
              <a:rPr lang="en-US" altLang="ja-JP" sz="900" spc="10" dirty="0">
                <a:latin typeface="HGPｺﾞｼｯｸM"/>
                <a:cs typeface="HGPｺﾞｼｯｸM"/>
              </a:rPr>
              <a:t>【</a:t>
            </a:r>
            <a:r>
              <a:rPr lang="ja-JP" altLang="en-US" sz="900" spc="10" dirty="0">
                <a:latin typeface="HGPｺﾞｼｯｸM"/>
                <a:cs typeface="HGPｺﾞｼｯｸM"/>
              </a:rPr>
              <a:t>会員価格・税込</a:t>
            </a:r>
            <a:r>
              <a:rPr lang="en-US" altLang="ja-JP" sz="900" spc="10" dirty="0">
                <a:latin typeface="HGPｺﾞｼｯｸM"/>
                <a:cs typeface="HGPｺﾞｼｯｸM"/>
              </a:rPr>
              <a:t>】</a:t>
            </a:r>
            <a:r>
              <a:rPr lang="en-US" altLang="ja-JP" sz="900" spc="-10" dirty="0">
                <a:latin typeface="HGPｺﾞｼｯｸM"/>
                <a:cs typeface="HGPｺﾞｼｯｸM"/>
              </a:rPr>
              <a:t>16,500</a:t>
            </a:r>
            <a:r>
              <a:rPr lang="ja-JP" altLang="en-US" sz="900" spc="80" dirty="0">
                <a:latin typeface="HGPｺﾞｼｯｸM"/>
                <a:cs typeface="HGPｺﾞｼｯｸM"/>
              </a:rPr>
              <a:t> 円 </a:t>
            </a:r>
            <a:r>
              <a:rPr lang="en-US" altLang="ja-JP" sz="900" spc="80" dirty="0">
                <a:latin typeface="HGPｺﾞｼｯｸM"/>
                <a:cs typeface="HGPｺﾞｼｯｸM"/>
              </a:rPr>
              <a:t>【</a:t>
            </a:r>
            <a:r>
              <a:rPr lang="en-US" altLang="ja-JP" sz="900" spc="-10" dirty="0">
                <a:latin typeface="HGPｺﾞｼｯｸM"/>
                <a:cs typeface="HGPｺﾞｼｯｸM"/>
              </a:rPr>
              <a:t>ISBN】978-4-89047-441-7</a:t>
            </a:r>
            <a:r>
              <a:rPr lang="ja-JP" altLang="en-US" sz="900" spc="-1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5" dirty="0">
                <a:latin typeface="HGPｺﾞｼｯｸM"/>
                <a:cs typeface="HGPｺﾞｼｯｸM"/>
              </a:rPr>
              <a:t>2201</a:t>
            </a:r>
          </a:p>
        </p:txBody>
      </p:sp>
      <p:sp>
        <p:nvSpPr>
          <p:cNvPr id="23" name="object 5">
            <a:extLst>
              <a:ext uri="{FF2B5EF4-FFF2-40B4-BE49-F238E27FC236}">
                <a16:creationId xmlns:a16="http://schemas.microsoft.com/office/drawing/2014/main" id="{A1E39CB5-73F4-424C-B4E1-3DE62C1B1F31}"/>
              </a:ext>
            </a:extLst>
          </p:cNvPr>
          <p:cNvSpPr txBox="1"/>
          <p:nvPr/>
        </p:nvSpPr>
        <p:spPr>
          <a:xfrm>
            <a:off x="691200" y="4153362"/>
            <a:ext cx="6083935" cy="491160"/>
          </a:xfrm>
          <a:prstGeom prst="rect">
            <a:avLst/>
          </a:prstGeom>
        </p:spPr>
        <p:txBody>
          <a:bodyPr vert="horz" wrap="square" lIns="0" tIns="26670" rIns="0" bIns="0" rtlCol="0">
            <a:spAutoFit/>
          </a:bodyPr>
          <a:lstStyle/>
          <a:p>
            <a:pPr marL="12700">
              <a:lnSpc>
                <a:spcPct val="100000"/>
              </a:lnSpc>
              <a:spcBef>
                <a:spcPts val="210"/>
              </a:spcBef>
            </a:pPr>
            <a:r>
              <a:rPr lang="en-US" altLang="ja-JP" sz="1050" spc="-10" dirty="0">
                <a:latin typeface="HGPｺﾞｼｯｸM" panose="020B0600000000000000" pitchFamily="50" charset="-128"/>
                <a:ea typeface="HGPｺﾞｼｯｸM" panose="020B0600000000000000" pitchFamily="50" charset="-128"/>
                <a:cs typeface="HGPｺﾞｼｯｸM"/>
              </a:rPr>
              <a:t>BWR</a:t>
            </a:r>
            <a:r>
              <a:rPr lang="ja-JP" altLang="en-US" sz="1050" spc="-15" dirty="0">
                <a:latin typeface="HGPｺﾞｼｯｸM" panose="020B0600000000000000" pitchFamily="50" charset="-128"/>
                <a:ea typeface="HGPｺﾞｼｯｸM" panose="020B0600000000000000" pitchFamily="50" charset="-128"/>
                <a:cs typeface="HGPｺﾞｼｯｸM"/>
              </a:rPr>
              <a:t> の核熱水力安定性評価基準：</a:t>
            </a:r>
            <a:r>
              <a:rPr lang="en-US" altLang="ja-JP" sz="1050" spc="-10" dirty="0">
                <a:latin typeface="HGPｺﾞｼｯｸM" panose="020B0600000000000000" pitchFamily="50" charset="-128"/>
                <a:ea typeface="HGPｺﾞｼｯｸM" panose="020B0600000000000000" pitchFamily="50" charset="-128"/>
                <a:cs typeface="HGPｺﾞｼｯｸM"/>
              </a:rPr>
              <a:t>2021</a:t>
            </a:r>
            <a:r>
              <a:rPr lang="ja-JP" altLang="en-US" sz="1050" spc="-10"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AESJ-SC-P007</a:t>
            </a:r>
            <a:r>
              <a:rPr lang="ja-JP" altLang="en-US" sz="1050" spc="-10"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2021</a:t>
            </a:r>
            <a:r>
              <a:rPr lang="ja-JP" altLang="en-US" sz="1050" spc="-10" dirty="0">
                <a:latin typeface="HGPｺﾞｼｯｸM" panose="020B0600000000000000" pitchFamily="50" charset="-128"/>
                <a:ea typeface="HGPｺﾞｼｯｸM" panose="020B0600000000000000" pitchFamily="50" charset="-128"/>
                <a:cs typeface="HGPｺﾞｼｯｸM"/>
              </a:rPr>
              <a:t>）</a:t>
            </a:r>
            <a:endParaRPr lang="ja-JP" altLang="en-US" sz="105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90"/>
              </a:spcBef>
            </a:pPr>
            <a:r>
              <a:rPr lang="en-US" altLang="ja-JP" sz="900" dirty="0">
                <a:latin typeface="HGPｺﾞｼｯｸM"/>
                <a:cs typeface="HGPｺﾞｼｯｸM"/>
              </a:rPr>
              <a:t>【</a:t>
            </a:r>
            <a:r>
              <a:rPr lang="ja-JP" altLang="en-US" sz="900" dirty="0">
                <a:latin typeface="HGPｺﾞｼｯｸM"/>
                <a:cs typeface="HGPｺﾞｼｯｸM"/>
              </a:rPr>
              <a:t>担当分科会</a:t>
            </a:r>
            <a:r>
              <a:rPr lang="en-US" altLang="ja-JP" sz="900" dirty="0">
                <a:latin typeface="HGPｺﾞｼｯｸM"/>
                <a:cs typeface="HGPｺﾞｼｯｸM"/>
              </a:rPr>
              <a:t>】</a:t>
            </a:r>
            <a:r>
              <a:rPr lang="en-US" altLang="ja-JP" sz="900" spc="-10" dirty="0">
                <a:latin typeface="HGPｺﾞｼｯｸM"/>
                <a:cs typeface="HGPｺﾞｼｯｸM"/>
              </a:rPr>
              <a:t>BWR</a:t>
            </a:r>
            <a:r>
              <a:rPr lang="ja-JP" altLang="en-US" sz="900" spc="-15" dirty="0">
                <a:latin typeface="HGPｺﾞｼｯｸM"/>
                <a:cs typeface="HGPｺﾞｼｯｸM"/>
              </a:rPr>
              <a:t>熱流動評価分科会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20,625</a:t>
            </a:r>
            <a:r>
              <a:rPr lang="ja-JP" altLang="en-US" sz="900" spc="10" dirty="0">
                <a:latin typeface="HGPｺﾞｼｯｸM"/>
                <a:cs typeface="HGPｺﾞｼｯｸM"/>
              </a:rPr>
              <a:t> 円　</a:t>
            </a:r>
            <a:r>
              <a:rPr lang="en-US" altLang="ja-JP" sz="900" spc="10" dirty="0">
                <a:latin typeface="HGPｺﾞｼｯｸM"/>
                <a:cs typeface="HGPｺﾞｼｯｸM"/>
              </a:rPr>
              <a:t>【</a:t>
            </a:r>
            <a:r>
              <a:rPr lang="ja-JP" altLang="en-US" sz="900" spc="10" dirty="0">
                <a:latin typeface="HGPｺﾞｼｯｸM"/>
                <a:cs typeface="HGPｺﾞｼｯｸM"/>
              </a:rPr>
              <a:t>会員価格・税込</a:t>
            </a:r>
            <a:r>
              <a:rPr lang="en-US" altLang="ja-JP" sz="900" spc="10" dirty="0">
                <a:latin typeface="HGPｺﾞｼｯｸM"/>
                <a:cs typeface="HGPｺﾞｼｯｸM"/>
              </a:rPr>
              <a:t>】</a:t>
            </a:r>
            <a:r>
              <a:rPr lang="en-US" altLang="ja-JP" sz="900" spc="-10" dirty="0">
                <a:latin typeface="HGPｺﾞｼｯｸM"/>
                <a:cs typeface="HGPｺﾞｼｯｸM"/>
              </a:rPr>
              <a:t>16,500</a:t>
            </a:r>
            <a:r>
              <a:rPr lang="ja-JP" altLang="en-US" sz="900" spc="80" dirty="0">
                <a:latin typeface="HGPｺﾞｼｯｸM"/>
                <a:cs typeface="HGPｺﾞｼｯｸM"/>
              </a:rPr>
              <a:t> 円　</a:t>
            </a:r>
            <a:r>
              <a:rPr lang="en-US" altLang="ja-JP" sz="900" spc="80" dirty="0">
                <a:latin typeface="HGPｺﾞｼｯｸM"/>
                <a:cs typeface="HGPｺﾞｼｯｸM"/>
              </a:rPr>
              <a:t>【</a:t>
            </a:r>
            <a:r>
              <a:rPr lang="en-US" altLang="ja-JP" sz="900" spc="-10" dirty="0">
                <a:latin typeface="HGPｺﾞｼｯｸM"/>
                <a:cs typeface="HGPｺﾞｼｯｸM"/>
              </a:rPr>
              <a:t>ISBN】978-4-89047-435-</a:t>
            </a:r>
            <a:r>
              <a:rPr lang="en-US" altLang="ja-JP" sz="900" dirty="0">
                <a:latin typeface="HGPｺﾞｼｯｸM"/>
                <a:cs typeface="HGPｺﾞｼｯｸM"/>
              </a:rPr>
              <a:t>6</a:t>
            </a:r>
            <a:r>
              <a:rPr lang="ja-JP" altLang="en-US" sz="900" spc="35"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10" dirty="0">
                <a:latin typeface="HGPｺﾞｼｯｸM"/>
                <a:cs typeface="HGPｺﾞｼｯｸM"/>
              </a:rPr>
              <a:t>sc2104</a:t>
            </a:r>
          </a:p>
        </p:txBody>
      </p:sp>
      <p:sp>
        <p:nvSpPr>
          <p:cNvPr id="24" name="テキスト ボックス 23">
            <a:extLst>
              <a:ext uri="{FF2B5EF4-FFF2-40B4-BE49-F238E27FC236}">
                <a16:creationId xmlns:a16="http://schemas.microsoft.com/office/drawing/2014/main" id="{F97C208D-48C9-F899-A684-01C8300950D5}"/>
              </a:ext>
            </a:extLst>
          </p:cNvPr>
          <p:cNvSpPr txBox="1"/>
          <p:nvPr/>
        </p:nvSpPr>
        <p:spPr>
          <a:xfrm>
            <a:off x="6300000" y="3659777"/>
            <a:ext cx="415498" cy="230832"/>
          </a:xfrm>
          <a:prstGeom prst="rect">
            <a:avLst/>
          </a:prstGeom>
          <a:solidFill>
            <a:schemeClr val="tx2"/>
          </a:solidFill>
        </p:spPr>
        <p:txBody>
          <a:bodyPr wrap="none" rtlCol="0">
            <a:spAutoFit/>
          </a:bodyPr>
          <a:lstStyle/>
          <a:p>
            <a:r>
              <a:rPr kumimoji="1" lang="ja-JP" altLang="en-US" sz="900" dirty="0">
                <a:solidFill>
                  <a:schemeClr val="bg1"/>
                </a:solidFill>
              </a:rPr>
              <a:t>再掲</a:t>
            </a:r>
          </a:p>
        </p:txBody>
      </p:sp>
      <p:sp>
        <p:nvSpPr>
          <p:cNvPr id="3" name="object 6">
            <a:extLst>
              <a:ext uri="{FF2B5EF4-FFF2-40B4-BE49-F238E27FC236}">
                <a16:creationId xmlns:a16="http://schemas.microsoft.com/office/drawing/2014/main" id="{F89B3AE1-4AA1-C361-5AD8-81CCF8D0F35D}"/>
              </a:ext>
            </a:extLst>
          </p:cNvPr>
          <p:cNvSpPr/>
          <p:nvPr/>
        </p:nvSpPr>
        <p:spPr>
          <a:xfrm>
            <a:off x="666000" y="25020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12" name="object 6">
            <a:extLst>
              <a:ext uri="{FF2B5EF4-FFF2-40B4-BE49-F238E27FC236}">
                <a16:creationId xmlns:a16="http://schemas.microsoft.com/office/drawing/2014/main" id="{8E21B56E-8E62-8C47-403E-2F93B1F31BF1}"/>
              </a:ext>
            </a:extLst>
          </p:cNvPr>
          <p:cNvSpPr/>
          <p:nvPr/>
        </p:nvSpPr>
        <p:spPr>
          <a:xfrm>
            <a:off x="666000" y="3360756"/>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19" name="object 6">
            <a:extLst>
              <a:ext uri="{FF2B5EF4-FFF2-40B4-BE49-F238E27FC236}">
                <a16:creationId xmlns:a16="http://schemas.microsoft.com/office/drawing/2014/main" id="{742E7FCE-2458-1504-FF0A-FA81D9344C4D}"/>
              </a:ext>
            </a:extLst>
          </p:cNvPr>
          <p:cNvSpPr/>
          <p:nvPr/>
        </p:nvSpPr>
        <p:spPr>
          <a:xfrm>
            <a:off x="666000" y="47880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29" name="object 6">
            <a:extLst>
              <a:ext uri="{FF2B5EF4-FFF2-40B4-BE49-F238E27FC236}">
                <a16:creationId xmlns:a16="http://schemas.microsoft.com/office/drawing/2014/main" id="{66DBBCC9-FEF1-6820-3ECC-A942CA56638D}"/>
              </a:ext>
            </a:extLst>
          </p:cNvPr>
          <p:cNvSpPr/>
          <p:nvPr/>
        </p:nvSpPr>
        <p:spPr>
          <a:xfrm>
            <a:off x="666000" y="63720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31" name="object 6">
            <a:extLst>
              <a:ext uri="{FF2B5EF4-FFF2-40B4-BE49-F238E27FC236}">
                <a16:creationId xmlns:a16="http://schemas.microsoft.com/office/drawing/2014/main" id="{0BB21B93-7EFE-A346-890B-5F23B3C49593}"/>
              </a:ext>
            </a:extLst>
          </p:cNvPr>
          <p:cNvSpPr/>
          <p:nvPr/>
        </p:nvSpPr>
        <p:spPr>
          <a:xfrm>
            <a:off x="666000" y="72180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32" name="object 6">
            <a:extLst>
              <a:ext uri="{FF2B5EF4-FFF2-40B4-BE49-F238E27FC236}">
                <a16:creationId xmlns:a16="http://schemas.microsoft.com/office/drawing/2014/main" id="{35286CAB-BC5E-4BA7-9A5D-D6A0115199A4}"/>
              </a:ext>
            </a:extLst>
          </p:cNvPr>
          <p:cNvSpPr/>
          <p:nvPr/>
        </p:nvSpPr>
        <p:spPr>
          <a:xfrm>
            <a:off x="666000" y="79200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35" name="object 6">
            <a:extLst>
              <a:ext uri="{FF2B5EF4-FFF2-40B4-BE49-F238E27FC236}">
                <a16:creationId xmlns:a16="http://schemas.microsoft.com/office/drawing/2014/main" id="{65F853BC-AECE-63D2-32DA-63027EA282A2}"/>
              </a:ext>
            </a:extLst>
          </p:cNvPr>
          <p:cNvSpPr/>
          <p:nvPr/>
        </p:nvSpPr>
        <p:spPr>
          <a:xfrm>
            <a:off x="666000" y="86220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36" name="object 6">
            <a:extLst>
              <a:ext uri="{FF2B5EF4-FFF2-40B4-BE49-F238E27FC236}">
                <a16:creationId xmlns:a16="http://schemas.microsoft.com/office/drawing/2014/main" id="{3337E185-CB8A-F5BE-C8A9-E823BC91422A}"/>
              </a:ext>
            </a:extLst>
          </p:cNvPr>
          <p:cNvSpPr/>
          <p:nvPr/>
        </p:nvSpPr>
        <p:spPr>
          <a:xfrm>
            <a:off x="666000" y="5657781"/>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37" name="object 10">
            <a:extLst>
              <a:ext uri="{FF2B5EF4-FFF2-40B4-BE49-F238E27FC236}">
                <a16:creationId xmlns:a16="http://schemas.microsoft.com/office/drawing/2014/main" id="{CF499C77-E4CD-E99E-96CB-E106D3E15489}"/>
              </a:ext>
            </a:extLst>
          </p:cNvPr>
          <p:cNvSpPr txBox="1"/>
          <p:nvPr/>
        </p:nvSpPr>
        <p:spPr>
          <a:xfrm>
            <a:off x="691200" y="1720265"/>
            <a:ext cx="5900167" cy="623504"/>
          </a:xfrm>
          <a:prstGeom prst="rect">
            <a:avLst/>
          </a:prstGeom>
        </p:spPr>
        <p:txBody>
          <a:bodyPr vert="horz" wrap="square" lIns="0" tIns="26670" rIns="0" bIns="0" rtlCol="0">
            <a:spAutoFit/>
          </a:bodyPr>
          <a:lstStyle/>
          <a:p>
            <a:pPr marL="12700">
              <a:lnSpc>
                <a:spcPts val="1230"/>
              </a:lnSpc>
              <a:spcBef>
                <a:spcPts val="5"/>
              </a:spcBef>
            </a:pPr>
            <a:r>
              <a:rPr lang="en-US" altLang="ja-JP" sz="1050" spc="-20" dirty="0">
                <a:latin typeface="HGPｺﾞｼｯｸM" panose="020B0600000000000000" pitchFamily="50" charset="-128"/>
                <a:ea typeface="HGPｺﾞｼｯｸM" panose="020B0600000000000000" pitchFamily="50" charset="-128"/>
                <a:cs typeface="HGPｺﾞｼｯｸM"/>
              </a:rPr>
              <a:t>Implementation Standard Concerning Integrated Risk-Informed Decision Making for the Continuous Safety Improvements in Nuclear Power Plants: 2019</a:t>
            </a:r>
            <a:r>
              <a:rPr lang="ja-JP" altLang="en-US" sz="1050" spc="-20" dirty="0">
                <a:latin typeface="HGPｺﾞｼｯｸM" panose="020B0600000000000000" pitchFamily="50" charset="-128"/>
                <a:ea typeface="HGPｺﾞｼｯｸM" panose="020B0600000000000000" pitchFamily="50" charset="-128"/>
                <a:cs typeface="HGPｺﾞｼｯｸM"/>
              </a:rPr>
              <a:t>（</a:t>
            </a:r>
            <a:r>
              <a:rPr lang="en-US" altLang="ja-JP" sz="1050" spc="-20" dirty="0">
                <a:latin typeface="HGPｺﾞｼｯｸM" panose="020B0600000000000000" pitchFamily="50" charset="-128"/>
                <a:ea typeface="HGPｺﾞｼｯｸM" panose="020B0600000000000000" pitchFamily="50" charset="-128"/>
                <a:cs typeface="HGPｺﾞｼｯｸM"/>
              </a:rPr>
              <a:t>AESJ-SC-S012E</a:t>
            </a:r>
            <a:r>
              <a:rPr lang="ja-JP" altLang="en-US" sz="1050" spc="-20" dirty="0">
                <a:latin typeface="HGPｺﾞｼｯｸM" panose="020B0600000000000000" pitchFamily="50" charset="-128"/>
                <a:ea typeface="HGPｺﾞｼｯｸM" panose="020B0600000000000000" pitchFamily="50" charset="-128"/>
                <a:cs typeface="HGPｺﾞｼｯｸM"/>
              </a:rPr>
              <a:t>：</a:t>
            </a:r>
            <a:r>
              <a:rPr lang="en-US" altLang="ja-JP" sz="1050" spc="-20" dirty="0">
                <a:latin typeface="HGPｺﾞｼｯｸM" panose="020B0600000000000000" pitchFamily="50" charset="-128"/>
                <a:ea typeface="HGPｺﾞｼｯｸM" panose="020B0600000000000000" pitchFamily="50" charset="-128"/>
                <a:cs typeface="HGPｺﾞｼｯｸM"/>
              </a:rPr>
              <a:t>2019</a:t>
            </a:r>
            <a:r>
              <a:rPr lang="ja-JP" altLang="en-US" sz="1050" spc="-20" dirty="0">
                <a:latin typeface="HGPｺﾞｼｯｸM" panose="020B0600000000000000" pitchFamily="50" charset="-128"/>
                <a:ea typeface="HGPｺﾞｼｯｸM" panose="020B0600000000000000" pitchFamily="50" charset="-128"/>
                <a:cs typeface="HGPｺﾞｼｯｸM"/>
              </a:rPr>
              <a:t>）</a:t>
            </a:r>
            <a:endParaRPr lang="en-US" altLang="ja-JP" sz="1050" spc="-20" dirty="0">
              <a:latin typeface="HGPｺﾞｼｯｸM" panose="020B0600000000000000" pitchFamily="50" charset="-128"/>
              <a:ea typeface="HGPｺﾞｼｯｸM" panose="020B0600000000000000" pitchFamily="50" charset="-128"/>
              <a:cs typeface="HGPｺﾞｼｯｸM"/>
            </a:endParaRPr>
          </a:p>
          <a:p>
            <a:pPr marL="12700">
              <a:lnSpc>
                <a:spcPts val="1230"/>
              </a:lnSpc>
              <a:spcBef>
                <a:spcPts val="5"/>
              </a:spcBef>
            </a:pPr>
            <a:r>
              <a:rPr lang="en-US" altLang="ja-JP" sz="900" spc="-20" dirty="0">
                <a:latin typeface="HGPｺﾞｼｯｸM" panose="020B0600000000000000" pitchFamily="50" charset="-128"/>
                <a:ea typeface="HGPｺﾞｼｯｸM" panose="020B0600000000000000" pitchFamily="50" charset="-128"/>
                <a:cs typeface="HGPｺﾞｼｯｸM"/>
              </a:rPr>
              <a:t>【</a:t>
            </a:r>
            <a:r>
              <a:rPr lang="ja-JP" altLang="en-US" sz="900" spc="-20" dirty="0">
                <a:latin typeface="HGPｺﾞｼｯｸM" panose="020B0600000000000000" pitchFamily="50" charset="-128"/>
                <a:ea typeface="HGPｺﾞｼｯｸM" panose="020B0600000000000000" pitchFamily="50" charset="-128"/>
                <a:cs typeface="HGPｺﾞｼｯｸM"/>
              </a:rPr>
              <a:t>担当分科会</a:t>
            </a:r>
            <a:r>
              <a:rPr lang="en-US" altLang="ja-JP" sz="900" spc="-20" dirty="0">
                <a:latin typeface="HGPｺﾞｼｯｸM" panose="020B0600000000000000" pitchFamily="50" charset="-128"/>
                <a:ea typeface="HGPｺﾞｼｯｸM" panose="020B0600000000000000" pitchFamily="50" charset="-128"/>
                <a:cs typeface="HGPｺﾞｼｯｸM"/>
              </a:rPr>
              <a:t>】</a:t>
            </a:r>
            <a:r>
              <a:rPr lang="ja-JP" altLang="en-US" sz="900" spc="-20" dirty="0">
                <a:latin typeface="HGPｺﾞｼｯｸM" panose="020B0600000000000000" pitchFamily="50" charset="-128"/>
                <a:ea typeface="HGPｺﾞｼｯｸM" panose="020B0600000000000000" pitchFamily="50" charset="-128"/>
                <a:cs typeface="HGPｺﾞｼｯｸM"/>
              </a:rPr>
              <a:t>統合的安全性向上分科会</a:t>
            </a:r>
            <a:r>
              <a:rPr lang="en-US" altLang="ja-JP" sz="900" spc="-20" dirty="0">
                <a:latin typeface="HGPｺﾞｼｯｸM" panose="020B0600000000000000" pitchFamily="50" charset="-128"/>
                <a:ea typeface="HGPｺﾞｼｯｸM" panose="020B0600000000000000" pitchFamily="50" charset="-128"/>
                <a:cs typeface="HGPｺﾞｼｯｸM"/>
              </a:rPr>
              <a:t>,PRA</a:t>
            </a:r>
            <a:r>
              <a:rPr lang="ja-JP" altLang="en-US" sz="900" spc="-20" dirty="0">
                <a:latin typeface="HGPｺﾞｼｯｸM" panose="020B0600000000000000" pitchFamily="50" charset="-128"/>
                <a:ea typeface="HGPｺﾞｼｯｸM" panose="020B0600000000000000" pitchFamily="50" charset="-128"/>
                <a:cs typeface="HGPｺﾞｼｯｸM"/>
              </a:rPr>
              <a:t>品質確保分科会</a:t>
            </a:r>
            <a:endParaRPr lang="en-US" altLang="ja-JP" sz="900" spc="-20" dirty="0">
              <a:latin typeface="HGPｺﾞｼｯｸM" panose="020B0600000000000000" pitchFamily="50" charset="-128"/>
              <a:ea typeface="HGPｺﾞｼｯｸM" panose="020B0600000000000000" pitchFamily="50" charset="-128"/>
              <a:cs typeface="HGPｺﾞｼｯｸM"/>
            </a:endParaRPr>
          </a:p>
          <a:p>
            <a:pPr marL="12700">
              <a:lnSpc>
                <a:spcPts val="1230"/>
              </a:lnSpc>
              <a:spcBef>
                <a:spcPts val="5"/>
              </a:spcBef>
            </a:pPr>
            <a:r>
              <a:rPr lang="en-US" altLang="ja-JP" sz="900" spc="-20" dirty="0">
                <a:latin typeface="HGPｺﾞｼｯｸM" panose="020B0600000000000000" pitchFamily="50" charset="-128"/>
                <a:ea typeface="HGPｺﾞｼｯｸM" panose="020B0600000000000000" pitchFamily="50" charset="-128"/>
                <a:cs typeface="HGPｺﾞｼｯｸM"/>
              </a:rPr>
              <a:t>【</a:t>
            </a:r>
            <a:r>
              <a:rPr lang="ja-JP" altLang="en-US" sz="900" spc="-20" dirty="0">
                <a:latin typeface="HGPｺﾞｼｯｸM" panose="020B0600000000000000" pitchFamily="50" charset="-128"/>
                <a:ea typeface="HGPｺﾞｼｯｸM" panose="020B0600000000000000" pitchFamily="50" charset="-128"/>
                <a:cs typeface="HGPｺﾞｼｯｸM"/>
              </a:rPr>
              <a:t>定価・税込</a:t>
            </a:r>
            <a:r>
              <a:rPr lang="en-US" altLang="ja-JP" sz="900" spc="-20" dirty="0">
                <a:latin typeface="HGPｺﾞｼｯｸM" panose="020B0600000000000000" pitchFamily="50" charset="-128"/>
                <a:ea typeface="HGPｺﾞｼｯｸM" panose="020B0600000000000000" pitchFamily="50" charset="-128"/>
                <a:cs typeface="HGPｺﾞｼｯｸM"/>
              </a:rPr>
              <a:t>】13,750</a:t>
            </a:r>
            <a:r>
              <a:rPr lang="ja-JP" altLang="en-US" sz="900" spc="-20" dirty="0">
                <a:latin typeface="HGPｺﾞｼｯｸM" panose="020B0600000000000000" pitchFamily="50" charset="-128"/>
                <a:ea typeface="HGPｺﾞｼｯｸM" panose="020B0600000000000000" pitchFamily="50" charset="-128"/>
                <a:cs typeface="HGPｺﾞｼｯｸM"/>
              </a:rPr>
              <a:t>円　</a:t>
            </a:r>
            <a:r>
              <a:rPr lang="en-US" altLang="ja-JP" sz="900" spc="-20" dirty="0">
                <a:latin typeface="HGPｺﾞｼｯｸM" panose="020B0600000000000000" pitchFamily="50" charset="-128"/>
                <a:ea typeface="HGPｺﾞｼｯｸM" panose="020B0600000000000000" pitchFamily="50" charset="-128"/>
                <a:cs typeface="HGPｺﾞｼｯｸM"/>
              </a:rPr>
              <a:t>【</a:t>
            </a:r>
            <a:r>
              <a:rPr lang="ja-JP" altLang="en-US" sz="900" spc="-20" dirty="0">
                <a:latin typeface="HGPｺﾞｼｯｸM" panose="020B0600000000000000" pitchFamily="50" charset="-128"/>
                <a:ea typeface="HGPｺﾞｼｯｸM" panose="020B0600000000000000" pitchFamily="50" charset="-128"/>
                <a:cs typeface="HGPｺﾞｼｯｸM"/>
              </a:rPr>
              <a:t>会員価格・税込</a:t>
            </a:r>
            <a:r>
              <a:rPr lang="en-US" altLang="ja-JP" sz="900" spc="-20" dirty="0">
                <a:latin typeface="HGPｺﾞｼｯｸM" panose="020B0600000000000000" pitchFamily="50" charset="-128"/>
                <a:ea typeface="HGPｺﾞｼｯｸM" panose="020B0600000000000000" pitchFamily="50" charset="-128"/>
                <a:cs typeface="HGPｺﾞｼｯｸM"/>
              </a:rPr>
              <a:t>】11,000</a:t>
            </a:r>
            <a:r>
              <a:rPr lang="ja-JP" altLang="en-US" sz="900" spc="-20" dirty="0">
                <a:latin typeface="HGPｺﾞｼｯｸM" panose="020B0600000000000000" pitchFamily="50" charset="-128"/>
                <a:ea typeface="HGPｺﾞｼｯｸM" panose="020B0600000000000000" pitchFamily="50" charset="-128"/>
                <a:cs typeface="HGPｺﾞｼｯｸM"/>
              </a:rPr>
              <a:t>円　</a:t>
            </a:r>
            <a:r>
              <a:rPr lang="en-US" altLang="ja-JP" sz="900" spc="-20" dirty="0">
                <a:latin typeface="HGPｺﾞｼｯｸM" panose="020B0600000000000000" pitchFamily="50" charset="-128"/>
                <a:ea typeface="HGPｺﾞｼｯｸM" panose="020B0600000000000000" pitchFamily="50" charset="-128"/>
                <a:cs typeface="HGPｺﾞｼｯｸM"/>
              </a:rPr>
              <a:t>【ISBN】978-4-89047-446-2</a:t>
            </a:r>
            <a:r>
              <a:rPr lang="ja-JP" altLang="en-US" sz="900" spc="-20" dirty="0">
                <a:latin typeface="HGPｺﾞｼｯｸM" panose="020B0600000000000000" pitchFamily="50" charset="-128"/>
                <a:ea typeface="HGPｺﾞｼｯｸM" panose="020B0600000000000000" pitchFamily="50" charset="-128"/>
                <a:cs typeface="HGPｺﾞｼｯｸM"/>
              </a:rPr>
              <a:t>　</a:t>
            </a:r>
            <a:r>
              <a:rPr lang="en-US" altLang="ja-JP" sz="900" spc="-20" dirty="0">
                <a:latin typeface="HGPｺﾞｼｯｸM" panose="020B0600000000000000" pitchFamily="50" charset="-128"/>
                <a:ea typeface="HGPｺﾞｼｯｸM" panose="020B0600000000000000" pitchFamily="50" charset="-128"/>
                <a:cs typeface="HGPｺﾞｼｯｸM"/>
              </a:rPr>
              <a:t>【</a:t>
            </a:r>
            <a:r>
              <a:rPr lang="ja-JP" altLang="en-US" sz="900" spc="-20" dirty="0">
                <a:latin typeface="HGPｺﾞｼｯｸM" panose="020B0600000000000000" pitchFamily="50" charset="-128"/>
                <a:ea typeface="HGPｺﾞｼｯｸM" panose="020B0600000000000000" pitchFamily="50" charset="-128"/>
                <a:cs typeface="HGPｺﾞｼｯｸM"/>
              </a:rPr>
              <a:t>書籍コード</a:t>
            </a:r>
            <a:r>
              <a:rPr lang="en-US" altLang="ja-JP" sz="900" spc="-20" dirty="0">
                <a:latin typeface="HGPｺﾞｼｯｸM" panose="020B0600000000000000" pitchFamily="50" charset="-128"/>
                <a:ea typeface="HGPｺﾞｼｯｸM" panose="020B0600000000000000" pitchFamily="50" charset="-128"/>
                <a:cs typeface="HGPｺﾞｼｯｸM"/>
              </a:rPr>
              <a:t>】2205</a:t>
            </a:r>
          </a:p>
        </p:txBody>
      </p:sp>
      <p:sp>
        <p:nvSpPr>
          <p:cNvPr id="38" name="テキスト ボックス 37">
            <a:extLst>
              <a:ext uri="{FF2B5EF4-FFF2-40B4-BE49-F238E27FC236}">
                <a16:creationId xmlns:a16="http://schemas.microsoft.com/office/drawing/2014/main" id="{93B97FA8-DDC2-3F86-AC62-89E429A70A2C}"/>
              </a:ext>
            </a:extLst>
          </p:cNvPr>
          <p:cNvSpPr txBox="1"/>
          <p:nvPr/>
        </p:nvSpPr>
        <p:spPr>
          <a:xfrm>
            <a:off x="6300000" y="2032017"/>
            <a:ext cx="415498" cy="230832"/>
          </a:xfrm>
          <a:prstGeom prst="rect">
            <a:avLst/>
          </a:prstGeom>
          <a:solidFill>
            <a:schemeClr val="tx2"/>
          </a:solidFill>
        </p:spPr>
        <p:txBody>
          <a:bodyPr wrap="none" rtlCol="0">
            <a:spAutoFit/>
          </a:bodyPr>
          <a:lstStyle/>
          <a:p>
            <a:r>
              <a:rPr kumimoji="1" lang="ja-JP" altLang="en-US" sz="900" dirty="0">
                <a:solidFill>
                  <a:schemeClr val="bg1"/>
                </a:solidFill>
              </a:rPr>
              <a:t>再掲</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FEBF8A-1A9E-537B-AE0B-1B4CAFBD3FD8}"/>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1A05A2C2-F78D-B191-9F48-94E79BC057CC}"/>
              </a:ext>
            </a:extLst>
          </p:cNvPr>
          <p:cNvSpPr txBox="1"/>
          <p:nvPr/>
        </p:nvSpPr>
        <p:spPr>
          <a:xfrm>
            <a:off x="621283" y="618235"/>
            <a:ext cx="3585845" cy="353060"/>
          </a:xfrm>
          <a:prstGeom prst="rect">
            <a:avLst/>
          </a:prstGeom>
        </p:spPr>
        <p:txBody>
          <a:bodyPr vert="horz" wrap="square" lIns="0" tIns="12065" rIns="0" bIns="0" rtlCol="0">
            <a:spAutoFit/>
          </a:bodyPr>
          <a:lstStyle/>
          <a:p>
            <a:pPr marL="12700">
              <a:lnSpc>
                <a:spcPct val="100000"/>
              </a:lnSpc>
              <a:spcBef>
                <a:spcPts val="95"/>
              </a:spcBef>
            </a:pPr>
            <a:r>
              <a:rPr sz="2150" b="1" spc="-20" dirty="0">
                <a:latin typeface="HGS明朝E" panose="02020900000000000000" pitchFamily="18" charset="-128"/>
                <a:ea typeface="HGS明朝E" panose="02020900000000000000" pitchFamily="18" charset="-128"/>
                <a:cs typeface="ＭＳ 明朝"/>
              </a:rPr>
              <a:t>日本原子</a:t>
            </a:r>
            <a:r>
              <a:rPr sz="2150" b="1" spc="-30" dirty="0">
                <a:latin typeface="HGS明朝E" panose="02020900000000000000" pitchFamily="18" charset="-128"/>
                <a:ea typeface="HGS明朝E" panose="02020900000000000000" pitchFamily="18" charset="-128"/>
                <a:cs typeface="ＭＳ 明朝"/>
              </a:rPr>
              <a:t>力</a:t>
            </a:r>
            <a:r>
              <a:rPr sz="2150" b="1" spc="-20" dirty="0">
                <a:latin typeface="HGS明朝E" panose="02020900000000000000" pitchFamily="18" charset="-128"/>
                <a:ea typeface="HGS明朝E" panose="02020900000000000000" pitchFamily="18" charset="-128"/>
                <a:cs typeface="ＭＳ 明朝"/>
              </a:rPr>
              <a:t>学会発行</a:t>
            </a:r>
            <a:r>
              <a:rPr sz="2150" b="1" spc="-30" dirty="0">
                <a:latin typeface="HGS明朝E" panose="02020900000000000000" pitchFamily="18" charset="-128"/>
                <a:ea typeface="HGS明朝E" panose="02020900000000000000" pitchFamily="18" charset="-128"/>
                <a:cs typeface="ＭＳ 明朝"/>
              </a:rPr>
              <a:t>標</a:t>
            </a:r>
            <a:r>
              <a:rPr sz="2150" b="1" spc="-20" dirty="0">
                <a:latin typeface="HGS明朝E" panose="02020900000000000000" pitchFamily="18" charset="-128"/>
                <a:ea typeface="HGS明朝E" panose="02020900000000000000" pitchFamily="18" charset="-128"/>
                <a:cs typeface="ＭＳ 明朝"/>
              </a:rPr>
              <a:t>準一</a:t>
            </a:r>
            <a:r>
              <a:rPr sz="2150" b="1" spc="-50" dirty="0">
                <a:latin typeface="HGS明朝E" panose="02020900000000000000" pitchFamily="18" charset="-128"/>
                <a:ea typeface="HGS明朝E" panose="02020900000000000000" pitchFamily="18" charset="-128"/>
                <a:cs typeface="ＭＳ 明朝"/>
              </a:rPr>
              <a:t>覧</a:t>
            </a:r>
            <a:endParaRPr sz="2150" dirty="0">
              <a:latin typeface="HGS明朝E" panose="02020900000000000000" pitchFamily="18" charset="-128"/>
              <a:ea typeface="HGS明朝E" panose="02020900000000000000" pitchFamily="18" charset="-128"/>
              <a:cs typeface="ＭＳ 明朝"/>
            </a:endParaRPr>
          </a:p>
        </p:txBody>
      </p:sp>
      <p:sp>
        <p:nvSpPr>
          <p:cNvPr id="6" name="object 6">
            <a:extLst>
              <a:ext uri="{FF2B5EF4-FFF2-40B4-BE49-F238E27FC236}">
                <a16:creationId xmlns:a16="http://schemas.microsoft.com/office/drawing/2014/main" id="{1C534503-75A9-9A52-9E28-9DA0EEC2BF2B}"/>
              </a:ext>
            </a:extLst>
          </p:cNvPr>
          <p:cNvSpPr/>
          <p:nvPr/>
        </p:nvSpPr>
        <p:spPr>
          <a:xfrm>
            <a:off x="666000" y="23749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8" name="object 8">
            <a:extLst>
              <a:ext uri="{FF2B5EF4-FFF2-40B4-BE49-F238E27FC236}">
                <a16:creationId xmlns:a16="http://schemas.microsoft.com/office/drawing/2014/main" id="{E2954AD3-1888-AB92-B5BE-FF1E7D99DE0B}"/>
              </a:ext>
            </a:extLst>
          </p:cNvPr>
          <p:cNvSpPr txBox="1"/>
          <p:nvPr/>
        </p:nvSpPr>
        <p:spPr>
          <a:xfrm>
            <a:off x="4082400" y="9537700"/>
            <a:ext cx="2518410" cy="648335"/>
          </a:xfrm>
          <a:prstGeom prst="rect">
            <a:avLst/>
          </a:prstGeom>
        </p:spPr>
        <p:txBody>
          <a:bodyPr vert="horz" wrap="square" lIns="0" tIns="43180" rIns="0" bIns="0" rtlCol="0">
            <a:spAutoFit/>
          </a:bodyPr>
          <a:lstStyle/>
          <a:p>
            <a:pPr marL="12700">
              <a:lnSpc>
                <a:spcPct val="100000"/>
              </a:lnSpc>
              <a:spcBef>
                <a:spcPts val="340"/>
              </a:spcBef>
            </a:pPr>
            <a:r>
              <a:rPr sz="900" b="1" spc="25" dirty="0">
                <a:latin typeface="游ゴシック"/>
                <a:cs typeface="游ゴシック"/>
              </a:rPr>
              <a:t>一般社団法人 日本原子力学会 標準課</a:t>
            </a:r>
            <a:endParaRPr sz="900" dirty="0">
              <a:latin typeface="游ゴシック"/>
              <a:cs typeface="游ゴシック"/>
            </a:endParaRPr>
          </a:p>
          <a:p>
            <a:pPr marL="12700" marR="5080">
              <a:lnSpc>
                <a:spcPts val="1200"/>
              </a:lnSpc>
              <a:spcBef>
                <a:spcPts val="60"/>
              </a:spcBef>
            </a:pPr>
            <a:r>
              <a:rPr sz="800" dirty="0">
                <a:latin typeface="游ゴシック"/>
                <a:cs typeface="游ゴシック"/>
              </a:rPr>
              <a:t>〒</a:t>
            </a:r>
            <a:r>
              <a:rPr sz="800" spc="-10" dirty="0">
                <a:latin typeface="游ゴシック"/>
                <a:cs typeface="游ゴシック"/>
              </a:rPr>
              <a:t>105-</a:t>
            </a:r>
            <a:r>
              <a:rPr sz="800" dirty="0">
                <a:latin typeface="游ゴシック"/>
                <a:cs typeface="游ゴシック"/>
              </a:rPr>
              <a:t>0004</a:t>
            </a:r>
            <a:r>
              <a:rPr sz="800" spc="10" dirty="0">
                <a:latin typeface="游ゴシック"/>
                <a:cs typeface="游ゴシック"/>
              </a:rPr>
              <a:t> 東京都港区新橋</a:t>
            </a:r>
            <a:r>
              <a:rPr sz="800" spc="-10" dirty="0">
                <a:latin typeface="游ゴシック"/>
                <a:cs typeface="游ゴシック"/>
              </a:rPr>
              <a:t>2-3-</a:t>
            </a:r>
            <a:r>
              <a:rPr sz="800" dirty="0">
                <a:latin typeface="游ゴシック"/>
                <a:cs typeface="游ゴシック"/>
              </a:rPr>
              <a:t>7</a:t>
            </a:r>
            <a:r>
              <a:rPr sz="800" spc="25" dirty="0">
                <a:latin typeface="游ゴシック"/>
                <a:cs typeface="游ゴシック"/>
              </a:rPr>
              <a:t>  新橋第二中ビル</a:t>
            </a:r>
            <a:r>
              <a:rPr sz="800" spc="-25" dirty="0">
                <a:latin typeface="游ゴシック"/>
                <a:cs typeface="游ゴシック"/>
              </a:rPr>
              <a:t>3F </a:t>
            </a:r>
            <a:r>
              <a:rPr sz="800" dirty="0">
                <a:latin typeface="游ゴシック"/>
                <a:cs typeface="游ゴシック"/>
              </a:rPr>
              <a:t>TEL</a:t>
            </a:r>
            <a:r>
              <a:rPr sz="800" spc="5" dirty="0">
                <a:latin typeface="游ゴシック"/>
                <a:cs typeface="游ゴシック"/>
              </a:rPr>
              <a:t>: </a:t>
            </a:r>
            <a:r>
              <a:rPr sz="800" spc="-10" dirty="0">
                <a:latin typeface="游ゴシック"/>
                <a:cs typeface="游ゴシック"/>
              </a:rPr>
              <a:t>03-3508-</a:t>
            </a:r>
            <a:r>
              <a:rPr sz="800" dirty="0">
                <a:latin typeface="游ゴシック"/>
                <a:cs typeface="游ゴシック"/>
              </a:rPr>
              <a:t>1263</a:t>
            </a:r>
            <a:r>
              <a:rPr sz="800" spc="185" dirty="0">
                <a:latin typeface="游ゴシック"/>
                <a:cs typeface="游ゴシック"/>
              </a:rPr>
              <a:t>  </a:t>
            </a:r>
            <a:r>
              <a:rPr sz="800" dirty="0">
                <a:latin typeface="游ゴシック"/>
                <a:cs typeface="游ゴシック"/>
              </a:rPr>
              <a:t>FAX</a:t>
            </a:r>
            <a:r>
              <a:rPr sz="800" spc="5" dirty="0">
                <a:latin typeface="游ゴシック"/>
                <a:cs typeface="游ゴシック"/>
              </a:rPr>
              <a:t>: </a:t>
            </a:r>
            <a:r>
              <a:rPr sz="800" spc="-10" dirty="0">
                <a:latin typeface="游ゴシック"/>
                <a:cs typeface="游ゴシック"/>
              </a:rPr>
              <a:t>03-3581-</a:t>
            </a:r>
            <a:r>
              <a:rPr sz="800" spc="-20" dirty="0">
                <a:latin typeface="游ゴシック"/>
                <a:cs typeface="游ゴシック"/>
              </a:rPr>
              <a:t>6128</a:t>
            </a:r>
            <a:endParaRPr sz="800" dirty="0">
              <a:latin typeface="游ゴシック"/>
              <a:cs typeface="游ゴシック"/>
            </a:endParaRPr>
          </a:p>
          <a:p>
            <a:pPr marL="12700">
              <a:lnSpc>
                <a:spcPct val="100000"/>
              </a:lnSpc>
              <a:spcBef>
                <a:spcPts val="160"/>
              </a:spcBef>
            </a:pPr>
            <a:r>
              <a:rPr sz="800" dirty="0">
                <a:latin typeface="游ゴシック"/>
                <a:cs typeface="游ゴシック"/>
              </a:rPr>
              <a:t>E-mail:</a:t>
            </a:r>
            <a:r>
              <a:rPr sz="800" spc="-30" dirty="0">
                <a:latin typeface="游ゴシック"/>
                <a:cs typeface="游ゴシック"/>
              </a:rPr>
              <a:t> </a:t>
            </a:r>
            <a:r>
              <a:rPr sz="800" spc="-10" dirty="0">
                <a:latin typeface="游ゴシック"/>
                <a:cs typeface="游ゴシック"/>
                <a:hlinkClick r:id="rId2"/>
              </a:rPr>
              <a:t>sc@aesj.or.jp</a:t>
            </a:r>
            <a:endParaRPr sz="800" dirty="0">
              <a:latin typeface="游ゴシック"/>
              <a:cs typeface="游ゴシック"/>
            </a:endParaRPr>
          </a:p>
        </p:txBody>
      </p:sp>
      <p:sp>
        <p:nvSpPr>
          <p:cNvPr id="9" name="object 9">
            <a:extLst>
              <a:ext uri="{FF2B5EF4-FFF2-40B4-BE49-F238E27FC236}">
                <a16:creationId xmlns:a16="http://schemas.microsoft.com/office/drawing/2014/main" id="{17D5C4AA-9343-4B49-4E2E-CEF6BAC1AAE7}"/>
              </a:ext>
            </a:extLst>
          </p:cNvPr>
          <p:cNvSpPr/>
          <p:nvPr/>
        </p:nvSpPr>
        <p:spPr>
          <a:xfrm>
            <a:off x="666000" y="9461500"/>
            <a:ext cx="6083935" cy="0"/>
          </a:xfrm>
          <a:custGeom>
            <a:avLst/>
            <a:gdLst/>
            <a:ahLst/>
            <a:cxnLst/>
            <a:rect l="l" t="t" r="r" b="b"/>
            <a:pathLst>
              <a:path w="6083934">
                <a:moveTo>
                  <a:pt x="0" y="0"/>
                </a:moveTo>
                <a:lnTo>
                  <a:pt x="6083935" y="0"/>
                </a:lnTo>
              </a:path>
            </a:pathLst>
          </a:custGeom>
          <a:ln w="25400">
            <a:solidFill>
              <a:srgbClr val="000000"/>
            </a:solidFill>
          </a:ln>
        </p:spPr>
        <p:txBody>
          <a:bodyPr wrap="square" lIns="0" tIns="0" rIns="0" bIns="0" rtlCol="0"/>
          <a:lstStyle/>
          <a:p>
            <a:endParaRPr dirty="0"/>
          </a:p>
        </p:txBody>
      </p:sp>
      <p:sp>
        <p:nvSpPr>
          <p:cNvPr id="14" name="object 14">
            <a:extLst>
              <a:ext uri="{FF2B5EF4-FFF2-40B4-BE49-F238E27FC236}">
                <a16:creationId xmlns:a16="http://schemas.microsoft.com/office/drawing/2014/main" id="{31538469-594B-8DA7-0AE1-1CD7164749F6}"/>
              </a:ext>
            </a:extLst>
          </p:cNvPr>
          <p:cNvSpPr txBox="1"/>
          <p:nvPr/>
        </p:nvSpPr>
        <p:spPr>
          <a:xfrm>
            <a:off x="3106039" y="1032103"/>
            <a:ext cx="3787140" cy="482600"/>
          </a:xfrm>
          <a:prstGeom prst="rect">
            <a:avLst/>
          </a:prstGeom>
        </p:spPr>
        <p:txBody>
          <a:bodyPr vert="horz" wrap="square" lIns="0" tIns="12700" rIns="0" bIns="0" rtlCol="0">
            <a:spAutoFit/>
          </a:bodyPr>
          <a:lstStyle/>
          <a:p>
            <a:pPr marL="12700" marR="5080" algn="just">
              <a:lnSpc>
                <a:spcPct val="125000"/>
              </a:lnSpc>
              <a:spcBef>
                <a:spcPts val="100"/>
              </a:spcBef>
            </a:pPr>
            <a:r>
              <a:rPr sz="800" b="1" spc="-15" dirty="0">
                <a:latin typeface="游ゴシック"/>
                <a:cs typeface="游ゴシック"/>
              </a:rPr>
              <a:t>システム安全専門部会では、</a:t>
            </a:r>
            <a:r>
              <a:rPr sz="800" spc="-20" dirty="0">
                <a:latin typeface="游ゴシック"/>
                <a:cs typeface="游ゴシック"/>
              </a:rPr>
              <a:t>原子力施設の安全設計や運転・運用における安全確保に係わる考え方、その手段および方法を中心に標準の整備を行うほか、炉心・燃料および発電所全体の設備の安全に係わる事項を扱っています。</a:t>
            </a:r>
            <a:endParaRPr sz="800" dirty="0">
              <a:latin typeface="游ゴシック"/>
              <a:cs typeface="游ゴシック"/>
            </a:endParaRPr>
          </a:p>
        </p:txBody>
      </p:sp>
      <p:sp>
        <p:nvSpPr>
          <p:cNvPr id="15" name="object 15">
            <a:extLst>
              <a:ext uri="{FF2B5EF4-FFF2-40B4-BE49-F238E27FC236}">
                <a16:creationId xmlns:a16="http://schemas.microsoft.com/office/drawing/2014/main" id="{404237BF-1875-B1E5-6A00-2B2E8B246D9D}"/>
              </a:ext>
            </a:extLst>
          </p:cNvPr>
          <p:cNvSpPr/>
          <p:nvPr/>
        </p:nvSpPr>
        <p:spPr>
          <a:xfrm>
            <a:off x="666000" y="1627200"/>
            <a:ext cx="6083935" cy="0"/>
          </a:xfrm>
          <a:custGeom>
            <a:avLst/>
            <a:gdLst/>
            <a:ahLst/>
            <a:cxnLst/>
            <a:rect l="l" t="t" r="r" b="b"/>
            <a:pathLst>
              <a:path w="6083934">
                <a:moveTo>
                  <a:pt x="0" y="0"/>
                </a:moveTo>
                <a:lnTo>
                  <a:pt x="6083935" y="0"/>
                </a:lnTo>
              </a:path>
            </a:pathLst>
          </a:custGeom>
          <a:ln w="25400">
            <a:solidFill>
              <a:srgbClr val="000000"/>
            </a:solidFill>
          </a:ln>
        </p:spPr>
        <p:txBody>
          <a:bodyPr wrap="square" lIns="0" tIns="0" rIns="0" bIns="0" rtlCol="0"/>
          <a:lstStyle/>
          <a:p>
            <a:endParaRPr dirty="0"/>
          </a:p>
        </p:txBody>
      </p:sp>
      <p:sp>
        <p:nvSpPr>
          <p:cNvPr id="38" name="object 5">
            <a:extLst>
              <a:ext uri="{FF2B5EF4-FFF2-40B4-BE49-F238E27FC236}">
                <a16:creationId xmlns:a16="http://schemas.microsoft.com/office/drawing/2014/main" id="{13518EC0-F533-0260-00F6-7637CDB002DC}"/>
              </a:ext>
            </a:extLst>
          </p:cNvPr>
          <p:cNvSpPr txBox="1"/>
          <p:nvPr/>
        </p:nvSpPr>
        <p:spPr>
          <a:xfrm>
            <a:off x="691200" y="3133371"/>
            <a:ext cx="6083935" cy="637354"/>
          </a:xfrm>
          <a:prstGeom prst="rect">
            <a:avLst/>
          </a:prstGeom>
        </p:spPr>
        <p:txBody>
          <a:bodyPr vert="horz" wrap="square" lIns="0" tIns="26670" rIns="0" bIns="0" rtlCol="0">
            <a:spAutoFit/>
          </a:bodyPr>
          <a:lstStyle/>
          <a:p>
            <a:pPr marL="12700">
              <a:lnSpc>
                <a:spcPts val="1230"/>
              </a:lnSpc>
            </a:pPr>
            <a:r>
              <a:rPr lang="ja-JP" altLang="en-US" sz="1050" spc="-20" dirty="0">
                <a:latin typeface="HGPｺﾞｼｯｸM" panose="020B0600000000000000" pitchFamily="50" charset="-128"/>
                <a:ea typeface="HGPｺﾞｼｯｸM" panose="020B0600000000000000" pitchFamily="50" charset="-128"/>
                <a:cs typeface="HGPｺﾞｼｯｸM"/>
              </a:rPr>
              <a:t>原子力発電所におけるシビアアクシデントマネジメントの整備及び維持向上に関する実施基準：</a:t>
            </a:r>
            <a:r>
              <a:rPr lang="en-US" altLang="ja-JP" sz="1050" spc="-10" dirty="0">
                <a:latin typeface="HGPｺﾞｼｯｸM" panose="020B0600000000000000" pitchFamily="50" charset="-128"/>
                <a:ea typeface="HGPｺﾞｼｯｸM" panose="020B0600000000000000" pitchFamily="50" charset="-128"/>
                <a:cs typeface="HGPｺﾞｼｯｸM"/>
              </a:rPr>
              <a:t>2019</a:t>
            </a:r>
            <a:r>
              <a:rPr lang="ja-JP" altLang="en-US" sz="1050" spc="-10"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AESJ-SC-S005</a:t>
            </a:r>
            <a:r>
              <a:rPr lang="ja-JP" altLang="en-US" sz="1050" spc="-10"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2019</a:t>
            </a:r>
            <a:r>
              <a:rPr lang="ja-JP" altLang="en-US" sz="1050" spc="-10" dirty="0">
                <a:latin typeface="HGPｺﾞｼｯｸM" panose="020B0600000000000000" pitchFamily="50" charset="-128"/>
                <a:ea typeface="HGPｺﾞｼｯｸM" panose="020B0600000000000000" pitchFamily="50" charset="-128"/>
                <a:cs typeface="HGPｺﾞｼｯｸM"/>
              </a:rPr>
              <a:t>）</a:t>
            </a:r>
            <a:endParaRPr lang="ja-JP" altLang="en-US" sz="105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90"/>
              </a:spcBef>
            </a:pPr>
            <a:r>
              <a:rPr lang="en-US" altLang="ja-JP" sz="900" spc="-15" dirty="0">
                <a:latin typeface="HGPｺﾞｼｯｸM"/>
                <a:cs typeface="HGPｺﾞｼｯｸM"/>
              </a:rPr>
              <a:t>【</a:t>
            </a:r>
            <a:r>
              <a:rPr lang="ja-JP" altLang="en-US" sz="900" spc="-15" dirty="0">
                <a:latin typeface="HGPｺﾞｼｯｸM"/>
                <a:cs typeface="HGPｺﾞｼｯｸM"/>
              </a:rPr>
              <a:t>担当分科会</a:t>
            </a:r>
            <a:r>
              <a:rPr lang="en-US" altLang="ja-JP" sz="900" spc="-15" dirty="0">
                <a:latin typeface="HGPｺﾞｼｯｸM"/>
                <a:cs typeface="HGPｺﾞｼｯｸM"/>
              </a:rPr>
              <a:t>】</a:t>
            </a:r>
            <a:r>
              <a:rPr lang="ja-JP" altLang="en-US" sz="900" spc="-15" dirty="0">
                <a:latin typeface="HGPｺﾞｼｯｸM"/>
                <a:cs typeface="HGPｺﾞｼｯｸM"/>
              </a:rPr>
              <a:t>シビアアクシデントマネジメント分科会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20,625</a:t>
            </a:r>
            <a:r>
              <a:rPr lang="ja-JP" altLang="en-US" sz="900" spc="10" dirty="0">
                <a:latin typeface="HGPｺﾞｼｯｸM"/>
                <a:cs typeface="HGPｺﾞｼｯｸM"/>
              </a:rPr>
              <a:t> 円　</a:t>
            </a:r>
            <a:r>
              <a:rPr lang="en-US" altLang="ja-JP" sz="900" spc="10" dirty="0">
                <a:latin typeface="HGPｺﾞｼｯｸM"/>
                <a:cs typeface="HGPｺﾞｼｯｸM"/>
              </a:rPr>
              <a:t>【</a:t>
            </a:r>
            <a:r>
              <a:rPr lang="ja-JP" altLang="en-US" sz="900" spc="10" dirty="0">
                <a:latin typeface="HGPｺﾞｼｯｸM"/>
                <a:cs typeface="HGPｺﾞｼｯｸM"/>
              </a:rPr>
              <a:t>会員価格・税込</a:t>
            </a:r>
            <a:r>
              <a:rPr lang="en-US" altLang="ja-JP" sz="900" spc="10" dirty="0">
                <a:latin typeface="HGPｺﾞｼｯｸM"/>
                <a:cs typeface="HGPｺﾞｼｯｸM"/>
              </a:rPr>
              <a:t>】</a:t>
            </a:r>
            <a:r>
              <a:rPr lang="en-US" altLang="ja-JP" sz="900" spc="-10" dirty="0">
                <a:latin typeface="HGPｺﾞｼｯｸM"/>
                <a:cs typeface="HGPｺﾞｼｯｸM"/>
              </a:rPr>
              <a:t>16,500</a:t>
            </a:r>
            <a:r>
              <a:rPr lang="ja-JP" altLang="en-US" sz="900" spc="80" dirty="0">
                <a:latin typeface="HGPｺﾞｼｯｸM"/>
                <a:cs typeface="HGPｺﾞｼｯｸM"/>
              </a:rPr>
              <a:t> 円　</a:t>
            </a:r>
            <a:r>
              <a:rPr lang="en-US" altLang="ja-JP" sz="900" spc="80" dirty="0">
                <a:latin typeface="HGPｺﾞｼｯｸM"/>
                <a:cs typeface="HGPｺﾞｼｯｸM"/>
              </a:rPr>
              <a:t>【</a:t>
            </a:r>
            <a:r>
              <a:rPr lang="en-US" altLang="ja-JP" sz="900" spc="-10" dirty="0">
                <a:latin typeface="HGPｺﾞｼｯｸM"/>
                <a:cs typeface="HGPｺﾞｼｯｸM"/>
              </a:rPr>
              <a:t>ISBN】978-4-89047-412-</a:t>
            </a:r>
            <a:r>
              <a:rPr lang="en-US" altLang="ja-JP" sz="900" dirty="0">
                <a:latin typeface="HGPｺﾞｼｯｸM"/>
                <a:cs typeface="HGPｺﾞｼｯｸM"/>
              </a:rPr>
              <a:t>7</a:t>
            </a:r>
            <a:r>
              <a:rPr lang="ja-JP" altLang="en-US" sz="90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0" dirty="0">
                <a:latin typeface="HGPｺﾞｼｯｸM"/>
                <a:cs typeface="HGPｺﾞｼｯｸM"/>
              </a:rPr>
              <a:t>1713</a:t>
            </a:r>
          </a:p>
        </p:txBody>
      </p:sp>
      <p:sp>
        <p:nvSpPr>
          <p:cNvPr id="39" name="object 5">
            <a:extLst>
              <a:ext uri="{FF2B5EF4-FFF2-40B4-BE49-F238E27FC236}">
                <a16:creationId xmlns:a16="http://schemas.microsoft.com/office/drawing/2014/main" id="{1438E38B-E5D6-5D04-1FDA-82FCCF657763}"/>
              </a:ext>
            </a:extLst>
          </p:cNvPr>
          <p:cNvSpPr txBox="1"/>
          <p:nvPr/>
        </p:nvSpPr>
        <p:spPr>
          <a:xfrm>
            <a:off x="691200" y="2435645"/>
            <a:ext cx="6083935" cy="469616"/>
          </a:xfrm>
          <a:prstGeom prst="rect">
            <a:avLst/>
          </a:prstGeom>
        </p:spPr>
        <p:txBody>
          <a:bodyPr vert="horz" wrap="square" lIns="0" tIns="26670" rIns="0" bIns="0" rtlCol="0">
            <a:spAutoFit/>
          </a:bodyPr>
          <a:lstStyle/>
          <a:p>
            <a:pPr marL="12700">
              <a:lnSpc>
                <a:spcPts val="1230"/>
              </a:lnSpc>
            </a:pPr>
            <a:r>
              <a:rPr lang="ja-JP" altLang="en-US" sz="1050" spc="-20" dirty="0">
                <a:latin typeface="HGPｺﾞｼｯｸM" panose="020B0600000000000000" pitchFamily="50" charset="-128"/>
                <a:ea typeface="HGPｺﾞｼｯｸM" panose="020B0600000000000000" pitchFamily="50" charset="-128"/>
                <a:cs typeface="HGPｺﾞｼｯｸM"/>
              </a:rPr>
              <a:t>沸騰水型原子炉の水化学管理指針：</a:t>
            </a:r>
            <a:r>
              <a:rPr lang="en-US" altLang="ja-JP" sz="1050" spc="-20" dirty="0">
                <a:latin typeface="HGPｺﾞｼｯｸM" panose="020B0600000000000000" pitchFamily="50" charset="-128"/>
                <a:ea typeface="HGPｺﾞｼｯｸM" panose="020B0600000000000000" pitchFamily="50" charset="-128"/>
                <a:cs typeface="HGPｺﾞｼｯｸM"/>
              </a:rPr>
              <a:t>2019 (AESJ-SC-S007</a:t>
            </a:r>
            <a:r>
              <a:rPr lang="ja-JP" altLang="en-US" sz="1050" spc="-20" dirty="0">
                <a:latin typeface="HGPｺﾞｼｯｸM" panose="020B0600000000000000" pitchFamily="50" charset="-128"/>
                <a:ea typeface="HGPｺﾞｼｯｸM" panose="020B0600000000000000" pitchFamily="50" charset="-128"/>
                <a:cs typeface="HGPｺﾞｼｯｸM"/>
              </a:rPr>
              <a:t>：</a:t>
            </a:r>
            <a:r>
              <a:rPr lang="en-US" altLang="ja-JP" sz="1050" spc="-20" dirty="0">
                <a:latin typeface="HGPｺﾞｼｯｸM" panose="020B0600000000000000" pitchFamily="50" charset="-128"/>
                <a:ea typeface="HGPｺﾞｼｯｸM" panose="020B0600000000000000" pitchFamily="50" charset="-128"/>
                <a:cs typeface="HGPｺﾞｼｯｸM"/>
              </a:rPr>
              <a:t>2019</a:t>
            </a:r>
            <a:r>
              <a:rPr lang="ja-JP" altLang="en-US" sz="1050" spc="-20" dirty="0">
                <a:latin typeface="HGPｺﾞｼｯｸM" panose="020B0600000000000000" pitchFamily="50" charset="-128"/>
                <a:ea typeface="HGPｺﾞｼｯｸM" panose="020B0600000000000000" pitchFamily="50" charset="-128"/>
                <a:cs typeface="HGPｺﾞｼｯｸM"/>
              </a:rPr>
              <a:t>）</a:t>
            </a:r>
          </a:p>
          <a:p>
            <a:pPr marL="12700">
              <a:lnSpc>
                <a:spcPts val="1230"/>
              </a:lnSpc>
            </a:pPr>
            <a:r>
              <a:rPr lang="en-US" altLang="ja-JP" sz="900" spc="-20" dirty="0">
                <a:latin typeface="HGPｺﾞｼｯｸM"/>
                <a:cs typeface="HGPｺﾞｼｯｸM"/>
              </a:rPr>
              <a:t>【</a:t>
            </a:r>
            <a:r>
              <a:rPr lang="ja-JP" altLang="en-US" sz="900" spc="-20" dirty="0">
                <a:latin typeface="HGPｺﾞｼｯｸM"/>
                <a:cs typeface="HGPｺﾞｼｯｸM"/>
              </a:rPr>
              <a:t>担当部会</a:t>
            </a:r>
            <a:r>
              <a:rPr lang="en-US" altLang="ja-JP" sz="900" spc="-20" dirty="0">
                <a:latin typeface="HGPｺﾞｼｯｸM"/>
                <a:cs typeface="HGPｺﾞｼｯｸM"/>
              </a:rPr>
              <a:t>】</a:t>
            </a:r>
            <a:r>
              <a:rPr lang="ja-JP" altLang="en-US" sz="900" spc="-20" dirty="0">
                <a:latin typeface="HGPｺﾞｼｯｸM"/>
                <a:cs typeface="HGPｺﾞｼｯｸM"/>
              </a:rPr>
              <a:t>水化学管理分科会</a:t>
            </a:r>
          </a:p>
          <a:p>
            <a:pPr marL="12700">
              <a:lnSpc>
                <a:spcPts val="1230"/>
              </a:lnSpc>
            </a:pPr>
            <a:r>
              <a:rPr lang="en-US" altLang="ja-JP" sz="900" spc="-20" dirty="0">
                <a:latin typeface="HGPｺﾞｼｯｸM"/>
                <a:cs typeface="HGPｺﾞｼｯｸM"/>
              </a:rPr>
              <a:t>【</a:t>
            </a:r>
            <a:r>
              <a:rPr lang="ja-JP" altLang="en-US" sz="900" spc="-20" dirty="0">
                <a:latin typeface="HGPｺﾞｼｯｸM"/>
                <a:cs typeface="HGPｺﾞｼｯｸM"/>
              </a:rPr>
              <a:t>定価・税込</a:t>
            </a:r>
            <a:r>
              <a:rPr lang="en-US" altLang="ja-JP" sz="900" spc="-20" dirty="0">
                <a:latin typeface="HGPｺﾞｼｯｸM"/>
                <a:cs typeface="HGPｺﾞｼｯｸM"/>
              </a:rPr>
              <a:t>】13,750</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】11,000</a:t>
            </a:r>
            <a:r>
              <a:rPr lang="ja-JP" altLang="en-US" sz="900" spc="-20" dirty="0">
                <a:latin typeface="HGPｺﾞｼｯｸM"/>
                <a:cs typeface="HGPｺﾞｼｯｸM"/>
              </a:rPr>
              <a:t>円　</a:t>
            </a:r>
            <a:r>
              <a:rPr lang="en-US" altLang="ja-JP" sz="900" spc="-20" dirty="0">
                <a:latin typeface="HGPｺﾞｼｯｸM"/>
                <a:cs typeface="HGPｺﾞｼｯｸM"/>
              </a:rPr>
              <a:t>【ISBN】978-4-89047-416-5</a:t>
            </a:r>
            <a:r>
              <a:rPr lang="ja-JP" altLang="en-US" sz="900" spc="-20" dirty="0">
                <a:latin typeface="HGPｺﾞｼｯｸM"/>
                <a:cs typeface="HGPｺﾞｼｯｸM"/>
              </a:rPr>
              <a:t>　</a:t>
            </a:r>
            <a:r>
              <a:rPr lang="en-US" altLang="ja-JP" sz="900" spc="-20" dirty="0">
                <a:latin typeface="HGPｺﾞｼｯｸM"/>
                <a:cs typeface="HGPｺﾞｼｯｸM"/>
              </a:rPr>
              <a:t>【</a:t>
            </a:r>
            <a:r>
              <a:rPr lang="ja-JP" altLang="en-US" sz="900" spc="-20" dirty="0">
                <a:latin typeface="HGPｺﾞｼｯｸM"/>
                <a:cs typeface="HGPｺﾞｼｯｸM"/>
              </a:rPr>
              <a:t>書籍コード</a:t>
            </a:r>
            <a:r>
              <a:rPr lang="en-US" altLang="ja-JP" sz="900" spc="-20" dirty="0">
                <a:latin typeface="HGPｺﾞｼｯｸM"/>
                <a:cs typeface="HGPｺﾞｼｯｸM"/>
              </a:rPr>
              <a:t>】1715</a:t>
            </a:r>
            <a:endParaRPr lang="ja-JP" altLang="en-US" sz="900" dirty="0">
              <a:latin typeface="HGPｺﾞｼｯｸM"/>
              <a:cs typeface="HGPｺﾞｼｯｸM"/>
            </a:endParaRPr>
          </a:p>
        </p:txBody>
      </p:sp>
      <p:sp>
        <p:nvSpPr>
          <p:cNvPr id="5" name="object 15">
            <a:extLst>
              <a:ext uri="{FF2B5EF4-FFF2-40B4-BE49-F238E27FC236}">
                <a16:creationId xmlns:a16="http://schemas.microsoft.com/office/drawing/2014/main" id="{3CD2F1F1-5FC3-1761-0F22-663B13089944}"/>
              </a:ext>
            </a:extLst>
          </p:cNvPr>
          <p:cNvSpPr txBox="1"/>
          <p:nvPr/>
        </p:nvSpPr>
        <p:spPr>
          <a:xfrm>
            <a:off x="806400" y="9537700"/>
            <a:ext cx="3024505" cy="311047"/>
          </a:xfrm>
          <a:prstGeom prst="rect">
            <a:avLst/>
          </a:prstGeom>
        </p:spPr>
        <p:txBody>
          <a:bodyPr vert="horz" wrap="square" lIns="0" tIns="12700" rIns="0" bIns="0" rtlCol="0">
            <a:spAutoFit/>
          </a:bodyPr>
          <a:lstStyle/>
          <a:p>
            <a:pPr marL="12700" marR="5080">
              <a:lnSpc>
                <a:spcPct val="125000"/>
              </a:lnSpc>
              <a:spcBef>
                <a:spcPts val="100"/>
              </a:spcBef>
            </a:pPr>
            <a:r>
              <a:rPr sz="800" spc="-15" dirty="0">
                <a:latin typeface="游ゴシック" panose="020B0400000000000000" pitchFamily="50" charset="-128"/>
                <a:ea typeface="游ゴシック" panose="020B0400000000000000" pitchFamily="50" charset="-128"/>
                <a:cs typeface="ＭＳ 明朝"/>
              </a:rPr>
              <a:t>※記載価格は，税込です。また，発送には送料が別途</a:t>
            </a:r>
            <a:r>
              <a:rPr sz="800" spc="-10" dirty="0">
                <a:latin typeface="游ゴシック" panose="020B0400000000000000" pitchFamily="50" charset="-128"/>
                <a:ea typeface="游ゴシック" panose="020B0400000000000000" pitchFamily="50" charset="-128"/>
                <a:cs typeface="ＭＳ 明朝"/>
              </a:rPr>
              <a:t>550</a:t>
            </a:r>
            <a:r>
              <a:rPr sz="800" spc="-25" dirty="0">
                <a:latin typeface="游ゴシック" panose="020B0400000000000000" pitchFamily="50" charset="-128"/>
                <a:ea typeface="游ゴシック" panose="020B0400000000000000" pitchFamily="50" charset="-128"/>
                <a:cs typeface="ＭＳ 明朝"/>
              </a:rPr>
              <a:t>円(税込)</a:t>
            </a:r>
            <a:r>
              <a:rPr sz="800" spc="-15" dirty="0">
                <a:latin typeface="游ゴシック" panose="020B0400000000000000" pitchFamily="50" charset="-128"/>
                <a:ea typeface="游ゴシック" panose="020B0400000000000000" pitchFamily="50" charset="-128"/>
                <a:cs typeface="ＭＳ 明朝"/>
              </a:rPr>
              <a:t>必要となります。</a:t>
            </a:r>
            <a:endParaRPr sz="800" dirty="0">
              <a:latin typeface="游ゴシック" panose="020B0400000000000000" pitchFamily="50" charset="-128"/>
              <a:ea typeface="游ゴシック" panose="020B0400000000000000" pitchFamily="50" charset="-128"/>
              <a:cs typeface="ＭＳ 明朝"/>
            </a:endParaRPr>
          </a:p>
        </p:txBody>
      </p:sp>
      <p:sp>
        <p:nvSpPr>
          <p:cNvPr id="21" name="スライド番号プレースホルダー 16">
            <a:extLst>
              <a:ext uri="{FF2B5EF4-FFF2-40B4-BE49-F238E27FC236}">
                <a16:creationId xmlns:a16="http://schemas.microsoft.com/office/drawing/2014/main" id="{5F3A6CDD-D480-6C7E-18F3-B886DABCDA4B}"/>
              </a:ext>
            </a:extLst>
          </p:cNvPr>
          <p:cNvSpPr>
            <a:spLocks noGrp="1"/>
          </p:cNvSpPr>
          <p:nvPr>
            <p:ph type="sldNum" sz="quarter" idx="7"/>
          </p:nvPr>
        </p:nvSpPr>
        <p:spPr>
          <a:xfrm>
            <a:off x="3700800" y="9994898"/>
            <a:ext cx="222123" cy="183733"/>
          </a:xfrm>
        </p:spPr>
        <p:txBody>
          <a:bodyPr/>
          <a:lstStyle/>
          <a:p>
            <a:pPr marL="38100">
              <a:lnSpc>
                <a:spcPts val="1370"/>
              </a:lnSpc>
            </a:pPr>
            <a:r>
              <a:rPr lang="en-US" altLang="ja-JP" dirty="0"/>
              <a:t>10</a:t>
            </a:r>
          </a:p>
        </p:txBody>
      </p:sp>
      <p:sp>
        <p:nvSpPr>
          <p:cNvPr id="28" name="object 3">
            <a:extLst>
              <a:ext uri="{FF2B5EF4-FFF2-40B4-BE49-F238E27FC236}">
                <a16:creationId xmlns:a16="http://schemas.microsoft.com/office/drawing/2014/main" id="{C6B518E2-82B4-E1DF-71DA-8A614AAA7019}"/>
              </a:ext>
            </a:extLst>
          </p:cNvPr>
          <p:cNvSpPr txBox="1"/>
          <p:nvPr/>
        </p:nvSpPr>
        <p:spPr>
          <a:xfrm>
            <a:off x="621283" y="961818"/>
            <a:ext cx="2242567" cy="441788"/>
          </a:xfrm>
          <a:prstGeom prst="rect">
            <a:avLst/>
          </a:prstGeom>
        </p:spPr>
        <p:txBody>
          <a:bodyPr vert="horz" wrap="square" lIns="0" tIns="56515" rIns="0" bIns="0" rtlCol="0">
            <a:spAutoFit/>
          </a:bodyPr>
          <a:lstStyle/>
          <a:p>
            <a:pPr marL="12700">
              <a:lnSpc>
                <a:spcPct val="100000"/>
              </a:lnSpc>
              <a:spcBef>
                <a:spcPts val="670"/>
              </a:spcBef>
            </a:pPr>
            <a:r>
              <a:rPr lang="ja-JP" altLang="en-US" sz="1200" spc="-5" dirty="0">
                <a:latin typeface="HGｺﾞｼｯｸM" panose="020B0609000000000000" pitchFamily="49" charset="-128"/>
                <a:ea typeface="HGｺﾞｼｯｸM" panose="020B0609000000000000" pitchFamily="49" charset="-128"/>
                <a:cs typeface="游ゴシック"/>
              </a:rPr>
              <a:t>システム安全専門部会制定標準</a:t>
            </a:r>
            <a:endParaRPr lang="ja-JP" altLang="en-US" sz="1200" dirty="0">
              <a:latin typeface="HGｺﾞｼｯｸM" panose="020B0609000000000000" pitchFamily="49" charset="-128"/>
              <a:ea typeface="HGｺﾞｼｯｸM" panose="020B0609000000000000" pitchFamily="49" charset="-128"/>
              <a:cs typeface="游ゴシック"/>
            </a:endParaRPr>
          </a:p>
          <a:p>
            <a:pPr marL="12700">
              <a:lnSpc>
                <a:spcPct val="100000"/>
              </a:lnSpc>
              <a:spcBef>
                <a:spcPts val="270"/>
              </a:spcBef>
            </a:pPr>
            <a:r>
              <a:rPr sz="1050" dirty="0">
                <a:latin typeface="HGｺﾞｼｯｸM" panose="020B0609000000000000" pitchFamily="49" charset="-128"/>
                <a:ea typeface="HGｺﾞｼｯｸM" panose="020B0609000000000000" pitchFamily="49" charset="-128"/>
                <a:cs typeface="游ゴシック"/>
              </a:rPr>
              <a:t>(</a:t>
            </a:r>
            <a:r>
              <a:rPr lang="en-US" sz="1050" dirty="0">
                <a:latin typeface="HGｺﾞｼｯｸM" panose="020B0609000000000000" pitchFamily="49" charset="-128"/>
                <a:ea typeface="HGｺﾞｼｯｸM" panose="020B0609000000000000" pitchFamily="49" charset="-128"/>
                <a:cs typeface="游ゴシック"/>
              </a:rPr>
              <a:t>3</a:t>
            </a:r>
            <a:r>
              <a:rPr sz="1050" dirty="0">
                <a:latin typeface="HGｺﾞｼｯｸM" panose="020B0609000000000000" pitchFamily="49" charset="-128"/>
                <a:ea typeface="HGｺﾞｼｯｸM" panose="020B0609000000000000" pitchFamily="49" charset="-128"/>
                <a:cs typeface="游ゴシック"/>
              </a:rPr>
              <a:t>/</a:t>
            </a:r>
            <a:r>
              <a:rPr lang="en-US" sz="1050" dirty="0">
                <a:latin typeface="HGｺﾞｼｯｸM" panose="020B0609000000000000" pitchFamily="49" charset="-128"/>
                <a:ea typeface="HGｺﾞｼｯｸM" panose="020B0609000000000000" pitchFamily="49" charset="-128"/>
                <a:cs typeface="游ゴシック"/>
              </a:rPr>
              <a:t>3</a:t>
            </a:r>
            <a:r>
              <a:rPr sz="1050" spc="-30" dirty="0">
                <a:latin typeface="HGｺﾞｼｯｸM" panose="020B0609000000000000" pitchFamily="49" charset="-128"/>
                <a:ea typeface="HGｺﾞｼｯｸM" panose="020B0609000000000000" pitchFamily="49" charset="-128"/>
                <a:cs typeface="游ゴシック"/>
              </a:rPr>
              <a:t> ページ)</a:t>
            </a:r>
            <a:endParaRPr sz="1050" dirty="0">
              <a:latin typeface="HGｺﾞｼｯｸM" panose="020B0609000000000000" pitchFamily="49" charset="-128"/>
              <a:ea typeface="HGｺﾞｼｯｸM" panose="020B0609000000000000" pitchFamily="49" charset="-128"/>
              <a:cs typeface="游ゴシック"/>
            </a:endParaRPr>
          </a:p>
        </p:txBody>
      </p:sp>
      <p:sp>
        <p:nvSpPr>
          <p:cNvPr id="19" name="object 5">
            <a:extLst>
              <a:ext uri="{FF2B5EF4-FFF2-40B4-BE49-F238E27FC236}">
                <a16:creationId xmlns:a16="http://schemas.microsoft.com/office/drawing/2014/main" id="{052B73FF-0DA3-102D-FE0D-AD72C3186EC1}"/>
              </a:ext>
            </a:extLst>
          </p:cNvPr>
          <p:cNvSpPr txBox="1"/>
          <p:nvPr/>
        </p:nvSpPr>
        <p:spPr>
          <a:xfrm>
            <a:off x="691200" y="3965463"/>
            <a:ext cx="6083935" cy="637354"/>
          </a:xfrm>
          <a:prstGeom prst="rect">
            <a:avLst/>
          </a:prstGeom>
        </p:spPr>
        <p:txBody>
          <a:bodyPr vert="horz" wrap="square" lIns="0" tIns="26670" rIns="0" bIns="0" rtlCol="0">
            <a:spAutoFit/>
          </a:bodyPr>
          <a:lstStyle/>
          <a:p>
            <a:pPr marL="12700">
              <a:lnSpc>
                <a:spcPts val="1230"/>
              </a:lnSpc>
            </a:pPr>
            <a:r>
              <a:rPr lang="en-US" altLang="ja-JP" sz="1000" spc="-20" dirty="0">
                <a:latin typeface="HGPｺﾞｼｯｸM" panose="020B0600000000000000" pitchFamily="50" charset="-128"/>
                <a:ea typeface="HGPｺﾞｼｯｸM" panose="020B0600000000000000" pitchFamily="50" charset="-128"/>
                <a:cs typeface="HGPｺﾞｼｯｸM"/>
              </a:rPr>
              <a:t>(</a:t>
            </a:r>
            <a:r>
              <a:rPr lang="ja-JP" altLang="en-US" sz="1000" spc="-20" dirty="0">
                <a:latin typeface="HGPｺﾞｼｯｸM" panose="020B0600000000000000" pitchFamily="50" charset="-128"/>
                <a:ea typeface="HGPｺﾞｼｯｸM" panose="020B0600000000000000" pitchFamily="50" charset="-128"/>
                <a:cs typeface="HGPｺﾞｼｯｸM"/>
              </a:rPr>
              <a:t>旧発電炉専門部会</a:t>
            </a:r>
            <a:r>
              <a:rPr lang="en-US" altLang="ja-JP" sz="1000" spc="-20" dirty="0">
                <a:latin typeface="HGPｺﾞｼｯｸM" panose="020B0600000000000000" pitchFamily="50" charset="-128"/>
                <a:ea typeface="HGPｺﾞｼｯｸM" panose="020B0600000000000000" pitchFamily="50" charset="-128"/>
                <a:cs typeface="HGPｺﾞｼｯｸM"/>
              </a:rPr>
              <a:t>)</a:t>
            </a:r>
            <a:endParaRPr lang="ja-JP" altLang="en-US" sz="1000" dirty="0">
              <a:latin typeface="HGPｺﾞｼｯｸM" panose="020B0600000000000000" pitchFamily="50" charset="-128"/>
              <a:ea typeface="HGPｺﾞｼｯｸM" panose="020B0600000000000000" pitchFamily="50" charset="-128"/>
              <a:cs typeface="HGPｺﾞｼｯｸM"/>
            </a:endParaRPr>
          </a:p>
          <a:p>
            <a:pPr marL="12700">
              <a:lnSpc>
                <a:spcPts val="1230"/>
              </a:lnSpc>
            </a:pPr>
            <a:r>
              <a:rPr lang="ja-JP" altLang="en-US" sz="1000" spc="-15" dirty="0">
                <a:latin typeface="HGPｺﾞｼｯｸM" panose="020B0600000000000000" pitchFamily="50" charset="-128"/>
                <a:ea typeface="HGPｺﾞｼｯｸM" panose="020B0600000000000000" pitchFamily="50" charset="-128"/>
                <a:cs typeface="HGPｺﾞｼｯｸM"/>
              </a:rPr>
              <a:t>ＢＷＲにおける過渡的な沸騰遷移後の燃料健全性評価基準：</a:t>
            </a:r>
            <a:r>
              <a:rPr lang="en-US" altLang="ja-JP" sz="1000" dirty="0">
                <a:latin typeface="HGPｺﾞｼｯｸM" panose="020B0600000000000000" pitchFamily="50" charset="-128"/>
                <a:ea typeface="HGPｺﾞｼｯｸM" panose="020B0600000000000000" pitchFamily="50" charset="-128"/>
                <a:cs typeface="HGPｺﾞｼｯｸM"/>
              </a:rPr>
              <a:t>2003</a:t>
            </a:r>
            <a:r>
              <a:rPr lang="ja-JP" altLang="en-US" sz="1000" spc="15" dirty="0">
                <a:latin typeface="HGPｺﾞｼｯｸM" panose="020B0600000000000000" pitchFamily="50" charset="-128"/>
                <a:ea typeface="HGPｺﾞｼｯｸM" panose="020B0600000000000000" pitchFamily="50" charset="-128"/>
                <a:cs typeface="HGPｺﾞｼｯｸM"/>
              </a:rPr>
              <a:t> </a:t>
            </a:r>
            <a:r>
              <a:rPr lang="en-US" altLang="ja-JP" sz="1000" spc="15" dirty="0">
                <a:latin typeface="HGPｺﾞｼｯｸM" panose="020B0600000000000000" pitchFamily="50" charset="-128"/>
                <a:ea typeface="HGPｺﾞｼｯｸM" panose="020B0600000000000000" pitchFamily="50" charset="-128"/>
                <a:cs typeface="HGPｺﾞｼｯｸM"/>
              </a:rPr>
              <a:t>(</a:t>
            </a:r>
            <a:r>
              <a:rPr lang="en-US" altLang="ja-JP" sz="1000" spc="-10" dirty="0">
                <a:latin typeface="HGPｺﾞｼｯｸM" panose="020B0600000000000000" pitchFamily="50" charset="-128"/>
                <a:ea typeface="HGPｺﾞｼｯｸM" panose="020B0600000000000000" pitchFamily="50" charset="-128"/>
                <a:cs typeface="HGPｺﾞｼｯｸM"/>
              </a:rPr>
              <a:t>AESJ-SC-P002</a:t>
            </a:r>
            <a:r>
              <a:rPr lang="ja-JP" altLang="en-US" sz="1000" spc="-10" dirty="0">
                <a:latin typeface="HGPｺﾞｼｯｸM" panose="020B0600000000000000" pitchFamily="50" charset="-128"/>
                <a:ea typeface="HGPｺﾞｼｯｸM" panose="020B0600000000000000" pitchFamily="50" charset="-128"/>
                <a:cs typeface="HGPｺﾞｼｯｸM"/>
              </a:rPr>
              <a:t>：</a:t>
            </a:r>
            <a:r>
              <a:rPr lang="en-US" altLang="ja-JP" sz="1000" spc="-10" dirty="0">
                <a:latin typeface="HGPｺﾞｼｯｸM" panose="020B0600000000000000" pitchFamily="50" charset="-128"/>
                <a:ea typeface="HGPｺﾞｼｯｸM" panose="020B0600000000000000" pitchFamily="50" charset="-128"/>
                <a:cs typeface="HGPｺﾞｼｯｸM"/>
              </a:rPr>
              <a:t>2003</a:t>
            </a:r>
            <a:r>
              <a:rPr lang="ja-JP" altLang="en-US" sz="1000" spc="-10" dirty="0">
                <a:latin typeface="HGPｺﾞｼｯｸM" panose="020B0600000000000000" pitchFamily="50" charset="-128"/>
                <a:ea typeface="HGPｺﾞｼｯｸM" panose="020B0600000000000000" pitchFamily="50" charset="-128"/>
                <a:cs typeface="HGPｺﾞｼｯｸM"/>
              </a:rPr>
              <a:t>）</a:t>
            </a:r>
            <a:endParaRPr lang="ja-JP" altLang="en-US" sz="100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95"/>
              </a:spcBef>
            </a:pPr>
            <a:r>
              <a:rPr lang="en-US" altLang="ja-JP" sz="900" spc="-5" dirty="0">
                <a:latin typeface="HGPｺﾞｼｯｸM"/>
                <a:cs typeface="HGPｺﾞｼｯｸM"/>
              </a:rPr>
              <a:t>【</a:t>
            </a:r>
            <a:r>
              <a:rPr lang="ja-JP" altLang="en-US" sz="900" spc="-5" dirty="0">
                <a:latin typeface="HGPｺﾞｼｯｸM"/>
                <a:cs typeface="HGPｺﾞｼｯｸM"/>
              </a:rPr>
              <a:t>担当分科会</a:t>
            </a:r>
            <a:r>
              <a:rPr lang="en-US" altLang="ja-JP" sz="900" spc="-5" dirty="0">
                <a:latin typeface="HGPｺﾞｼｯｸM"/>
                <a:cs typeface="HGPｺﾞｼｯｸM"/>
              </a:rPr>
              <a:t>】</a:t>
            </a:r>
            <a:r>
              <a:rPr lang="ja-JP" altLang="en-US" sz="900" spc="-5" dirty="0">
                <a:latin typeface="HGPｺﾞｼｯｸM"/>
                <a:cs typeface="HGPｺﾞｼｯｸM"/>
              </a:rPr>
              <a:t>炉心・燃料分科会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13,750</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11,000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】978-</a:t>
            </a:r>
            <a:r>
              <a:rPr lang="en-US" altLang="ja-JP" sz="900" spc="-10" dirty="0">
                <a:latin typeface="HGPｺﾞｼｯｸM"/>
                <a:cs typeface="HGPｺﾞｼｯｸM"/>
              </a:rPr>
              <a:t>4-89047-341-</a:t>
            </a:r>
            <a:r>
              <a:rPr lang="en-US" altLang="ja-JP" sz="900" dirty="0">
                <a:latin typeface="HGPｺﾞｼｯｸM"/>
                <a:cs typeface="HGPｺﾞｼｯｸM"/>
              </a:rPr>
              <a:t>0</a:t>
            </a:r>
            <a:r>
              <a:rPr lang="ja-JP" altLang="en-US" sz="90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5" dirty="0">
                <a:latin typeface="HGPｺﾞｼｯｸM"/>
                <a:cs typeface="HGPｺﾞｼｯｸM"/>
              </a:rPr>
              <a:t>302</a:t>
            </a:r>
            <a:endParaRPr lang="ja-JP" altLang="en-US" sz="900" dirty="0">
              <a:latin typeface="HGPｺﾞｼｯｸM"/>
              <a:cs typeface="HGPｺﾞｼｯｸM"/>
            </a:endParaRPr>
          </a:p>
        </p:txBody>
      </p:sp>
      <p:sp>
        <p:nvSpPr>
          <p:cNvPr id="40" name="object 5">
            <a:extLst>
              <a:ext uri="{FF2B5EF4-FFF2-40B4-BE49-F238E27FC236}">
                <a16:creationId xmlns:a16="http://schemas.microsoft.com/office/drawing/2014/main" id="{4B6A46EE-B947-2F24-43F8-01CA5A4A79DA}"/>
              </a:ext>
            </a:extLst>
          </p:cNvPr>
          <p:cNvSpPr txBox="1"/>
          <p:nvPr/>
        </p:nvSpPr>
        <p:spPr>
          <a:xfrm>
            <a:off x="691200" y="1753997"/>
            <a:ext cx="6083935" cy="491160"/>
          </a:xfrm>
          <a:prstGeom prst="rect">
            <a:avLst/>
          </a:prstGeom>
        </p:spPr>
        <p:txBody>
          <a:bodyPr vert="horz" wrap="square" lIns="0" tIns="26670" rIns="0" bIns="0" rtlCol="0">
            <a:spAutoFit/>
          </a:bodyPr>
          <a:lstStyle/>
          <a:p>
            <a:pPr marL="12700">
              <a:lnSpc>
                <a:spcPct val="100000"/>
              </a:lnSpc>
              <a:spcBef>
                <a:spcPts val="5"/>
              </a:spcBef>
            </a:pPr>
            <a:r>
              <a:rPr lang="ja-JP" altLang="en-US" sz="1050" spc="-15" dirty="0">
                <a:latin typeface="HGPｺﾞｼｯｸM" panose="020B0600000000000000" pitchFamily="50" charset="-128"/>
                <a:ea typeface="HGPｺﾞｼｯｸM" panose="020B0600000000000000" pitchFamily="50" charset="-128"/>
                <a:cs typeface="HGPｺﾞｼｯｸM"/>
              </a:rPr>
              <a:t>加圧水型原子炉一次系の水化学管理指針：</a:t>
            </a:r>
            <a:r>
              <a:rPr lang="en-US" altLang="ja-JP" sz="1050" dirty="0">
                <a:latin typeface="HGPｺﾞｼｯｸM" panose="020B0600000000000000" pitchFamily="50" charset="-128"/>
                <a:ea typeface="HGPｺﾞｼｯｸM" panose="020B0600000000000000" pitchFamily="50" charset="-128"/>
                <a:cs typeface="HGPｺﾞｼｯｸM"/>
              </a:rPr>
              <a:t>2019</a:t>
            </a:r>
            <a:r>
              <a:rPr lang="ja-JP" altLang="en-US" sz="1050" spc="30" dirty="0">
                <a:latin typeface="HGPｺﾞｼｯｸM" panose="020B0600000000000000" pitchFamily="50" charset="-128"/>
                <a:ea typeface="HGPｺﾞｼｯｸM" panose="020B0600000000000000" pitchFamily="50" charset="-128"/>
                <a:cs typeface="HGPｺﾞｼｯｸM"/>
              </a:rPr>
              <a:t> </a:t>
            </a:r>
            <a:r>
              <a:rPr lang="en-US" altLang="ja-JP" sz="1050" spc="30"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AESJ-SC-S008</a:t>
            </a:r>
            <a:r>
              <a:rPr lang="ja-JP" altLang="en-US" sz="1050" spc="-10"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2019</a:t>
            </a:r>
            <a:r>
              <a:rPr lang="ja-JP" altLang="en-US" sz="1050" spc="-10" dirty="0">
                <a:latin typeface="HGPｺﾞｼｯｸM" panose="020B0600000000000000" pitchFamily="50" charset="-128"/>
                <a:ea typeface="HGPｺﾞｼｯｸM" panose="020B0600000000000000" pitchFamily="50" charset="-128"/>
                <a:cs typeface="HGPｺﾞｼｯｸM"/>
              </a:rPr>
              <a:t>）</a:t>
            </a:r>
            <a:endParaRPr lang="ja-JP" altLang="en-US" sz="105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90"/>
              </a:spcBef>
            </a:pPr>
            <a:r>
              <a:rPr lang="en-US" altLang="ja-JP" sz="900" spc="-5" dirty="0">
                <a:latin typeface="HGPｺﾞｼｯｸM"/>
                <a:cs typeface="HGPｺﾞｼｯｸM"/>
              </a:rPr>
              <a:t>【</a:t>
            </a:r>
            <a:r>
              <a:rPr lang="ja-JP" altLang="en-US" sz="900" spc="-5" dirty="0">
                <a:latin typeface="HGPｺﾞｼｯｸM"/>
                <a:cs typeface="HGPｺﾞｼｯｸM"/>
              </a:rPr>
              <a:t>担当部会</a:t>
            </a:r>
            <a:r>
              <a:rPr lang="en-US" altLang="ja-JP" sz="900" spc="-5" dirty="0">
                <a:latin typeface="HGPｺﾞｼｯｸM"/>
                <a:cs typeface="HGPｺﾞｼｯｸM"/>
              </a:rPr>
              <a:t>】</a:t>
            </a:r>
            <a:r>
              <a:rPr lang="ja-JP" altLang="en-US" sz="900" spc="-5" dirty="0">
                <a:latin typeface="HGPｺﾞｼｯｸM"/>
                <a:cs typeface="HGPｺﾞｼｯｸM"/>
              </a:rPr>
              <a:t>水化学管理分科会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13,750</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11,000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】978-</a:t>
            </a:r>
            <a:r>
              <a:rPr lang="en-US" altLang="ja-JP" sz="900" spc="-10" dirty="0">
                <a:latin typeface="HGPｺﾞｼｯｸM"/>
                <a:cs typeface="HGPｺﾞｼｯｸM"/>
              </a:rPr>
              <a:t>4-89047-417-</a:t>
            </a:r>
            <a:r>
              <a:rPr lang="en-US" altLang="ja-JP" sz="900" dirty="0">
                <a:latin typeface="HGPｺﾞｼｯｸM"/>
                <a:cs typeface="HGPｺﾞｼｯｸM"/>
              </a:rPr>
              <a:t>2</a:t>
            </a:r>
            <a:r>
              <a:rPr lang="ja-JP" altLang="en-US" sz="90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0" dirty="0">
                <a:latin typeface="HGPｺﾞｼｯｸM"/>
                <a:cs typeface="HGPｺﾞｼｯｸM"/>
              </a:rPr>
              <a:t>1716</a:t>
            </a:r>
            <a:endParaRPr lang="ja-JP" altLang="en-US" sz="900" dirty="0">
              <a:latin typeface="HGPｺﾞｼｯｸM"/>
              <a:cs typeface="HGPｺﾞｼｯｸM"/>
            </a:endParaRPr>
          </a:p>
        </p:txBody>
      </p:sp>
      <p:sp>
        <p:nvSpPr>
          <p:cNvPr id="4" name="object 6">
            <a:extLst>
              <a:ext uri="{FF2B5EF4-FFF2-40B4-BE49-F238E27FC236}">
                <a16:creationId xmlns:a16="http://schemas.microsoft.com/office/drawing/2014/main" id="{66B7DEB4-5C03-A5D5-F46A-1F221B5804A4}"/>
              </a:ext>
            </a:extLst>
          </p:cNvPr>
          <p:cNvSpPr/>
          <p:nvPr/>
        </p:nvSpPr>
        <p:spPr>
          <a:xfrm>
            <a:off x="666000" y="30607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7" name="object 6">
            <a:extLst>
              <a:ext uri="{FF2B5EF4-FFF2-40B4-BE49-F238E27FC236}">
                <a16:creationId xmlns:a16="http://schemas.microsoft.com/office/drawing/2014/main" id="{8EEF9920-615A-8C0A-DDD3-4B6112744DF5}"/>
              </a:ext>
            </a:extLst>
          </p:cNvPr>
          <p:cNvSpPr/>
          <p:nvPr/>
        </p:nvSpPr>
        <p:spPr>
          <a:xfrm>
            <a:off x="666000" y="38989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11" name="object 6">
            <a:extLst>
              <a:ext uri="{FF2B5EF4-FFF2-40B4-BE49-F238E27FC236}">
                <a16:creationId xmlns:a16="http://schemas.microsoft.com/office/drawing/2014/main" id="{74817488-C22E-850A-5CA0-4B5EF9478307}"/>
              </a:ext>
            </a:extLst>
          </p:cNvPr>
          <p:cNvSpPr/>
          <p:nvPr/>
        </p:nvSpPr>
        <p:spPr>
          <a:xfrm>
            <a:off x="666000" y="47371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Tree>
    <p:extLst>
      <p:ext uri="{BB962C8B-B14F-4D97-AF65-F5344CB8AC3E}">
        <p14:creationId xmlns:p14="http://schemas.microsoft.com/office/powerpoint/2010/main" val="3757568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21283" y="618235"/>
            <a:ext cx="3585845" cy="353060"/>
          </a:xfrm>
          <a:prstGeom prst="rect">
            <a:avLst/>
          </a:prstGeom>
        </p:spPr>
        <p:txBody>
          <a:bodyPr vert="horz" wrap="square" lIns="0" tIns="12065" rIns="0" bIns="0" rtlCol="0">
            <a:spAutoFit/>
          </a:bodyPr>
          <a:lstStyle/>
          <a:p>
            <a:pPr marL="12700">
              <a:lnSpc>
                <a:spcPct val="100000"/>
              </a:lnSpc>
              <a:spcBef>
                <a:spcPts val="95"/>
              </a:spcBef>
            </a:pPr>
            <a:r>
              <a:rPr sz="2150" b="1" spc="-20" dirty="0">
                <a:latin typeface="HGP明朝E" panose="02020900000000000000" pitchFamily="18" charset="-128"/>
                <a:ea typeface="HGP明朝E" panose="02020900000000000000" pitchFamily="18" charset="-128"/>
                <a:cs typeface="ＭＳ 明朝"/>
              </a:rPr>
              <a:t>日本原子</a:t>
            </a:r>
            <a:r>
              <a:rPr sz="2150" b="1" spc="-30" dirty="0">
                <a:latin typeface="HGP明朝E" panose="02020900000000000000" pitchFamily="18" charset="-128"/>
                <a:ea typeface="HGP明朝E" panose="02020900000000000000" pitchFamily="18" charset="-128"/>
                <a:cs typeface="ＭＳ 明朝"/>
              </a:rPr>
              <a:t>力</a:t>
            </a:r>
            <a:r>
              <a:rPr sz="2150" b="1" spc="-20" dirty="0">
                <a:latin typeface="HGP明朝E" panose="02020900000000000000" pitchFamily="18" charset="-128"/>
                <a:ea typeface="HGP明朝E" panose="02020900000000000000" pitchFamily="18" charset="-128"/>
                <a:cs typeface="ＭＳ 明朝"/>
              </a:rPr>
              <a:t>学会発行</a:t>
            </a:r>
            <a:r>
              <a:rPr sz="2150" b="1" spc="-30" dirty="0">
                <a:latin typeface="HGP明朝E" panose="02020900000000000000" pitchFamily="18" charset="-128"/>
                <a:ea typeface="HGP明朝E" panose="02020900000000000000" pitchFamily="18" charset="-128"/>
                <a:cs typeface="ＭＳ 明朝"/>
              </a:rPr>
              <a:t>標</a:t>
            </a:r>
            <a:r>
              <a:rPr sz="2150" b="1" spc="-20" dirty="0">
                <a:latin typeface="HGP明朝E" panose="02020900000000000000" pitchFamily="18" charset="-128"/>
                <a:ea typeface="HGP明朝E" panose="02020900000000000000" pitchFamily="18" charset="-128"/>
                <a:cs typeface="ＭＳ 明朝"/>
              </a:rPr>
              <a:t>準一</a:t>
            </a:r>
            <a:r>
              <a:rPr sz="2150" b="1" spc="-50" dirty="0">
                <a:latin typeface="HGP明朝E" panose="02020900000000000000" pitchFamily="18" charset="-128"/>
                <a:ea typeface="HGP明朝E" panose="02020900000000000000" pitchFamily="18" charset="-128"/>
                <a:cs typeface="ＭＳ 明朝"/>
              </a:rPr>
              <a:t>覧</a:t>
            </a:r>
            <a:endParaRPr sz="2150" dirty="0">
              <a:latin typeface="HGP明朝E" panose="02020900000000000000" pitchFamily="18" charset="-128"/>
              <a:ea typeface="HGP明朝E" panose="02020900000000000000" pitchFamily="18" charset="-128"/>
              <a:cs typeface="ＭＳ 明朝"/>
            </a:endParaRPr>
          </a:p>
        </p:txBody>
      </p:sp>
      <p:sp>
        <p:nvSpPr>
          <p:cNvPr id="3" name="object 3"/>
          <p:cNvSpPr txBox="1"/>
          <p:nvPr/>
        </p:nvSpPr>
        <p:spPr>
          <a:xfrm>
            <a:off x="621283" y="1046733"/>
            <a:ext cx="2295525" cy="349455"/>
          </a:xfrm>
          <a:prstGeom prst="rect">
            <a:avLst/>
          </a:prstGeom>
        </p:spPr>
        <p:txBody>
          <a:bodyPr vert="horz" wrap="square" lIns="0" tIns="13335" rIns="0" bIns="0" rtlCol="0">
            <a:spAutoFit/>
          </a:bodyPr>
          <a:lstStyle/>
          <a:p>
            <a:pPr marL="12700">
              <a:lnSpc>
                <a:spcPct val="100000"/>
              </a:lnSpc>
              <a:spcBef>
                <a:spcPts val="105"/>
              </a:spcBef>
            </a:pPr>
            <a:r>
              <a:rPr sz="1050" spc="-20" dirty="0" err="1">
                <a:latin typeface="HGSｺﾞｼｯｸM" panose="020B0600000000000000" pitchFamily="50" charset="-128"/>
                <a:ea typeface="HGSｺﾞｼｯｸM" panose="020B0600000000000000" pitchFamily="50" charset="-128"/>
                <a:cs typeface="游ゴシック"/>
              </a:rPr>
              <a:t>基盤応用・廃炉技術専門部会制定標準</a:t>
            </a:r>
            <a:endParaRPr lang="en-US" sz="1050" spc="-20" dirty="0">
              <a:latin typeface="HGSｺﾞｼｯｸM" panose="020B0600000000000000" pitchFamily="50" charset="-128"/>
              <a:ea typeface="HGSｺﾞｼｯｸM" panose="020B0600000000000000" pitchFamily="50" charset="-128"/>
              <a:cs typeface="游ゴシック"/>
            </a:endParaRPr>
          </a:p>
          <a:p>
            <a:pPr marL="12700">
              <a:spcBef>
                <a:spcPts val="105"/>
              </a:spcBef>
            </a:pPr>
            <a:r>
              <a:rPr lang="en-US" altLang="ja-JP" sz="1050" dirty="0">
                <a:latin typeface="HGｺﾞｼｯｸM" panose="020B0609000000000000" pitchFamily="49" charset="-128"/>
                <a:ea typeface="HGｺﾞｼｯｸM" panose="020B0609000000000000" pitchFamily="49" charset="-128"/>
                <a:cs typeface="游ゴシック"/>
              </a:rPr>
              <a:t>(1/2</a:t>
            </a:r>
            <a:r>
              <a:rPr lang="ja-JP" altLang="en-US" sz="1050" spc="-30" dirty="0">
                <a:latin typeface="HGｺﾞｼｯｸM" panose="020B0609000000000000" pitchFamily="49" charset="-128"/>
                <a:ea typeface="HGｺﾞｼｯｸM" panose="020B0609000000000000" pitchFamily="49" charset="-128"/>
                <a:cs typeface="游ゴシック"/>
              </a:rPr>
              <a:t> ページ</a:t>
            </a:r>
            <a:r>
              <a:rPr lang="en-US" altLang="ja-JP" sz="1050" spc="-30" dirty="0">
                <a:latin typeface="HGｺﾞｼｯｸM" panose="020B0609000000000000" pitchFamily="49" charset="-128"/>
                <a:ea typeface="HGｺﾞｼｯｸM" panose="020B0609000000000000" pitchFamily="49" charset="-128"/>
                <a:cs typeface="游ゴシック"/>
              </a:rPr>
              <a:t>)</a:t>
            </a:r>
            <a:endParaRPr lang="ja-JP" altLang="en-US" sz="1050" dirty="0">
              <a:latin typeface="HGｺﾞｼｯｸM" panose="020B0609000000000000" pitchFamily="49" charset="-128"/>
              <a:ea typeface="HGｺﾞｼｯｸM" panose="020B0609000000000000" pitchFamily="49" charset="-128"/>
              <a:cs typeface="游ゴシック"/>
            </a:endParaRPr>
          </a:p>
        </p:txBody>
      </p:sp>
      <p:sp>
        <p:nvSpPr>
          <p:cNvPr id="9" name="object 9"/>
          <p:cNvSpPr txBox="1"/>
          <p:nvPr/>
        </p:nvSpPr>
        <p:spPr>
          <a:xfrm>
            <a:off x="3016250" y="995527"/>
            <a:ext cx="3917950" cy="787400"/>
          </a:xfrm>
          <a:prstGeom prst="rect">
            <a:avLst/>
          </a:prstGeom>
        </p:spPr>
        <p:txBody>
          <a:bodyPr vert="horz" wrap="square" lIns="0" tIns="12700" rIns="0" bIns="0" rtlCol="0">
            <a:spAutoFit/>
          </a:bodyPr>
          <a:lstStyle/>
          <a:p>
            <a:pPr marL="12700" marR="5080" algn="just">
              <a:lnSpc>
                <a:spcPct val="125000"/>
              </a:lnSpc>
              <a:spcBef>
                <a:spcPts val="100"/>
              </a:spcBef>
            </a:pPr>
            <a:r>
              <a:rPr sz="800" b="1" spc="-15" dirty="0">
                <a:latin typeface="游ゴシック"/>
                <a:cs typeface="游ゴシック"/>
              </a:rPr>
              <a:t>基盤応用・廃炉技術専門部会では、</a:t>
            </a:r>
            <a:r>
              <a:rPr sz="800" spc="-20" dirty="0">
                <a:latin typeface="游ゴシック"/>
                <a:cs typeface="游ゴシック"/>
              </a:rPr>
              <a:t>原子力の共通基盤事項、例として放射線・放射能、熱流動などに係わる測定、解析、評価といった技術ならびにそれらの応用に関する事項および原子炉等の廃止措置を扱い、標準の整備を行っています。さらに、福島第一原子力発電所の廃炉技術、廃止措置および周辺の原子力安全にかかわる標準の整備を行っています。</a:t>
            </a:r>
            <a:endParaRPr sz="800" dirty="0">
              <a:latin typeface="游ゴシック"/>
              <a:cs typeface="游ゴシック"/>
            </a:endParaRPr>
          </a:p>
        </p:txBody>
      </p:sp>
      <p:sp>
        <p:nvSpPr>
          <p:cNvPr id="10" name="object 10"/>
          <p:cNvSpPr/>
          <p:nvPr/>
        </p:nvSpPr>
        <p:spPr>
          <a:xfrm>
            <a:off x="666000" y="1845309"/>
            <a:ext cx="6083935" cy="0"/>
          </a:xfrm>
          <a:custGeom>
            <a:avLst/>
            <a:gdLst/>
            <a:ahLst/>
            <a:cxnLst/>
            <a:rect l="l" t="t" r="r" b="b"/>
            <a:pathLst>
              <a:path w="6083934">
                <a:moveTo>
                  <a:pt x="0" y="0"/>
                </a:moveTo>
                <a:lnTo>
                  <a:pt x="6083935" y="0"/>
                </a:lnTo>
              </a:path>
            </a:pathLst>
          </a:custGeom>
          <a:ln w="25400">
            <a:solidFill>
              <a:srgbClr val="000000"/>
            </a:solidFill>
          </a:ln>
        </p:spPr>
        <p:txBody>
          <a:bodyPr wrap="square" lIns="0" tIns="0" rIns="0" bIns="0" rtlCol="0"/>
          <a:lstStyle/>
          <a:p>
            <a:endParaRPr dirty="0"/>
          </a:p>
        </p:txBody>
      </p:sp>
      <p:sp>
        <p:nvSpPr>
          <p:cNvPr id="12" name="object 12"/>
          <p:cNvSpPr txBox="1"/>
          <p:nvPr/>
        </p:nvSpPr>
        <p:spPr>
          <a:xfrm>
            <a:off x="4082400" y="9537700"/>
            <a:ext cx="2518410" cy="648335"/>
          </a:xfrm>
          <a:prstGeom prst="rect">
            <a:avLst/>
          </a:prstGeom>
        </p:spPr>
        <p:txBody>
          <a:bodyPr vert="horz" wrap="square" lIns="0" tIns="43180" rIns="0" bIns="0" rtlCol="0">
            <a:spAutoFit/>
          </a:bodyPr>
          <a:lstStyle/>
          <a:p>
            <a:pPr marL="12700">
              <a:lnSpc>
                <a:spcPct val="100000"/>
              </a:lnSpc>
              <a:spcBef>
                <a:spcPts val="340"/>
              </a:spcBef>
            </a:pPr>
            <a:r>
              <a:rPr sz="900" b="1" spc="25" dirty="0">
                <a:latin typeface="游ゴシック"/>
                <a:cs typeface="游ゴシック"/>
              </a:rPr>
              <a:t>一般社団法人 日本原子力学会 標準課</a:t>
            </a:r>
            <a:endParaRPr sz="900" dirty="0">
              <a:latin typeface="游ゴシック"/>
              <a:cs typeface="游ゴシック"/>
            </a:endParaRPr>
          </a:p>
          <a:p>
            <a:pPr marL="12700" marR="5080">
              <a:lnSpc>
                <a:spcPts val="1200"/>
              </a:lnSpc>
              <a:spcBef>
                <a:spcPts val="60"/>
              </a:spcBef>
            </a:pPr>
            <a:r>
              <a:rPr sz="800" dirty="0">
                <a:latin typeface="游ゴシック"/>
                <a:cs typeface="游ゴシック"/>
              </a:rPr>
              <a:t>〒</a:t>
            </a:r>
            <a:r>
              <a:rPr sz="800" spc="-10" dirty="0">
                <a:latin typeface="游ゴシック"/>
                <a:cs typeface="游ゴシック"/>
              </a:rPr>
              <a:t>105-</a:t>
            </a:r>
            <a:r>
              <a:rPr sz="800" dirty="0">
                <a:latin typeface="游ゴシック"/>
                <a:cs typeface="游ゴシック"/>
              </a:rPr>
              <a:t>0004</a:t>
            </a:r>
            <a:r>
              <a:rPr sz="800" spc="10" dirty="0">
                <a:latin typeface="游ゴシック"/>
                <a:cs typeface="游ゴシック"/>
              </a:rPr>
              <a:t> 東京都港区新橋</a:t>
            </a:r>
            <a:r>
              <a:rPr sz="800" spc="-10" dirty="0">
                <a:latin typeface="游ゴシック"/>
                <a:cs typeface="游ゴシック"/>
              </a:rPr>
              <a:t>2-3-</a:t>
            </a:r>
            <a:r>
              <a:rPr sz="800" dirty="0">
                <a:latin typeface="游ゴシック"/>
                <a:cs typeface="游ゴシック"/>
              </a:rPr>
              <a:t>7</a:t>
            </a:r>
            <a:r>
              <a:rPr sz="800" spc="25" dirty="0">
                <a:latin typeface="游ゴシック"/>
                <a:cs typeface="游ゴシック"/>
              </a:rPr>
              <a:t>  新橋第二中ビル</a:t>
            </a:r>
            <a:r>
              <a:rPr sz="800" spc="-25" dirty="0">
                <a:latin typeface="游ゴシック"/>
                <a:cs typeface="游ゴシック"/>
              </a:rPr>
              <a:t>3F </a:t>
            </a:r>
            <a:r>
              <a:rPr sz="800" dirty="0">
                <a:latin typeface="游ゴシック"/>
                <a:cs typeface="游ゴシック"/>
              </a:rPr>
              <a:t>TEL</a:t>
            </a:r>
            <a:r>
              <a:rPr sz="800" spc="5" dirty="0">
                <a:latin typeface="游ゴシック"/>
                <a:cs typeface="游ゴシック"/>
              </a:rPr>
              <a:t>: </a:t>
            </a:r>
            <a:r>
              <a:rPr sz="800" spc="-10" dirty="0">
                <a:latin typeface="游ゴシック"/>
                <a:cs typeface="游ゴシック"/>
              </a:rPr>
              <a:t>03-3508-</a:t>
            </a:r>
            <a:r>
              <a:rPr sz="800" dirty="0">
                <a:latin typeface="游ゴシック"/>
                <a:cs typeface="游ゴシック"/>
              </a:rPr>
              <a:t>1263</a:t>
            </a:r>
            <a:r>
              <a:rPr sz="800" spc="185" dirty="0">
                <a:latin typeface="游ゴシック"/>
                <a:cs typeface="游ゴシック"/>
              </a:rPr>
              <a:t>  </a:t>
            </a:r>
            <a:r>
              <a:rPr sz="800" dirty="0">
                <a:latin typeface="游ゴシック"/>
                <a:cs typeface="游ゴシック"/>
              </a:rPr>
              <a:t>FAX</a:t>
            </a:r>
            <a:r>
              <a:rPr sz="800" spc="5" dirty="0">
                <a:latin typeface="游ゴシック"/>
                <a:cs typeface="游ゴシック"/>
              </a:rPr>
              <a:t>: </a:t>
            </a:r>
            <a:r>
              <a:rPr sz="800" spc="-10" dirty="0">
                <a:latin typeface="游ゴシック"/>
                <a:cs typeface="游ゴシック"/>
              </a:rPr>
              <a:t>03-3581-</a:t>
            </a:r>
            <a:r>
              <a:rPr sz="800" spc="-20" dirty="0">
                <a:latin typeface="游ゴシック"/>
                <a:cs typeface="游ゴシック"/>
              </a:rPr>
              <a:t>6128</a:t>
            </a:r>
            <a:endParaRPr sz="800" dirty="0">
              <a:latin typeface="游ゴシック"/>
              <a:cs typeface="游ゴシック"/>
            </a:endParaRPr>
          </a:p>
          <a:p>
            <a:pPr marL="12700">
              <a:lnSpc>
                <a:spcPct val="100000"/>
              </a:lnSpc>
              <a:spcBef>
                <a:spcPts val="160"/>
              </a:spcBef>
            </a:pPr>
            <a:r>
              <a:rPr sz="800" dirty="0">
                <a:latin typeface="游ゴシック"/>
                <a:cs typeface="游ゴシック"/>
              </a:rPr>
              <a:t>E-mail:</a:t>
            </a:r>
            <a:r>
              <a:rPr sz="800" spc="-30" dirty="0">
                <a:latin typeface="游ゴシック"/>
                <a:cs typeface="游ゴシック"/>
              </a:rPr>
              <a:t> </a:t>
            </a:r>
            <a:r>
              <a:rPr sz="800" spc="-10" dirty="0">
                <a:latin typeface="游ゴシック"/>
                <a:cs typeface="游ゴシック"/>
                <a:hlinkClick r:id="rId2"/>
              </a:rPr>
              <a:t>sc@aesj.or.jp</a:t>
            </a:r>
            <a:endParaRPr sz="800" dirty="0">
              <a:latin typeface="游ゴシック"/>
              <a:cs typeface="游ゴシック"/>
            </a:endParaRPr>
          </a:p>
        </p:txBody>
      </p:sp>
      <p:sp>
        <p:nvSpPr>
          <p:cNvPr id="24" name="object 9">
            <a:extLst>
              <a:ext uri="{FF2B5EF4-FFF2-40B4-BE49-F238E27FC236}">
                <a16:creationId xmlns:a16="http://schemas.microsoft.com/office/drawing/2014/main" id="{DE86E522-CD91-480C-B247-76716EC450B1}"/>
              </a:ext>
            </a:extLst>
          </p:cNvPr>
          <p:cNvSpPr/>
          <p:nvPr/>
        </p:nvSpPr>
        <p:spPr>
          <a:xfrm>
            <a:off x="666000" y="9460800"/>
            <a:ext cx="6083935" cy="0"/>
          </a:xfrm>
          <a:custGeom>
            <a:avLst/>
            <a:gdLst/>
            <a:ahLst/>
            <a:cxnLst/>
            <a:rect l="l" t="t" r="r" b="b"/>
            <a:pathLst>
              <a:path w="6083934">
                <a:moveTo>
                  <a:pt x="0" y="0"/>
                </a:moveTo>
                <a:lnTo>
                  <a:pt x="6083935" y="0"/>
                </a:lnTo>
              </a:path>
            </a:pathLst>
          </a:custGeom>
          <a:ln w="25400">
            <a:solidFill>
              <a:srgbClr val="000000"/>
            </a:solidFill>
          </a:ln>
        </p:spPr>
        <p:txBody>
          <a:bodyPr wrap="square" lIns="0" tIns="0" rIns="0" bIns="0" rtlCol="0"/>
          <a:lstStyle/>
          <a:p>
            <a:endParaRPr dirty="0"/>
          </a:p>
        </p:txBody>
      </p:sp>
      <p:sp>
        <p:nvSpPr>
          <p:cNvPr id="26" name="スライド番号プレースホルダー 25">
            <a:extLst>
              <a:ext uri="{FF2B5EF4-FFF2-40B4-BE49-F238E27FC236}">
                <a16:creationId xmlns:a16="http://schemas.microsoft.com/office/drawing/2014/main" id="{52E1D0C9-5313-4A49-A489-259C2063B152}"/>
              </a:ext>
            </a:extLst>
          </p:cNvPr>
          <p:cNvSpPr>
            <a:spLocks noGrp="1"/>
          </p:cNvSpPr>
          <p:nvPr>
            <p:ph type="sldNum" sz="quarter" idx="7"/>
          </p:nvPr>
        </p:nvSpPr>
        <p:spPr>
          <a:xfrm>
            <a:off x="3702050" y="9994900"/>
            <a:ext cx="222123" cy="179536"/>
          </a:xfrm>
        </p:spPr>
        <p:txBody>
          <a:bodyPr/>
          <a:lstStyle/>
          <a:p>
            <a:pPr marL="38100">
              <a:lnSpc>
                <a:spcPts val="1370"/>
              </a:lnSpc>
            </a:pPr>
            <a:r>
              <a:rPr lang="en-US" altLang="ja-JP" dirty="0"/>
              <a:t>11</a:t>
            </a:r>
          </a:p>
        </p:txBody>
      </p:sp>
      <p:sp>
        <p:nvSpPr>
          <p:cNvPr id="6" name="object 5">
            <a:extLst>
              <a:ext uri="{FF2B5EF4-FFF2-40B4-BE49-F238E27FC236}">
                <a16:creationId xmlns:a16="http://schemas.microsoft.com/office/drawing/2014/main" id="{EF12568C-B31D-C70D-7691-B258C06CF2F6}"/>
              </a:ext>
            </a:extLst>
          </p:cNvPr>
          <p:cNvSpPr txBox="1"/>
          <p:nvPr/>
        </p:nvSpPr>
        <p:spPr>
          <a:xfrm>
            <a:off x="691200" y="5444770"/>
            <a:ext cx="6083935" cy="637354"/>
          </a:xfrm>
          <a:prstGeom prst="rect">
            <a:avLst/>
          </a:prstGeom>
        </p:spPr>
        <p:txBody>
          <a:bodyPr vert="horz" wrap="square" lIns="0" tIns="26670" rIns="0" bIns="0" rtlCol="0">
            <a:spAutoFit/>
          </a:bodyPr>
          <a:lstStyle/>
          <a:p>
            <a:pPr marL="12700" marR="621665">
              <a:lnSpc>
                <a:spcPts val="1200"/>
              </a:lnSpc>
              <a:spcBef>
                <a:spcPts val="195"/>
              </a:spcBef>
            </a:pPr>
            <a:r>
              <a:rPr lang="ja-JP" altLang="en-US" sz="1050" spc="-20" dirty="0">
                <a:latin typeface="HGPｺﾞｼｯｸM"/>
                <a:cs typeface="HGPｺﾞｼｯｸM"/>
              </a:rPr>
              <a:t>発電用原子炉施設の安全解析における放出源の有効高さを求めるための風洞実験実施基準：</a:t>
            </a:r>
            <a:r>
              <a:rPr lang="en-US" altLang="ja-JP" sz="1050" spc="-10" dirty="0">
                <a:latin typeface="HGPｺﾞｼｯｸM"/>
                <a:cs typeface="HGPｺﾞｼｯｸM"/>
              </a:rPr>
              <a:t>2019 (AESJ-SC-P003</a:t>
            </a:r>
            <a:r>
              <a:rPr lang="ja-JP" altLang="en-US" sz="1050" spc="-10" dirty="0">
                <a:latin typeface="HGPｺﾞｼｯｸM"/>
                <a:cs typeface="HGPｺﾞｼｯｸM"/>
              </a:rPr>
              <a:t>：</a:t>
            </a:r>
            <a:r>
              <a:rPr lang="en-US" altLang="ja-JP" sz="1050" spc="-10" dirty="0">
                <a:latin typeface="HGPｺﾞｼｯｸM"/>
                <a:cs typeface="HGPｺﾞｼｯｸM"/>
              </a:rPr>
              <a:t>2019</a:t>
            </a:r>
            <a:r>
              <a:rPr lang="ja-JP" altLang="en-US" sz="1050" spc="-10" dirty="0">
                <a:latin typeface="HGPｺﾞｼｯｸM"/>
                <a:cs typeface="HGPｺﾞｼｯｸM"/>
              </a:rPr>
              <a:t>）</a:t>
            </a:r>
            <a:endParaRPr lang="ja-JP" altLang="en-US" sz="1050" dirty="0">
              <a:latin typeface="HGPｺﾞｼｯｸM"/>
              <a:cs typeface="HGPｺﾞｼｯｸM"/>
            </a:endParaRPr>
          </a:p>
          <a:p>
            <a:pPr marL="12700">
              <a:lnSpc>
                <a:spcPct val="100000"/>
              </a:lnSpc>
              <a:spcBef>
                <a:spcPts val="60"/>
              </a:spcBef>
            </a:pPr>
            <a:r>
              <a:rPr lang="en-US" altLang="ja-JP" sz="900" spc="-10" dirty="0">
                <a:latin typeface="HGPｺﾞｼｯｸM"/>
                <a:cs typeface="HGPｺﾞｼｯｸM"/>
              </a:rPr>
              <a:t>【</a:t>
            </a:r>
            <a:r>
              <a:rPr lang="ja-JP" altLang="en-US" sz="900" spc="-10" dirty="0">
                <a:latin typeface="HGPｺﾞｼｯｸM"/>
                <a:cs typeface="HGPｺﾞｼｯｸM"/>
              </a:rPr>
              <a:t>担当部会</a:t>
            </a:r>
            <a:r>
              <a:rPr lang="en-US" altLang="ja-JP" sz="900" spc="-10" dirty="0">
                <a:latin typeface="HGPｺﾞｼｯｸM"/>
                <a:cs typeface="HGPｺﾞｼｯｸM"/>
              </a:rPr>
              <a:t>】</a:t>
            </a:r>
            <a:r>
              <a:rPr lang="ja-JP" altLang="en-US" sz="900" spc="-10" dirty="0">
                <a:latin typeface="HGPｺﾞｼｯｸM"/>
                <a:cs typeface="HGPｺﾞｼｯｸM"/>
              </a:rPr>
              <a:t>風洞実験実施基準分科会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13,750</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11,000</a:t>
            </a:r>
            <a:r>
              <a:rPr lang="ja-JP" altLang="en-US" sz="900" spc="130" dirty="0">
                <a:latin typeface="HGPｺﾞｼｯｸM"/>
                <a:cs typeface="HGPｺﾞｼｯｸM"/>
              </a:rPr>
              <a:t>円　</a:t>
            </a:r>
            <a:r>
              <a:rPr lang="en-US" altLang="ja-JP" sz="900" spc="13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】978-</a:t>
            </a:r>
            <a:r>
              <a:rPr lang="en-US" altLang="ja-JP" sz="900" spc="-10" dirty="0">
                <a:latin typeface="HGPｺﾞｼｯｸM"/>
                <a:cs typeface="HGPｺﾞｼｯｸM"/>
              </a:rPr>
              <a:t>4-89047-426-</a:t>
            </a:r>
            <a:r>
              <a:rPr lang="en-US" altLang="ja-JP" sz="900" dirty="0">
                <a:latin typeface="HGPｺﾞｼｯｸM"/>
                <a:cs typeface="HGPｺﾞｼｯｸM"/>
              </a:rPr>
              <a:t>4</a:t>
            </a:r>
            <a:r>
              <a:rPr lang="ja-JP" altLang="en-US" sz="900" dirty="0">
                <a:latin typeface="HGPｺﾞｼｯｸM"/>
                <a:cs typeface="HGPｺﾞｼｯｸM"/>
              </a:rPr>
              <a:t>　</a:t>
            </a:r>
            <a:r>
              <a:rPr lang="en-US" altLang="ja-JP" sz="900" spc="-10" dirty="0">
                <a:latin typeface="HGPｺﾞｼｯｸM"/>
                <a:cs typeface="HGPｺﾞｼｯｸM"/>
              </a:rPr>
              <a:t>【</a:t>
            </a:r>
            <a:r>
              <a:rPr lang="ja-JP" altLang="en-US" sz="900" spc="-10" dirty="0">
                <a:latin typeface="HGPｺﾞｼｯｸM"/>
                <a:cs typeface="HGPｺﾞｼｯｸM"/>
              </a:rPr>
              <a:t>書籍コード</a:t>
            </a:r>
            <a:r>
              <a:rPr lang="en-US" altLang="ja-JP" sz="900" spc="-10" dirty="0">
                <a:latin typeface="HGPｺﾞｼｯｸM"/>
                <a:cs typeface="HGPｺﾞｼｯｸM"/>
              </a:rPr>
              <a:t>】</a:t>
            </a:r>
            <a:r>
              <a:rPr lang="en-US" altLang="ja-JP" sz="900" spc="-20" dirty="0">
                <a:latin typeface="HGPｺﾞｼｯｸM"/>
                <a:cs typeface="HGPｺﾞｼｯｸM"/>
              </a:rPr>
              <a:t>1725</a:t>
            </a:r>
            <a:endParaRPr lang="ja-JP" altLang="en-US" sz="900" dirty="0">
              <a:latin typeface="HGPｺﾞｼｯｸM"/>
              <a:cs typeface="HGPｺﾞｼｯｸM"/>
            </a:endParaRPr>
          </a:p>
        </p:txBody>
      </p:sp>
      <p:sp>
        <p:nvSpPr>
          <p:cNvPr id="7" name="object 5">
            <a:extLst>
              <a:ext uri="{FF2B5EF4-FFF2-40B4-BE49-F238E27FC236}">
                <a16:creationId xmlns:a16="http://schemas.microsoft.com/office/drawing/2014/main" id="{D18E3C8E-AFD2-B2F6-C3CD-F9D377466961}"/>
              </a:ext>
            </a:extLst>
          </p:cNvPr>
          <p:cNvSpPr txBox="1"/>
          <p:nvPr/>
        </p:nvSpPr>
        <p:spPr>
          <a:xfrm>
            <a:off x="691200" y="6269296"/>
            <a:ext cx="6083935" cy="491160"/>
          </a:xfrm>
          <a:prstGeom prst="rect">
            <a:avLst/>
          </a:prstGeom>
        </p:spPr>
        <p:txBody>
          <a:bodyPr vert="horz" wrap="square" lIns="0" tIns="26670" rIns="0" bIns="0" rtlCol="0">
            <a:spAutoFit/>
          </a:bodyPr>
          <a:lstStyle/>
          <a:p>
            <a:pPr marL="12700">
              <a:lnSpc>
                <a:spcPct val="100000"/>
              </a:lnSpc>
            </a:pPr>
            <a:r>
              <a:rPr lang="en-US" altLang="ja-JP" sz="1050" dirty="0">
                <a:latin typeface="HGPｺﾞｼｯｸM"/>
                <a:cs typeface="HGPｺﾞｼｯｸM"/>
              </a:rPr>
              <a:t>AESJ</a:t>
            </a:r>
            <a:r>
              <a:rPr lang="en-US" altLang="ja-JP" sz="1050" spc="-20" dirty="0">
                <a:latin typeface="HGPｺﾞｼｯｸM"/>
                <a:cs typeface="HGPｺﾞｼｯｸM"/>
              </a:rPr>
              <a:t> </a:t>
            </a:r>
            <a:r>
              <a:rPr lang="en-US" altLang="ja-JP" sz="1050" dirty="0">
                <a:latin typeface="HGPｺﾞｼｯｸM"/>
                <a:cs typeface="HGPｺﾞｼｯｸM"/>
              </a:rPr>
              <a:t>Guide</a:t>
            </a:r>
            <a:r>
              <a:rPr lang="en-US" altLang="ja-JP" sz="1050" spc="-20" dirty="0">
                <a:latin typeface="HGPｺﾞｼｯｸM"/>
                <a:cs typeface="HGPｺﾞｼｯｸM"/>
              </a:rPr>
              <a:t> </a:t>
            </a:r>
            <a:r>
              <a:rPr lang="en-US" altLang="ja-JP" sz="1050" dirty="0">
                <a:latin typeface="HGPｺﾞｼｯｸM"/>
                <a:cs typeface="HGPｺﾞｼｯｸM"/>
              </a:rPr>
              <a:t>for</a:t>
            </a:r>
            <a:r>
              <a:rPr lang="en-US" altLang="ja-JP" sz="1050" spc="-15" dirty="0">
                <a:latin typeface="HGPｺﾞｼｯｸM"/>
                <a:cs typeface="HGPｺﾞｼｯｸM"/>
              </a:rPr>
              <a:t> </a:t>
            </a:r>
            <a:r>
              <a:rPr lang="en-US" altLang="ja-JP" sz="1050" dirty="0">
                <a:latin typeface="HGPｺﾞｼｯｸM"/>
                <a:cs typeface="HGPｺﾞｼｯｸM"/>
              </a:rPr>
              <a:t>the</a:t>
            </a:r>
            <a:r>
              <a:rPr lang="en-US" altLang="ja-JP" sz="1050" spc="-15" dirty="0">
                <a:latin typeface="HGPｺﾞｼｯｸM"/>
                <a:cs typeface="HGPｺﾞｼｯｸM"/>
              </a:rPr>
              <a:t> </a:t>
            </a:r>
            <a:r>
              <a:rPr lang="en-US" altLang="ja-JP" sz="1050" dirty="0">
                <a:latin typeface="HGPｺﾞｼｯｸM"/>
                <a:cs typeface="HGPｺﾞｼｯｸM"/>
              </a:rPr>
              <a:t>Assessment</a:t>
            </a:r>
            <a:r>
              <a:rPr lang="en-US" altLang="ja-JP" sz="1050" spc="-20" dirty="0">
                <a:latin typeface="HGPｺﾞｼｯｸM"/>
                <a:cs typeface="HGPｺﾞｼｯｸM"/>
              </a:rPr>
              <a:t> </a:t>
            </a:r>
            <a:r>
              <a:rPr lang="en-US" altLang="ja-JP" sz="1050" dirty="0">
                <a:latin typeface="HGPｺﾞｼｯｸM"/>
                <a:cs typeface="HGPｺﾞｼｯｸM"/>
              </a:rPr>
              <a:t>of</a:t>
            </a:r>
            <a:r>
              <a:rPr lang="en-US" altLang="ja-JP" sz="1050" spc="-20" dirty="0">
                <a:latin typeface="HGPｺﾞｼｯｸM"/>
                <a:cs typeface="HGPｺﾞｼｯｸM"/>
              </a:rPr>
              <a:t> </a:t>
            </a:r>
            <a:r>
              <a:rPr lang="en-US" altLang="ja-JP" sz="1050" dirty="0">
                <a:latin typeface="HGPｺﾞｼｯｸM"/>
                <a:cs typeface="HGPｺﾞｼｯｸM"/>
              </a:rPr>
              <a:t>Nuclear</a:t>
            </a:r>
            <a:r>
              <a:rPr lang="en-US" altLang="ja-JP" sz="1050" spc="-10" dirty="0">
                <a:latin typeface="HGPｺﾞｼｯｸM"/>
                <a:cs typeface="HGPｺﾞｼｯｸM"/>
              </a:rPr>
              <a:t> </a:t>
            </a:r>
            <a:r>
              <a:rPr lang="en-US" altLang="ja-JP" sz="1050" dirty="0">
                <a:latin typeface="HGPｺﾞｼｯｸM"/>
                <a:cs typeface="HGPｺﾞｼｯｸM"/>
              </a:rPr>
              <a:t>Simulation</a:t>
            </a:r>
            <a:r>
              <a:rPr lang="en-US" altLang="ja-JP" sz="1050" spc="-40" dirty="0">
                <a:latin typeface="HGPｺﾞｼｯｸM"/>
                <a:cs typeface="HGPｺﾞｼｯｸM"/>
              </a:rPr>
              <a:t> </a:t>
            </a:r>
            <a:r>
              <a:rPr lang="en-US" altLang="ja-JP" sz="1050" dirty="0">
                <a:latin typeface="HGPｺﾞｼｯｸM"/>
                <a:cs typeface="HGPｺﾞｼｯｸM"/>
              </a:rPr>
              <a:t>Credibility</a:t>
            </a:r>
            <a:r>
              <a:rPr lang="ja-JP" altLang="en-US" sz="1050" dirty="0">
                <a:latin typeface="HGPｺﾞｼｯｸM"/>
                <a:cs typeface="HGPｺﾞｼｯｸM"/>
              </a:rPr>
              <a:t>：</a:t>
            </a:r>
            <a:r>
              <a:rPr lang="en-US" altLang="ja-JP" sz="1050" dirty="0">
                <a:latin typeface="HGPｺﾞｼｯｸM"/>
                <a:cs typeface="HGPｺﾞｼｯｸM"/>
              </a:rPr>
              <a:t>2015</a:t>
            </a:r>
            <a:r>
              <a:rPr lang="en-US" altLang="ja-JP" sz="1050" spc="-20" dirty="0">
                <a:latin typeface="HGPｺﾞｼｯｸM"/>
                <a:cs typeface="HGPｺﾞｼｯｸM"/>
              </a:rPr>
              <a:t> (</a:t>
            </a:r>
            <a:r>
              <a:rPr lang="en-US" altLang="ja-JP" sz="1050" spc="-10" dirty="0">
                <a:latin typeface="HGPｺﾞｼｯｸM"/>
                <a:cs typeface="HGPｺﾞｼｯｸM"/>
              </a:rPr>
              <a:t>AESJ-SC-A008E</a:t>
            </a:r>
            <a:r>
              <a:rPr lang="ja-JP" altLang="en-US" sz="1050" spc="-10" dirty="0">
                <a:latin typeface="HGPｺﾞｼｯｸM"/>
                <a:cs typeface="HGPｺﾞｼｯｸM"/>
              </a:rPr>
              <a:t>：</a:t>
            </a:r>
            <a:r>
              <a:rPr lang="en-US" altLang="ja-JP" sz="1050" spc="-10" dirty="0">
                <a:latin typeface="HGPｺﾞｼｯｸM"/>
                <a:cs typeface="HGPｺﾞｼｯｸM"/>
              </a:rPr>
              <a:t>2015</a:t>
            </a:r>
            <a:r>
              <a:rPr lang="ja-JP" altLang="en-US" sz="1050" spc="-10" dirty="0">
                <a:latin typeface="HGPｺﾞｼｯｸM"/>
                <a:cs typeface="HGPｺﾞｼｯｸM"/>
              </a:rPr>
              <a:t>）</a:t>
            </a:r>
            <a:endParaRPr lang="en-US" altLang="ja-JP" sz="1050" dirty="0">
              <a:latin typeface="HGPｺﾞｼｯｸM"/>
              <a:cs typeface="HGPｺﾞｼｯｸM"/>
            </a:endParaRPr>
          </a:p>
          <a:p>
            <a:pPr marL="12700">
              <a:lnSpc>
                <a:spcPct val="100000"/>
              </a:lnSpc>
              <a:spcBef>
                <a:spcPts val="90"/>
              </a:spcBef>
            </a:pPr>
            <a:r>
              <a:rPr lang="en-US" altLang="ja-JP" sz="900" spc="-15" dirty="0">
                <a:latin typeface="HGPｺﾞｼｯｸM"/>
                <a:cs typeface="HGPｺﾞｼｯｸM"/>
              </a:rPr>
              <a:t>【</a:t>
            </a:r>
            <a:r>
              <a:rPr lang="ja-JP" altLang="en-US" sz="900" spc="-15" dirty="0">
                <a:latin typeface="HGPｺﾞｼｯｸM"/>
                <a:cs typeface="HGPｺﾞｼｯｸM"/>
              </a:rPr>
              <a:t>担当部会</a:t>
            </a:r>
            <a:r>
              <a:rPr lang="en-US" altLang="ja-JP" sz="900" spc="-15" dirty="0">
                <a:latin typeface="HGPｺﾞｼｯｸM"/>
                <a:cs typeface="HGPｺﾞｼｯｸM"/>
              </a:rPr>
              <a:t>】</a:t>
            </a:r>
            <a:r>
              <a:rPr lang="ja-JP" altLang="en-US" sz="900" spc="-15" dirty="0">
                <a:latin typeface="HGPｺﾞｼｯｸM"/>
                <a:cs typeface="HGPｺﾞｼｯｸM"/>
              </a:rPr>
              <a:t>シミュレーションの信頼性分科会</a:t>
            </a:r>
            <a:endParaRPr lang="ja-JP" altLang="en-US" sz="900" dirty="0">
              <a:latin typeface="HGPｺﾞｼｯｸM"/>
              <a:cs typeface="HGPｺﾞｼｯｸM"/>
            </a:endParaRPr>
          </a:p>
          <a:p>
            <a:pPr marL="12700">
              <a:lnSpc>
                <a:spcPct val="100000"/>
              </a:lnSpc>
              <a:spcBef>
                <a:spcPts val="125"/>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9,625</a:t>
            </a:r>
            <a:r>
              <a:rPr lang="ja-JP" altLang="en-US" sz="900" spc="15" dirty="0">
                <a:latin typeface="HGPｺﾞｼｯｸM"/>
                <a:cs typeface="HGPｺﾞｼｯｸM"/>
              </a:rPr>
              <a:t> 円 </a:t>
            </a:r>
            <a:r>
              <a:rPr lang="en-US" altLang="ja-JP" sz="900" spc="15" dirty="0">
                <a:latin typeface="HGPｺﾞｼｯｸM"/>
                <a:cs typeface="HGPｺﾞｼｯｸM"/>
              </a:rPr>
              <a:t>【</a:t>
            </a:r>
            <a:r>
              <a:rPr lang="ja-JP" altLang="en-US" sz="900" spc="15" dirty="0">
                <a:latin typeface="HGPｺﾞｼｯｸM"/>
                <a:cs typeface="HGPｺﾞｼｯｸM"/>
              </a:rPr>
              <a:t>会員価格・税込</a:t>
            </a:r>
            <a:r>
              <a:rPr lang="en-US" altLang="ja-JP" sz="900" spc="15" dirty="0">
                <a:latin typeface="HGPｺﾞｼｯｸM"/>
                <a:cs typeface="HGPｺﾞｼｯｸM"/>
              </a:rPr>
              <a:t>】</a:t>
            </a:r>
            <a:r>
              <a:rPr lang="en-US" altLang="ja-JP" sz="900" spc="-10" dirty="0">
                <a:latin typeface="HGPｺﾞｼｯｸM"/>
                <a:cs typeface="HGPｺﾞｼｯｸM"/>
              </a:rPr>
              <a:t>7,700</a:t>
            </a:r>
            <a:r>
              <a:rPr lang="ja-JP" altLang="en-US" sz="900" spc="75" dirty="0">
                <a:latin typeface="HGPｺﾞｼｯｸM"/>
                <a:cs typeface="HGPｺﾞｼｯｸM"/>
              </a:rPr>
              <a:t> 円 </a:t>
            </a:r>
            <a:r>
              <a:rPr lang="en-US" altLang="ja-JP" sz="900" spc="75"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a:t>
            </a:r>
            <a:r>
              <a:rPr lang="en-US" altLang="ja-JP" sz="900" spc="-10" dirty="0">
                <a:latin typeface="HGPｺﾞｼｯｸM"/>
                <a:cs typeface="HGPｺﾞｼｯｸM"/>
              </a:rPr>
              <a:t>978-</a:t>
            </a:r>
            <a:r>
              <a:rPr lang="en-US" altLang="ja-JP" sz="900" dirty="0">
                <a:latin typeface="HGPｺﾞｼｯｸM"/>
                <a:cs typeface="HGPｺﾞｼｯｸM"/>
              </a:rPr>
              <a:t>4-</a:t>
            </a:r>
            <a:r>
              <a:rPr lang="en-US" altLang="ja-JP" sz="900" spc="-10" dirty="0">
                <a:latin typeface="HGPｺﾞｼｯｸM"/>
                <a:cs typeface="HGPｺﾞｼｯｸM"/>
              </a:rPr>
              <a:t>89047-421-</a:t>
            </a:r>
            <a:r>
              <a:rPr lang="en-US" altLang="ja-JP" sz="900" dirty="0">
                <a:latin typeface="HGPｺﾞｼｯｸM"/>
                <a:cs typeface="HGPｺﾞｼｯｸM"/>
              </a:rPr>
              <a:t>9</a:t>
            </a:r>
            <a:r>
              <a:rPr lang="en-US" altLang="ja-JP" sz="900" spc="35" dirty="0">
                <a:latin typeface="HGPｺﾞｼｯｸM"/>
                <a:cs typeface="HGPｺﾞｼｯｸM"/>
              </a:rPr>
              <a:t> 【</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0" dirty="0">
                <a:latin typeface="HGPｺﾞｼｯｸM"/>
                <a:cs typeface="HGPｺﾞｼｯｸM"/>
              </a:rPr>
              <a:t>1722</a:t>
            </a:r>
            <a:endParaRPr lang="ja-JP" altLang="en-US" sz="900" dirty="0">
              <a:latin typeface="HGPｺﾞｼｯｸM"/>
              <a:cs typeface="HGPｺﾞｼｯｸM"/>
            </a:endParaRPr>
          </a:p>
        </p:txBody>
      </p:sp>
      <p:sp>
        <p:nvSpPr>
          <p:cNvPr id="8" name="object 5">
            <a:extLst>
              <a:ext uri="{FF2B5EF4-FFF2-40B4-BE49-F238E27FC236}">
                <a16:creationId xmlns:a16="http://schemas.microsoft.com/office/drawing/2014/main" id="{5694C948-BF16-6F8A-00AB-FD32D1628641}"/>
              </a:ext>
            </a:extLst>
          </p:cNvPr>
          <p:cNvSpPr txBox="1"/>
          <p:nvPr/>
        </p:nvSpPr>
        <p:spPr>
          <a:xfrm>
            <a:off x="691200" y="6967364"/>
            <a:ext cx="6083935" cy="491160"/>
          </a:xfrm>
          <a:prstGeom prst="rect">
            <a:avLst/>
          </a:prstGeom>
        </p:spPr>
        <p:txBody>
          <a:bodyPr vert="horz" wrap="square" lIns="0" tIns="26670" rIns="0" bIns="0" rtlCol="0">
            <a:spAutoFit/>
          </a:bodyPr>
          <a:lstStyle/>
          <a:p>
            <a:pPr marL="12700">
              <a:lnSpc>
                <a:spcPct val="100000"/>
              </a:lnSpc>
            </a:pPr>
            <a:r>
              <a:rPr lang="ja-JP" altLang="en-US" sz="1050" spc="-15" dirty="0">
                <a:latin typeface="HGPｺﾞｼｯｸM"/>
                <a:cs typeface="HGPｺﾞｼｯｸM"/>
              </a:rPr>
              <a:t>シミュレーションの信頼性確保に関するガイドライン</a:t>
            </a:r>
            <a:r>
              <a:rPr lang="en-US" altLang="ja-JP" sz="1050" spc="-15" dirty="0">
                <a:latin typeface="HGPｺﾞｼｯｸM"/>
                <a:cs typeface="HGPｺﾞｼｯｸM"/>
              </a:rPr>
              <a:t>: </a:t>
            </a:r>
            <a:r>
              <a:rPr lang="en-US" altLang="ja-JP" sz="1050" dirty="0">
                <a:latin typeface="HGPｺﾞｼｯｸM"/>
                <a:cs typeface="HGPｺﾞｼｯｸM"/>
              </a:rPr>
              <a:t>2015</a:t>
            </a:r>
            <a:r>
              <a:rPr lang="ja-JP" altLang="en-US" sz="1050" spc="10" dirty="0">
                <a:latin typeface="HGPｺﾞｼｯｸM"/>
                <a:cs typeface="HGPｺﾞｼｯｸM"/>
              </a:rPr>
              <a:t> </a:t>
            </a:r>
            <a:r>
              <a:rPr lang="en-US" altLang="ja-JP" sz="1050" spc="10" dirty="0">
                <a:latin typeface="HGPｺﾞｼｯｸM"/>
                <a:cs typeface="HGPｺﾞｼｯｸM"/>
              </a:rPr>
              <a:t>(</a:t>
            </a:r>
            <a:r>
              <a:rPr lang="en-US" altLang="ja-JP" sz="1050" spc="-10" dirty="0">
                <a:latin typeface="HGPｺﾞｼｯｸM"/>
                <a:cs typeface="HGPｺﾞｼｯｸM"/>
              </a:rPr>
              <a:t>AESJ-SC-A008</a:t>
            </a:r>
            <a:r>
              <a:rPr lang="ja-JP" altLang="en-US" sz="1050" spc="-10" dirty="0">
                <a:latin typeface="HGPｺﾞｼｯｸM"/>
                <a:cs typeface="HGPｺﾞｼｯｸM"/>
              </a:rPr>
              <a:t>：</a:t>
            </a:r>
            <a:r>
              <a:rPr lang="en-US" altLang="ja-JP" sz="1050" spc="-10" dirty="0">
                <a:latin typeface="HGPｺﾞｼｯｸM"/>
                <a:cs typeface="HGPｺﾞｼｯｸM"/>
              </a:rPr>
              <a:t>2015</a:t>
            </a:r>
            <a:r>
              <a:rPr lang="ja-JP" altLang="en-US" sz="1050" spc="-10" dirty="0">
                <a:latin typeface="HGPｺﾞｼｯｸM"/>
                <a:cs typeface="HGPｺﾞｼｯｸM"/>
              </a:rPr>
              <a:t>）</a:t>
            </a:r>
            <a:endParaRPr lang="ja-JP" altLang="en-US" sz="1050" dirty="0">
              <a:latin typeface="HGPｺﾞｼｯｸM"/>
              <a:cs typeface="HGPｺﾞｼｯｸM"/>
            </a:endParaRPr>
          </a:p>
          <a:p>
            <a:pPr marL="12700">
              <a:lnSpc>
                <a:spcPct val="100000"/>
              </a:lnSpc>
              <a:spcBef>
                <a:spcPts val="90"/>
              </a:spcBef>
            </a:pPr>
            <a:r>
              <a:rPr lang="en-US" altLang="ja-JP" sz="900" spc="-15" dirty="0">
                <a:latin typeface="HGPｺﾞｼｯｸM"/>
                <a:cs typeface="HGPｺﾞｼｯｸM"/>
              </a:rPr>
              <a:t>【</a:t>
            </a:r>
            <a:r>
              <a:rPr lang="ja-JP" altLang="en-US" sz="900" spc="-15" dirty="0">
                <a:latin typeface="HGPｺﾞｼｯｸM"/>
                <a:cs typeface="HGPｺﾞｼｯｸM"/>
              </a:rPr>
              <a:t>担当分科会</a:t>
            </a:r>
            <a:r>
              <a:rPr lang="en-US" altLang="ja-JP" sz="900" spc="-15" dirty="0">
                <a:latin typeface="HGPｺﾞｼｯｸM"/>
                <a:cs typeface="HGPｺﾞｼｯｸM"/>
              </a:rPr>
              <a:t>】</a:t>
            </a:r>
            <a:r>
              <a:rPr lang="ja-JP" altLang="en-US" sz="900" spc="-15" dirty="0">
                <a:latin typeface="HGPｺﾞｼｯｸM"/>
                <a:cs typeface="HGPｺﾞｼｯｸM"/>
              </a:rPr>
              <a:t>シミュレーションの信頼性分科会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20,625</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16,500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】978-</a:t>
            </a:r>
            <a:r>
              <a:rPr lang="en-US" altLang="ja-JP" sz="900" spc="-10" dirty="0">
                <a:latin typeface="HGPｺﾞｼｯｸM"/>
                <a:cs typeface="HGPｺﾞｼｯｸM"/>
              </a:rPr>
              <a:t>4-89047-393-</a:t>
            </a:r>
            <a:r>
              <a:rPr lang="en-US" altLang="ja-JP" sz="900" dirty="0">
                <a:latin typeface="HGPｺﾞｼｯｸM"/>
                <a:cs typeface="HGPｺﾞｼｯｸM"/>
              </a:rPr>
              <a:t>9</a:t>
            </a:r>
            <a:r>
              <a:rPr lang="ja-JP" altLang="en-US" sz="90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0" dirty="0">
                <a:latin typeface="HGPｺﾞｼｯｸM"/>
                <a:cs typeface="HGPｺﾞｼｯｸM"/>
              </a:rPr>
              <a:t>1602</a:t>
            </a:r>
            <a:endParaRPr lang="ja-JP" altLang="en-US" sz="900" dirty="0">
              <a:latin typeface="HGPｺﾞｼｯｸM"/>
              <a:cs typeface="HGPｺﾞｼｯｸM"/>
            </a:endParaRPr>
          </a:p>
        </p:txBody>
      </p:sp>
      <p:sp>
        <p:nvSpPr>
          <p:cNvPr id="15" name="object 5">
            <a:extLst>
              <a:ext uri="{FF2B5EF4-FFF2-40B4-BE49-F238E27FC236}">
                <a16:creationId xmlns:a16="http://schemas.microsoft.com/office/drawing/2014/main" id="{5AFEB3B2-D66D-9FBD-9648-9216DCA6F1CC}"/>
              </a:ext>
            </a:extLst>
          </p:cNvPr>
          <p:cNvSpPr txBox="1"/>
          <p:nvPr/>
        </p:nvSpPr>
        <p:spPr>
          <a:xfrm>
            <a:off x="691200" y="7675107"/>
            <a:ext cx="6083935" cy="491160"/>
          </a:xfrm>
          <a:prstGeom prst="rect">
            <a:avLst/>
          </a:prstGeom>
        </p:spPr>
        <p:txBody>
          <a:bodyPr vert="horz" wrap="square" lIns="0" tIns="26670" rIns="0" bIns="0" rtlCol="0">
            <a:spAutoFit/>
          </a:bodyPr>
          <a:lstStyle/>
          <a:p>
            <a:pPr marL="12700">
              <a:lnSpc>
                <a:spcPct val="100000"/>
              </a:lnSpc>
              <a:spcBef>
                <a:spcPts val="5"/>
              </a:spcBef>
            </a:pPr>
            <a:r>
              <a:rPr lang="ja-JP" altLang="en-US" sz="1050" spc="-15" dirty="0">
                <a:latin typeface="HGPｺﾞｼｯｸM"/>
                <a:cs typeface="HGPｺﾞｼｯｸM"/>
              </a:rPr>
              <a:t>原子力施設の廃止措置の実施</a:t>
            </a:r>
            <a:r>
              <a:rPr lang="ja-JP" altLang="en-US" sz="1050" dirty="0">
                <a:latin typeface="HGPｺﾞｼｯｸM"/>
                <a:cs typeface="HGPｺﾞｼｯｸM"/>
              </a:rPr>
              <a:t>：</a:t>
            </a:r>
            <a:r>
              <a:rPr lang="en-US" altLang="ja-JP" sz="1050" dirty="0">
                <a:latin typeface="HGPｺﾞｼｯｸM"/>
                <a:cs typeface="HGPｺﾞｼｯｸM"/>
              </a:rPr>
              <a:t>2014</a:t>
            </a:r>
            <a:r>
              <a:rPr lang="ja-JP" altLang="en-US" sz="1050" spc="5" dirty="0">
                <a:latin typeface="HGPｺﾞｼｯｸM"/>
                <a:cs typeface="HGPｺﾞｼｯｸM"/>
              </a:rPr>
              <a:t> </a:t>
            </a:r>
            <a:r>
              <a:rPr lang="en-US" altLang="ja-JP" sz="1050" spc="5" dirty="0">
                <a:latin typeface="HGPｺﾞｼｯｸM"/>
                <a:cs typeface="HGPｺﾞｼｯｸM"/>
              </a:rPr>
              <a:t>(</a:t>
            </a:r>
            <a:r>
              <a:rPr lang="en-US" altLang="ja-JP" sz="1050" spc="-10" dirty="0">
                <a:latin typeface="HGPｺﾞｼｯｸM"/>
                <a:cs typeface="HGPｺﾞｼｯｸM"/>
              </a:rPr>
              <a:t>AESJ-SC-A003</a:t>
            </a:r>
            <a:r>
              <a:rPr lang="ja-JP" altLang="en-US" sz="1050" spc="-10" dirty="0">
                <a:latin typeface="HGPｺﾞｼｯｸM"/>
                <a:cs typeface="HGPｺﾞｼｯｸM"/>
              </a:rPr>
              <a:t>：</a:t>
            </a:r>
            <a:r>
              <a:rPr lang="en-US" altLang="ja-JP" sz="1050" spc="-10" dirty="0">
                <a:latin typeface="HGPｺﾞｼｯｸM"/>
                <a:cs typeface="HGPｺﾞｼｯｸM"/>
              </a:rPr>
              <a:t>2014)</a:t>
            </a:r>
            <a:endParaRPr lang="ja-JP" altLang="en-US" sz="1050" dirty="0">
              <a:latin typeface="HGPｺﾞｼｯｸM"/>
              <a:cs typeface="HGPｺﾞｼｯｸM"/>
            </a:endParaRPr>
          </a:p>
          <a:p>
            <a:pPr marL="12700">
              <a:lnSpc>
                <a:spcPct val="100000"/>
              </a:lnSpc>
              <a:spcBef>
                <a:spcPts val="90"/>
              </a:spcBef>
            </a:pPr>
            <a:r>
              <a:rPr lang="en-US" altLang="ja-JP" sz="900" spc="-5" dirty="0">
                <a:latin typeface="HGPｺﾞｼｯｸM"/>
                <a:cs typeface="HGPｺﾞｼｯｸM"/>
              </a:rPr>
              <a:t>【</a:t>
            </a:r>
            <a:r>
              <a:rPr lang="ja-JP" altLang="en-US" sz="900" spc="-5" dirty="0">
                <a:latin typeface="HGPｺﾞｼｯｸM"/>
                <a:cs typeface="HGPｺﾞｼｯｸM"/>
              </a:rPr>
              <a:t>担当分科会</a:t>
            </a:r>
            <a:r>
              <a:rPr lang="en-US" altLang="ja-JP" sz="900" spc="-5" dirty="0">
                <a:latin typeface="HGPｺﾞｼｯｸM"/>
                <a:cs typeface="HGPｺﾞｼｯｸM"/>
              </a:rPr>
              <a:t>】</a:t>
            </a:r>
            <a:r>
              <a:rPr lang="ja-JP" altLang="en-US" sz="900" spc="-5" dirty="0">
                <a:latin typeface="HGPｺﾞｼｯｸM"/>
                <a:cs typeface="HGPｺﾞｼｯｸM"/>
              </a:rPr>
              <a:t>廃止措置分科会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20,625</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16,500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】978-</a:t>
            </a:r>
            <a:r>
              <a:rPr lang="en-US" altLang="ja-JP" sz="900" spc="-10" dirty="0">
                <a:latin typeface="HGPｺﾞｼｯｸM"/>
                <a:cs typeface="HGPｺﾞｼｯｸM"/>
              </a:rPr>
              <a:t>4-89047-388-</a:t>
            </a:r>
            <a:r>
              <a:rPr lang="en-US" altLang="ja-JP" sz="900" dirty="0">
                <a:latin typeface="HGPｺﾞｼｯｸM"/>
                <a:cs typeface="HGPｺﾞｼｯｸM"/>
              </a:rPr>
              <a:t>5</a:t>
            </a:r>
            <a:r>
              <a:rPr lang="ja-JP" altLang="en-US" sz="90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0" dirty="0">
                <a:latin typeface="HGPｺﾞｼｯｸM"/>
                <a:cs typeface="HGPｺﾞｼｯｸM"/>
              </a:rPr>
              <a:t>1509</a:t>
            </a:r>
            <a:endParaRPr lang="ja-JP" altLang="en-US" sz="900" dirty="0">
              <a:latin typeface="HGPｺﾞｼｯｸM"/>
              <a:cs typeface="HGPｺﾞｼｯｸM"/>
            </a:endParaRPr>
          </a:p>
        </p:txBody>
      </p:sp>
      <p:sp>
        <p:nvSpPr>
          <p:cNvPr id="17" name="object 5">
            <a:extLst>
              <a:ext uri="{FF2B5EF4-FFF2-40B4-BE49-F238E27FC236}">
                <a16:creationId xmlns:a16="http://schemas.microsoft.com/office/drawing/2014/main" id="{3E3AB056-4682-D9DE-F23F-349F7180D8BA}"/>
              </a:ext>
            </a:extLst>
          </p:cNvPr>
          <p:cNvSpPr txBox="1"/>
          <p:nvPr/>
        </p:nvSpPr>
        <p:spPr>
          <a:xfrm>
            <a:off x="691200" y="8419175"/>
            <a:ext cx="5883830" cy="491160"/>
          </a:xfrm>
          <a:prstGeom prst="rect">
            <a:avLst/>
          </a:prstGeom>
        </p:spPr>
        <p:txBody>
          <a:bodyPr vert="horz" wrap="square" lIns="0" tIns="26670" rIns="0" bIns="0" rtlCol="0">
            <a:spAutoFit/>
          </a:bodyPr>
          <a:lstStyle/>
          <a:p>
            <a:pPr marL="12700">
              <a:lnSpc>
                <a:spcPct val="100000"/>
              </a:lnSpc>
            </a:pPr>
            <a:r>
              <a:rPr lang="ja-JP" altLang="en-US" sz="1050" spc="-15" dirty="0">
                <a:latin typeface="HGPｺﾞｼｯｸM"/>
                <a:cs typeface="HGPｺﾞｼｯｸM"/>
              </a:rPr>
              <a:t>試験研究炉及び核燃料取扱施設等の廃止措置の計画：</a:t>
            </a:r>
            <a:r>
              <a:rPr lang="en-US" altLang="ja-JP" sz="1050" dirty="0">
                <a:latin typeface="HGPｺﾞｼｯｸM"/>
                <a:cs typeface="HGPｺﾞｼｯｸM"/>
              </a:rPr>
              <a:t>2013</a:t>
            </a:r>
            <a:r>
              <a:rPr lang="ja-JP" altLang="en-US" sz="1050" spc="5" dirty="0">
                <a:latin typeface="HGPｺﾞｼｯｸM"/>
                <a:cs typeface="HGPｺﾞｼｯｸM"/>
              </a:rPr>
              <a:t> </a:t>
            </a:r>
            <a:r>
              <a:rPr lang="en-US" altLang="ja-JP" sz="1050" spc="5" dirty="0">
                <a:latin typeface="HGPｺﾞｼｯｸM"/>
                <a:cs typeface="HGPｺﾞｼｯｸM"/>
              </a:rPr>
              <a:t>(</a:t>
            </a:r>
            <a:r>
              <a:rPr lang="en-US" altLang="ja-JP" sz="1050" spc="-10" dirty="0">
                <a:latin typeface="HGPｺﾞｼｯｸM"/>
                <a:cs typeface="HGPｺﾞｼｯｸM"/>
              </a:rPr>
              <a:t>AESJ-SC-A007</a:t>
            </a:r>
            <a:r>
              <a:rPr lang="ja-JP" altLang="en-US" sz="1050" spc="-10" dirty="0">
                <a:latin typeface="HGPｺﾞｼｯｸM"/>
                <a:cs typeface="HGPｺﾞｼｯｸM"/>
              </a:rPr>
              <a:t>：</a:t>
            </a:r>
            <a:r>
              <a:rPr lang="en-US" altLang="ja-JP" sz="1050" spc="-10" dirty="0">
                <a:latin typeface="HGPｺﾞｼｯｸM"/>
                <a:cs typeface="HGPｺﾞｼｯｸM"/>
              </a:rPr>
              <a:t>2013)</a:t>
            </a:r>
            <a:endParaRPr lang="ja-JP" altLang="en-US" sz="1050" dirty="0">
              <a:latin typeface="HGPｺﾞｼｯｸM"/>
              <a:cs typeface="HGPｺﾞｼｯｸM"/>
            </a:endParaRPr>
          </a:p>
          <a:p>
            <a:pPr marL="12700">
              <a:lnSpc>
                <a:spcPct val="100000"/>
              </a:lnSpc>
              <a:spcBef>
                <a:spcPts val="90"/>
              </a:spcBef>
            </a:pPr>
            <a:r>
              <a:rPr lang="en-US" altLang="ja-JP" sz="900" spc="-5" dirty="0">
                <a:latin typeface="HGPｺﾞｼｯｸM"/>
                <a:cs typeface="HGPｺﾞｼｯｸM"/>
              </a:rPr>
              <a:t>【</a:t>
            </a:r>
            <a:r>
              <a:rPr lang="ja-JP" altLang="en-US" sz="900" spc="-5" dirty="0">
                <a:latin typeface="HGPｺﾞｼｯｸM"/>
                <a:cs typeface="HGPｺﾞｼｯｸM"/>
              </a:rPr>
              <a:t>担当分科会</a:t>
            </a:r>
            <a:r>
              <a:rPr lang="en-US" altLang="ja-JP" sz="900" spc="-5" dirty="0">
                <a:latin typeface="HGPｺﾞｼｯｸM"/>
                <a:cs typeface="HGPｺﾞｼｯｸM"/>
              </a:rPr>
              <a:t>】</a:t>
            </a:r>
            <a:r>
              <a:rPr lang="ja-JP" altLang="en-US" sz="900" spc="-5" dirty="0">
                <a:latin typeface="HGPｺﾞｼｯｸM"/>
                <a:cs typeface="HGPｺﾞｼｯｸM"/>
              </a:rPr>
              <a:t>廃止措置分科会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13,750</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11,000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】978-</a:t>
            </a:r>
            <a:r>
              <a:rPr lang="en-US" altLang="ja-JP" sz="900" spc="-10" dirty="0">
                <a:latin typeface="HGPｺﾞｼｯｸM"/>
                <a:cs typeface="HGPｺﾞｼｯｸM"/>
              </a:rPr>
              <a:t>4-89047-374-</a:t>
            </a:r>
            <a:r>
              <a:rPr lang="en-US" altLang="ja-JP" sz="900" dirty="0">
                <a:latin typeface="HGPｺﾞｼｯｸM"/>
                <a:cs typeface="HGPｺﾞｼｯｸM"/>
              </a:rPr>
              <a:t>8</a:t>
            </a:r>
            <a:r>
              <a:rPr lang="ja-JP" altLang="en-US" sz="90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0" dirty="0">
                <a:latin typeface="HGPｺﾞｼｯｸM"/>
                <a:cs typeface="HGPｺﾞｼｯｸM"/>
              </a:rPr>
              <a:t>1226</a:t>
            </a:r>
            <a:endParaRPr lang="ja-JP" altLang="en-US" sz="900" dirty="0">
              <a:latin typeface="HGPｺﾞｼｯｸM"/>
              <a:cs typeface="HGPｺﾞｼｯｸM"/>
            </a:endParaRPr>
          </a:p>
        </p:txBody>
      </p:sp>
      <p:sp>
        <p:nvSpPr>
          <p:cNvPr id="30" name="object 5">
            <a:extLst>
              <a:ext uri="{FF2B5EF4-FFF2-40B4-BE49-F238E27FC236}">
                <a16:creationId xmlns:a16="http://schemas.microsoft.com/office/drawing/2014/main" id="{BDA17CC1-C6A9-5BA7-24E2-0A35667D4114}"/>
              </a:ext>
            </a:extLst>
          </p:cNvPr>
          <p:cNvSpPr txBox="1"/>
          <p:nvPr/>
        </p:nvSpPr>
        <p:spPr>
          <a:xfrm>
            <a:off x="691200" y="4634654"/>
            <a:ext cx="6083935" cy="637354"/>
          </a:xfrm>
          <a:prstGeom prst="rect">
            <a:avLst/>
          </a:prstGeom>
        </p:spPr>
        <p:txBody>
          <a:bodyPr vert="horz" wrap="square" lIns="0" tIns="26670" rIns="0" bIns="0" rtlCol="0">
            <a:spAutoFit/>
          </a:bodyPr>
          <a:lstStyle/>
          <a:p>
            <a:pPr marL="12700" marR="253365">
              <a:lnSpc>
                <a:spcPts val="1200"/>
              </a:lnSpc>
            </a:pPr>
            <a:r>
              <a:rPr lang="ja-JP" altLang="en-US" sz="1050" spc="-20" dirty="0">
                <a:latin typeface="HGPｺﾞｼｯｸM"/>
                <a:cs typeface="HGPｺﾞｼｯｸM"/>
              </a:rPr>
              <a:t>発電用原子炉施設の安全解析における放出源の有効高さを求めるための数値モデル計算実施基準</a:t>
            </a:r>
            <a:r>
              <a:rPr lang="en-US" altLang="ja-JP" sz="1050" spc="-20" dirty="0">
                <a:latin typeface="HGPｺﾞｼｯｸM"/>
                <a:cs typeface="HGPｺﾞｼｯｸM"/>
              </a:rPr>
              <a:t>:2022</a:t>
            </a:r>
            <a:r>
              <a:rPr lang="ja-JP" altLang="en-US" sz="1050" spc="-20" dirty="0">
                <a:latin typeface="HGPｺﾞｼｯｸM"/>
                <a:cs typeface="HGPｺﾞｼｯｸM"/>
              </a:rPr>
              <a:t>（</a:t>
            </a:r>
            <a:r>
              <a:rPr lang="en-US" altLang="ja-JP" sz="1050" spc="-20" dirty="0">
                <a:latin typeface="HGPｺﾞｼｯｸM"/>
                <a:cs typeface="HGPｺﾞｼｯｸM"/>
              </a:rPr>
              <a:t>AESJ-SC-A004</a:t>
            </a:r>
            <a:r>
              <a:rPr lang="ja-JP" altLang="en-US" sz="1050" spc="-20" dirty="0">
                <a:latin typeface="HGPｺﾞｼｯｸM"/>
                <a:cs typeface="HGPｺﾞｼｯｸM"/>
              </a:rPr>
              <a:t>：</a:t>
            </a:r>
            <a:r>
              <a:rPr lang="en-US" altLang="ja-JP" sz="1050" spc="-20" dirty="0">
                <a:latin typeface="HGPｺﾞｼｯｸM"/>
                <a:cs typeface="HGPｺﾞｼｯｸM"/>
              </a:rPr>
              <a:t>2022</a:t>
            </a:r>
            <a:r>
              <a:rPr lang="ja-JP" altLang="en-US" sz="1050" spc="-20" dirty="0">
                <a:latin typeface="HGPｺﾞｼｯｸM"/>
                <a:cs typeface="HGPｺﾞｼｯｸM"/>
              </a:rPr>
              <a:t>）</a:t>
            </a:r>
            <a:endParaRPr lang="ja-JP" altLang="en-US" sz="1050" dirty="0">
              <a:latin typeface="HGPｺﾞｼｯｸM"/>
              <a:cs typeface="HGPｺﾞｼｯｸM"/>
            </a:endParaRPr>
          </a:p>
          <a:p>
            <a:pPr marL="12700">
              <a:lnSpc>
                <a:spcPct val="100000"/>
              </a:lnSpc>
              <a:spcBef>
                <a:spcPts val="60"/>
              </a:spcBef>
            </a:pPr>
            <a:r>
              <a:rPr lang="en-US" altLang="ja-JP" sz="900" spc="-15" dirty="0">
                <a:latin typeface="HGPｺﾞｼｯｸM"/>
                <a:cs typeface="HGPｺﾞｼｯｸM"/>
              </a:rPr>
              <a:t>【</a:t>
            </a:r>
            <a:r>
              <a:rPr lang="ja-JP" altLang="en-US" sz="900" spc="-15" dirty="0">
                <a:latin typeface="HGPｺﾞｼｯｸM"/>
                <a:cs typeface="HGPｺﾞｼｯｸM"/>
              </a:rPr>
              <a:t>担当分科会</a:t>
            </a:r>
            <a:r>
              <a:rPr lang="en-US" altLang="ja-JP" sz="900" spc="-15" dirty="0">
                <a:latin typeface="HGPｺﾞｼｯｸM"/>
                <a:cs typeface="HGPｺﾞｼｯｸM"/>
              </a:rPr>
              <a:t>】</a:t>
            </a:r>
            <a:r>
              <a:rPr lang="ja-JP" altLang="en-US" sz="900" spc="-15" dirty="0">
                <a:latin typeface="HGPｺﾞｼｯｸM"/>
                <a:cs typeface="HGPｺﾞｼｯｸM"/>
              </a:rPr>
              <a:t>有効高さ評価モデル分科会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13,750</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11,000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】978-4-89047-447-9</a:t>
            </a:r>
            <a:r>
              <a:rPr lang="ja-JP" altLang="en-US" sz="90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】2206</a:t>
            </a:r>
            <a:endParaRPr lang="ja-JP" altLang="en-US" sz="900" dirty="0">
              <a:latin typeface="HGPｺﾞｼｯｸM"/>
              <a:cs typeface="HGPｺﾞｼｯｸM"/>
            </a:endParaRPr>
          </a:p>
        </p:txBody>
      </p:sp>
      <p:sp>
        <p:nvSpPr>
          <p:cNvPr id="4" name="テキスト ボックス 3">
            <a:extLst>
              <a:ext uri="{FF2B5EF4-FFF2-40B4-BE49-F238E27FC236}">
                <a16:creationId xmlns:a16="http://schemas.microsoft.com/office/drawing/2014/main" id="{B4AAAEEE-34F4-8163-B079-5F61D50C8870}"/>
              </a:ext>
            </a:extLst>
          </p:cNvPr>
          <p:cNvSpPr txBox="1"/>
          <p:nvPr/>
        </p:nvSpPr>
        <p:spPr>
          <a:xfrm>
            <a:off x="6300000" y="4924532"/>
            <a:ext cx="415498" cy="230832"/>
          </a:xfrm>
          <a:prstGeom prst="rect">
            <a:avLst/>
          </a:prstGeom>
          <a:solidFill>
            <a:schemeClr val="tx2"/>
          </a:solidFill>
        </p:spPr>
        <p:txBody>
          <a:bodyPr wrap="none" rtlCol="0">
            <a:spAutoFit/>
          </a:bodyPr>
          <a:lstStyle/>
          <a:p>
            <a:r>
              <a:rPr kumimoji="1" lang="ja-JP" altLang="en-US" sz="900" dirty="0">
                <a:solidFill>
                  <a:schemeClr val="bg1"/>
                </a:solidFill>
              </a:rPr>
              <a:t>再掲</a:t>
            </a:r>
          </a:p>
        </p:txBody>
      </p:sp>
      <p:sp>
        <p:nvSpPr>
          <p:cNvPr id="33" name="object 15">
            <a:extLst>
              <a:ext uri="{FF2B5EF4-FFF2-40B4-BE49-F238E27FC236}">
                <a16:creationId xmlns:a16="http://schemas.microsoft.com/office/drawing/2014/main" id="{3BF7FC7E-9C0D-16DE-A079-E7142930A926}"/>
              </a:ext>
            </a:extLst>
          </p:cNvPr>
          <p:cNvSpPr txBox="1"/>
          <p:nvPr/>
        </p:nvSpPr>
        <p:spPr>
          <a:xfrm>
            <a:off x="806400" y="9537700"/>
            <a:ext cx="3024505" cy="311047"/>
          </a:xfrm>
          <a:prstGeom prst="rect">
            <a:avLst/>
          </a:prstGeom>
        </p:spPr>
        <p:txBody>
          <a:bodyPr vert="horz" wrap="square" lIns="0" tIns="12700" rIns="0" bIns="0" rtlCol="0">
            <a:spAutoFit/>
          </a:bodyPr>
          <a:lstStyle/>
          <a:p>
            <a:pPr marL="12700" marR="5080">
              <a:lnSpc>
                <a:spcPct val="125000"/>
              </a:lnSpc>
              <a:spcBef>
                <a:spcPts val="100"/>
              </a:spcBef>
            </a:pPr>
            <a:r>
              <a:rPr sz="800" spc="-15" dirty="0">
                <a:latin typeface="游ゴシック" panose="020B0400000000000000" pitchFamily="50" charset="-128"/>
                <a:ea typeface="游ゴシック" panose="020B0400000000000000" pitchFamily="50" charset="-128"/>
                <a:cs typeface="ＭＳ 明朝"/>
              </a:rPr>
              <a:t>※記載価格は，税込です。また，発送には送料が別途</a:t>
            </a:r>
            <a:r>
              <a:rPr sz="800" spc="-10" dirty="0">
                <a:latin typeface="游ゴシック" panose="020B0400000000000000" pitchFamily="50" charset="-128"/>
                <a:ea typeface="游ゴシック" panose="020B0400000000000000" pitchFamily="50" charset="-128"/>
                <a:cs typeface="ＭＳ 明朝"/>
              </a:rPr>
              <a:t>550</a:t>
            </a:r>
            <a:r>
              <a:rPr sz="800" spc="-25" dirty="0">
                <a:latin typeface="游ゴシック" panose="020B0400000000000000" pitchFamily="50" charset="-128"/>
                <a:ea typeface="游ゴシック" panose="020B0400000000000000" pitchFamily="50" charset="-128"/>
                <a:cs typeface="ＭＳ 明朝"/>
              </a:rPr>
              <a:t>円(税込)</a:t>
            </a:r>
            <a:r>
              <a:rPr sz="800" spc="-15" dirty="0">
                <a:latin typeface="游ゴシック" panose="020B0400000000000000" pitchFamily="50" charset="-128"/>
                <a:ea typeface="游ゴシック" panose="020B0400000000000000" pitchFamily="50" charset="-128"/>
                <a:cs typeface="ＭＳ 明朝"/>
              </a:rPr>
              <a:t>必要となります。</a:t>
            </a:r>
            <a:endParaRPr sz="800" dirty="0">
              <a:latin typeface="游ゴシック" panose="020B0400000000000000" pitchFamily="50" charset="-128"/>
              <a:ea typeface="游ゴシック" panose="020B0400000000000000" pitchFamily="50" charset="-128"/>
              <a:cs typeface="ＭＳ 明朝"/>
            </a:endParaRPr>
          </a:p>
        </p:txBody>
      </p:sp>
      <p:sp>
        <p:nvSpPr>
          <p:cNvPr id="11" name="object 5">
            <a:extLst>
              <a:ext uri="{FF2B5EF4-FFF2-40B4-BE49-F238E27FC236}">
                <a16:creationId xmlns:a16="http://schemas.microsoft.com/office/drawing/2014/main" id="{AC41E165-50A1-2957-F26D-0FE59176DA10}"/>
              </a:ext>
            </a:extLst>
          </p:cNvPr>
          <p:cNvSpPr txBox="1"/>
          <p:nvPr/>
        </p:nvSpPr>
        <p:spPr>
          <a:xfrm>
            <a:off x="691200" y="2592137"/>
            <a:ext cx="6083935" cy="478336"/>
          </a:xfrm>
          <a:prstGeom prst="rect">
            <a:avLst/>
          </a:prstGeom>
        </p:spPr>
        <p:txBody>
          <a:bodyPr vert="horz" wrap="square" lIns="0" tIns="26670" rIns="0" bIns="0" rtlCol="0">
            <a:spAutoFit/>
          </a:bodyPr>
          <a:lstStyle/>
          <a:p>
            <a:pPr marL="12700">
              <a:lnSpc>
                <a:spcPct val="100000"/>
              </a:lnSpc>
            </a:pPr>
            <a:r>
              <a:rPr lang="ja-JP" altLang="en-US" sz="1050" spc="-15" dirty="0">
                <a:latin typeface="HGPｺﾞｼｯｸM"/>
                <a:cs typeface="HGPｺﾞｼｯｸM"/>
              </a:rPr>
              <a:t>発電用原子炉施設の廃止措置計画策定基準：</a:t>
            </a:r>
            <a:r>
              <a:rPr lang="en-US" altLang="ja-JP" sz="1050" spc="-15" dirty="0">
                <a:latin typeface="HGPｺﾞｼｯｸM"/>
                <a:cs typeface="HGPｺﾞｼｯｸM"/>
              </a:rPr>
              <a:t>2022</a:t>
            </a:r>
            <a:r>
              <a:rPr lang="ja-JP" altLang="en-US" sz="1050" spc="-15" dirty="0">
                <a:latin typeface="HGPｺﾞｼｯｸM"/>
                <a:cs typeface="HGPｺﾞｼｯｸM"/>
              </a:rPr>
              <a:t>（</a:t>
            </a:r>
            <a:r>
              <a:rPr lang="en-US" altLang="ja-JP" sz="1050" spc="-15" dirty="0">
                <a:latin typeface="HGPｺﾞｼｯｸM"/>
                <a:cs typeface="HGPｺﾞｼｯｸM"/>
              </a:rPr>
              <a:t>AESJ-SC-A002</a:t>
            </a:r>
            <a:r>
              <a:rPr lang="ja-JP" altLang="en-US" sz="1050" spc="-15" dirty="0">
                <a:latin typeface="HGPｺﾞｼｯｸM"/>
                <a:cs typeface="HGPｺﾞｼｯｸM"/>
              </a:rPr>
              <a:t>：</a:t>
            </a:r>
            <a:r>
              <a:rPr lang="en-US" altLang="ja-JP" sz="1050" spc="-15" dirty="0">
                <a:latin typeface="HGPｺﾞｼｯｸM"/>
                <a:cs typeface="HGPｺﾞｼｯｸM"/>
              </a:rPr>
              <a:t>2022</a:t>
            </a:r>
            <a:r>
              <a:rPr lang="ja-JP" altLang="en-US" sz="1050" spc="-15" dirty="0">
                <a:latin typeface="HGPｺﾞｼｯｸM"/>
                <a:cs typeface="HGPｺﾞｼｯｸM"/>
              </a:rPr>
              <a:t>）</a:t>
            </a:r>
            <a:endParaRPr lang="en-US" altLang="ja-JP" sz="1050" spc="-15" dirty="0">
              <a:latin typeface="HGPｺﾞｼｯｸM"/>
              <a:cs typeface="HGPｺﾞｼｯｸM"/>
            </a:endParaRPr>
          </a:p>
          <a:p>
            <a:pPr marL="12700">
              <a:lnSpc>
                <a:spcPct val="100000"/>
              </a:lnSpc>
            </a:pPr>
            <a:r>
              <a:rPr lang="en-US" altLang="ja-JP" sz="900" spc="-15" dirty="0">
                <a:latin typeface="HGPｺﾞｼｯｸM"/>
                <a:cs typeface="HGPｺﾞｼｯｸM"/>
              </a:rPr>
              <a:t>【</a:t>
            </a:r>
            <a:r>
              <a:rPr lang="ja-JP" altLang="en-US" sz="900" spc="-15" dirty="0">
                <a:latin typeface="HGPｺﾞｼｯｸM"/>
                <a:cs typeface="HGPｺﾞｼｯｸM"/>
              </a:rPr>
              <a:t>担当分科会</a:t>
            </a:r>
            <a:r>
              <a:rPr lang="en-US" altLang="ja-JP" sz="900" spc="-15" dirty="0">
                <a:latin typeface="HGPｺﾞｼｯｸM"/>
                <a:cs typeface="HGPｺﾞｼｯｸM"/>
              </a:rPr>
              <a:t>】</a:t>
            </a:r>
            <a:r>
              <a:rPr lang="zh-CN" altLang="en-US" sz="900" b="0" i="0" u="none" strike="noStrike" baseline="0" dirty="0">
                <a:latin typeface="HGPｺﾞｼｯｸM" panose="020B0600000000000000" pitchFamily="50" charset="-128"/>
                <a:ea typeface="HGPｺﾞｼｯｸM" panose="020B0600000000000000" pitchFamily="50" charset="-128"/>
              </a:rPr>
              <a:t>廃止措置分科会</a:t>
            </a:r>
            <a:endParaRPr lang="ja-JP" altLang="en-US" sz="90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】13</a:t>
            </a:r>
            <a:r>
              <a:rPr lang="en-US" altLang="ja-JP" sz="900" spc="-10" dirty="0">
                <a:latin typeface="HGPｺﾞｼｯｸM"/>
                <a:cs typeface="HGPｺﾞｼｯｸM"/>
              </a:rPr>
              <a:t>,750</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11,000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】978-4-89047-460-8</a:t>
            </a:r>
            <a:r>
              <a:rPr lang="ja-JP" altLang="en-US" sz="90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】2308</a:t>
            </a:r>
            <a:endParaRPr lang="ja-JP" altLang="en-US" sz="900" dirty="0">
              <a:latin typeface="HGPｺﾞｼｯｸM"/>
              <a:cs typeface="HGPｺﾞｼｯｸM"/>
            </a:endParaRPr>
          </a:p>
        </p:txBody>
      </p:sp>
      <p:sp>
        <p:nvSpPr>
          <p:cNvPr id="32" name="object 5">
            <a:extLst>
              <a:ext uri="{FF2B5EF4-FFF2-40B4-BE49-F238E27FC236}">
                <a16:creationId xmlns:a16="http://schemas.microsoft.com/office/drawing/2014/main" id="{E745D075-684A-5004-3C11-132FF90E78B0}"/>
              </a:ext>
            </a:extLst>
          </p:cNvPr>
          <p:cNvSpPr txBox="1"/>
          <p:nvPr/>
        </p:nvSpPr>
        <p:spPr>
          <a:xfrm>
            <a:off x="691200" y="3276013"/>
            <a:ext cx="6083935" cy="478336"/>
          </a:xfrm>
          <a:prstGeom prst="rect">
            <a:avLst/>
          </a:prstGeom>
        </p:spPr>
        <p:txBody>
          <a:bodyPr vert="horz" wrap="square" lIns="0" tIns="26670" rIns="0" bIns="0" rtlCol="0">
            <a:spAutoFit/>
          </a:bodyPr>
          <a:lstStyle/>
          <a:p>
            <a:pPr marL="12700">
              <a:lnSpc>
                <a:spcPct val="100000"/>
              </a:lnSpc>
            </a:pPr>
            <a:r>
              <a:rPr lang="ja-JP" altLang="en-US" sz="1050" spc="-15" dirty="0">
                <a:latin typeface="HGPｺﾞｼｯｸM"/>
                <a:cs typeface="HGPｺﾞｼｯｸM"/>
              </a:rPr>
              <a:t>原子力施設の廃止措置の基本安全基準：</a:t>
            </a:r>
            <a:r>
              <a:rPr lang="en-US" altLang="ja-JP" sz="1050" spc="-15" dirty="0">
                <a:latin typeface="HGPｺﾞｼｯｸM"/>
                <a:cs typeface="HGPｺﾞｼｯｸM"/>
              </a:rPr>
              <a:t>2022</a:t>
            </a:r>
            <a:r>
              <a:rPr lang="ja-JP" altLang="en-US" sz="1050" spc="-15" dirty="0">
                <a:latin typeface="HGPｺﾞｼｯｸM"/>
                <a:cs typeface="HGPｺﾞｼｯｸM"/>
              </a:rPr>
              <a:t>（</a:t>
            </a:r>
            <a:r>
              <a:rPr lang="en-US" altLang="ja-JP" sz="1050" spc="-15" dirty="0">
                <a:latin typeface="HGPｺﾞｼｯｸM"/>
                <a:cs typeface="HGPｺﾞｼｯｸM"/>
              </a:rPr>
              <a:t>AESJ-SC-A009</a:t>
            </a:r>
            <a:r>
              <a:rPr lang="ja-JP" altLang="en-US" sz="1050" spc="-15" dirty="0">
                <a:latin typeface="HGPｺﾞｼｯｸM"/>
                <a:cs typeface="HGPｺﾞｼｯｸM"/>
              </a:rPr>
              <a:t>：</a:t>
            </a:r>
            <a:r>
              <a:rPr lang="en-US" altLang="ja-JP" sz="1050" spc="-15" dirty="0">
                <a:latin typeface="HGPｺﾞｼｯｸM"/>
                <a:cs typeface="HGPｺﾞｼｯｸM"/>
              </a:rPr>
              <a:t>2022</a:t>
            </a:r>
            <a:r>
              <a:rPr lang="ja-JP" altLang="en-US" sz="1050" spc="-15" dirty="0">
                <a:latin typeface="HGPｺﾞｼｯｸM"/>
                <a:cs typeface="HGPｺﾞｼｯｸM"/>
              </a:rPr>
              <a:t>）</a:t>
            </a:r>
            <a:endParaRPr lang="en-US" altLang="ja-JP" sz="1050" spc="-15" dirty="0">
              <a:latin typeface="HGPｺﾞｼｯｸM"/>
              <a:cs typeface="HGPｺﾞｼｯｸM"/>
            </a:endParaRPr>
          </a:p>
          <a:p>
            <a:pPr marL="12700">
              <a:lnSpc>
                <a:spcPct val="100000"/>
              </a:lnSpc>
            </a:pPr>
            <a:r>
              <a:rPr lang="en-US" altLang="ja-JP" sz="900" spc="-15" dirty="0">
                <a:latin typeface="HGPｺﾞｼｯｸM"/>
                <a:cs typeface="HGPｺﾞｼｯｸM"/>
              </a:rPr>
              <a:t>【</a:t>
            </a:r>
            <a:r>
              <a:rPr lang="ja-JP" altLang="en-US" sz="900" spc="-15" dirty="0">
                <a:latin typeface="HGPｺﾞｼｯｸM"/>
                <a:cs typeface="HGPｺﾞｼｯｸM"/>
              </a:rPr>
              <a:t>担当分科会</a:t>
            </a:r>
            <a:r>
              <a:rPr lang="en-US" altLang="ja-JP" sz="900" spc="-15" dirty="0">
                <a:latin typeface="HGPｺﾞｼｯｸM"/>
                <a:cs typeface="HGPｺﾞｼｯｸM"/>
              </a:rPr>
              <a:t>】</a:t>
            </a:r>
            <a:r>
              <a:rPr lang="zh-CN" altLang="en-US" sz="900" b="0" i="0" u="none" strike="noStrike" baseline="0" dirty="0">
                <a:latin typeface="HGPｺﾞｼｯｸM" panose="020B0600000000000000" pitchFamily="50" charset="-128"/>
                <a:ea typeface="HGPｺﾞｼｯｸM" panose="020B0600000000000000" pitchFamily="50" charset="-128"/>
              </a:rPr>
              <a:t>廃止措置分科会</a:t>
            </a:r>
            <a:endParaRPr lang="ja-JP" altLang="en-US" sz="90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 13</a:t>
            </a:r>
            <a:r>
              <a:rPr lang="en-US" altLang="ja-JP" sz="900" spc="-10" dirty="0">
                <a:latin typeface="HGPｺﾞｼｯｸM"/>
                <a:cs typeface="HGPｺﾞｼｯｸM"/>
              </a:rPr>
              <a:t>,750</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11,000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 978-4-89047-461-5</a:t>
            </a:r>
            <a:r>
              <a:rPr lang="ja-JP" altLang="en-US" sz="90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】2309</a:t>
            </a:r>
            <a:endParaRPr lang="ja-JP" altLang="en-US" sz="900" dirty="0">
              <a:latin typeface="HGPｺﾞｼｯｸM"/>
              <a:cs typeface="HGPｺﾞｼｯｸM"/>
            </a:endParaRPr>
          </a:p>
        </p:txBody>
      </p:sp>
      <p:sp>
        <p:nvSpPr>
          <p:cNvPr id="34" name="object 5">
            <a:extLst>
              <a:ext uri="{FF2B5EF4-FFF2-40B4-BE49-F238E27FC236}">
                <a16:creationId xmlns:a16="http://schemas.microsoft.com/office/drawing/2014/main" id="{CF14772D-8A48-C8A5-ABBC-F0EF3ECA0908}"/>
              </a:ext>
            </a:extLst>
          </p:cNvPr>
          <p:cNvSpPr txBox="1"/>
          <p:nvPr/>
        </p:nvSpPr>
        <p:spPr>
          <a:xfrm>
            <a:off x="691200" y="3946873"/>
            <a:ext cx="6083935" cy="478336"/>
          </a:xfrm>
          <a:prstGeom prst="rect">
            <a:avLst/>
          </a:prstGeom>
        </p:spPr>
        <p:txBody>
          <a:bodyPr vert="horz" wrap="square" lIns="0" tIns="26670" rIns="0" bIns="0" rtlCol="0">
            <a:spAutoFit/>
          </a:bodyPr>
          <a:lstStyle/>
          <a:p>
            <a:pPr marL="12700">
              <a:lnSpc>
                <a:spcPct val="100000"/>
              </a:lnSpc>
            </a:pPr>
            <a:r>
              <a:rPr lang="ja-JP" altLang="en-US" sz="1050" spc="-15" dirty="0">
                <a:latin typeface="HGPｺﾞｼｯｸM"/>
                <a:cs typeface="HGPｺﾞｼｯｸM"/>
              </a:rPr>
              <a:t>発電用原子炉施設の廃止措置計画における安全評価基準：</a:t>
            </a:r>
            <a:r>
              <a:rPr lang="en-US" altLang="ja-JP" sz="1050" spc="-15" dirty="0">
                <a:latin typeface="HGPｺﾞｼｯｸM"/>
                <a:cs typeface="HGPｺﾞｼｯｸM"/>
              </a:rPr>
              <a:t>2022</a:t>
            </a:r>
            <a:r>
              <a:rPr lang="ja-JP" altLang="en-US" sz="1050" spc="-15" dirty="0">
                <a:latin typeface="HGPｺﾞｼｯｸM"/>
                <a:cs typeface="HGPｺﾞｼｯｸM"/>
              </a:rPr>
              <a:t>（</a:t>
            </a:r>
            <a:r>
              <a:rPr lang="en-US" altLang="ja-JP" sz="1050" spc="-15" dirty="0">
                <a:latin typeface="HGPｺﾞｼｯｸM"/>
                <a:cs typeface="HGPｺﾞｼｯｸM"/>
              </a:rPr>
              <a:t>AESJ-SC-A010</a:t>
            </a:r>
            <a:r>
              <a:rPr lang="ja-JP" altLang="en-US" sz="1050" spc="-15" dirty="0">
                <a:latin typeface="HGPｺﾞｼｯｸM"/>
                <a:cs typeface="HGPｺﾞｼｯｸM"/>
              </a:rPr>
              <a:t>：</a:t>
            </a:r>
            <a:r>
              <a:rPr lang="en-US" altLang="ja-JP" sz="1050" spc="-15" dirty="0">
                <a:latin typeface="HGPｺﾞｼｯｸM"/>
                <a:cs typeface="HGPｺﾞｼｯｸM"/>
              </a:rPr>
              <a:t>2022</a:t>
            </a:r>
            <a:r>
              <a:rPr lang="ja-JP" altLang="en-US" sz="1050" spc="-15" dirty="0">
                <a:latin typeface="HGPｺﾞｼｯｸM"/>
                <a:cs typeface="HGPｺﾞｼｯｸM"/>
              </a:rPr>
              <a:t>）</a:t>
            </a:r>
            <a:endParaRPr lang="en-US" altLang="ja-JP" sz="1050" spc="-15" dirty="0">
              <a:latin typeface="HGPｺﾞｼｯｸM"/>
              <a:cs typeface="HGPｺﾞｼｯｸM"/>
            </a:endParaRPr>
          </a:p>
          <a:p>
            <a:pPr marL="12700">
              <a:lnSpc>
                <a:spcPct val="100000"/>
              </a:lnSpc>
            </a:pPr>
            <a:r>
              <a:rPr lang="en-US" altLang="ja-JP" sz="900" spc="-15" dirty="0">
                <a:latin typeface="HGPｺﾞｼｯｸM"/>
                <a:cs typeface="HGPｺﾞｼｯｸM"/>
              </a:rPr>
              <a:t>【</a:t>
            </a:r>
            <a:r>
              <a:rPr lang="ja-JP" altLang="en-US" sz="900" spc="-15" dirty="0">
                <a:latin typeface="HGPｺﾞｼｯｸM"/>
                <a:cs typeface="HGPｺﾞｼｯｸM"/>
              </a:rPr>
              <a:t>担当分科会</a:t>
            </a:r>
            <a:r>
              <a:rPr lang="en-US" altLang="ja-JP" sz="900" spc="-15" dirty="0">
                <a:latin typeface="HGPｺﾞｼｯｸM"/>
                <a:cs typeface="HGPｺﾞｼｯｸM"/>
              </a:rPr>
              <a:t>】</a:t>
            </a:r>
            <a:r>
              <a:rPr lang="zh-CN" altLang="en-US" sz="900" b="0" i="0" u="none" strike="noStrike" baseline="0" dirty="0">
                <a:latin typeface="HGPｺﾞｼｯｸM" panose="020B0600000000000000" pitchFamily="50" charset="-128"/>
                <a:ea typeface="HGPｺﾞｼｯｸM" panose="020B0600000000000000" pitchFamily="50" charset="-128"/>
              </a:rPr>
              <a:t>廃止措置分科会</a:t>
            </a:r>
            <a:endParaRPr lang="ja-JP" altLang="en-US" sz="90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 17</a:t>
            </a:r>
            <a:r>
              <a:rPr lang="en-US" altLang="ja-JP" sz="900" spc="-10" dirty="0">
                <a:latin typeface="HGPｺﾞｼｯｸM"/>
                <a:cs typeface="HGPｺﾞｼｯｸM"/>
              </a:rPr>
              <a:t>,050</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13,750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 978-4-89047-462-2</a:t>
            </a:r>
            <a:r>
              <a:rPr lang="ja-JP" altLang="en-US" sz="90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】2310</a:t>
            </a:r>
            <a:endParaRPr lang="ja-JP" altLang="en-US" sz="900" dirty="0">
              <a:latin typeface="HGPｺﾞｼｯｸM"/>
              <a:cs typeface="HGPｺﾞｼｯｸM"/>
            </a:endParaRPr>
          </a:p>
        </p:txBody>
      </p:sp>
      <p:sp>
        <p:nvSpPr>
          <p:cNvPr id="36" name="テキスト ボックス 35">
            <a:extLst>
              <a:ext uri="{FF2B5EF4-FFF2-40B4-BE49-F238E27FC236}">
                <a16:creationId xmlns:a16="http://schemas.microsoft.com/office/drawing/2014/main" id="{3CD70FDB-F45F-4888-6513-FDDB54A7B4F8}"/>
              </a:ext>
            </a:extLst>
          </p:cNvPr>
          <p:cNvSpPr txBox="1"/>
          <p:nvPr/>
        </p:nvSpPr>
        <p:spPr>
          <a:xfrm>
            <a:off x="6300000" y="2743884"/>
            <a:ext cx="415498" cy="230832"/>
          </a:xfrm>
          <a:prstGeom prst="rect">
            <a:avLst/>
          </a:prstGeom>
          <a:solidFill>
            <a:schemeClr val="tx2"/>
          </a:solidFill>
        </p:spPr>
        <p:txBody>
          <a:bodyPr wrap="none" rtlCol="0">
            <a:spAutoFit/>
          </a:bodyPr>
          <a:lstStyle/>
          <a:p>
            <a:r>
              <a:rPr kumimoji="1" lang="ja-JP" altLang="en-US" sz="900" dirty="0">
                <a:solidFill>
                  <a:schemeClr val="bg1"/>
                </a:solidFill>
              </a:rPr>
              <a:t>再掲</a:t>
            </a:r>
          </a:p>
        </p:txBody>
      </p:sp>
      <p:sp>
        <p:nvSpPr>
          <p:cNvPr id="37" name="テキスト ボックス 36">
            <a:extLst>
              <a:ext uri="{FF2B5EF4-FFF2-40B4-BE49-F238E27FC236}">
                <a16:creationId xmlns:a16="http://schemas.microsoft.com/office/drawing/2014/main" id="{056F4297-9128-9783-6D0B-8AC2DAEB2A4A}"/>
              </a:ext>
            </a:extLst>
          </p:cNvPr>
          <p:cNvSpPr txBox="1"/>
          <p:nvPr/>
        </p:nvSpPr>
        <p:spPr>
          <a:xfrm>
            <a:off x="6300000" y="3459959"/>
            <a:ext cx="415498" cy="230832"/>
          </a:xfrm>
          <a:prstGeom prst="rect">
            <a:avLst/>
          </a:prstGeom>
          <a:solidFill>
            <a:schemeClr val="tx2"/>
          </a:solidFill>
        </p:spPr>
        <p:txBody>
          <a:bodyPr wrap="none" rtlCol="0">
            <a:spAutoFit/>
          </a:bodyPr>
          <a:lstStyle/>
          <a:p>
            <a:r>
              <a:rPr kumimoji="1" lang="ja-JP" altLang="en-US" sz="900" dirty="0">
                <a:solidFill>
                  <a:schemeClr val="bg1"/>
                </a:solidFill>
              </a:rPr>
              <a:t>再掲</a:t>
            </a:r>
          </a:p>
        </p:txBody>
      </p:sp>
      <p:sp>
        <p:nvSpPr>
          <p:cNvPr id="38" name="テキスト ボックス 37">
            <a:extLst>
              <a:ext uri="{FF2B5EF4-FFF2-40B4-BE49-F238E27FC236}">
                <a16:creationId xmlns:a16="http://schemas.microsoft.com/office/drawing/2014/main" id="{01ACBA59-ABF7-E9F1-1BF0-F1C8EED83F71}"/>
              </a:ext>
            </a:extLst>
          </p:cNvPr>
          <p:cNvSpPr txBox="1"/>
          <p:nvPr/>
        </p:nvSpPr>
        <p:spPr>
          <a:xfrm>
            <a:off x="6300000" y="4108932"/>
            <a:ext cx="415498" cy="230832"/>
          </a:xfrm>
          <a:prstGeom prst="rect">
            <a:avLst/>
          </a:prstGeom>
          <a:solidFill>
            <a:schemeClr val="tx2"/>
          </a:solidFill>
        </p:spPr>
        <p:txBody>
          <a:bodyPr wrap="none" rtlCol="0">
            <a:spAutoFit/>
          </a:bodyPr>
          <a:lstStyle/>
          <a:p>
            <a:r>
              <a:rPr kumimoji="1" lang="ja-JP" altLang="en-US" sz="900" dirty="0">
                <a:solidFill>
                  <a:schemeClr val="bg1"/>
                </a:solidFill>
              </a:rPr>
              <a:t>再掲</a:t>
            </a:r>
          </a:p>
        </p:txBody>
      </p:sp>
      <p:sp>
        <p:nvSpPr>
          <p:cNvPr id="5" name="object 5">
            <a:extLst>
              <a:ext uri="{FF2B5EF4-FFF2-40B4-BE49-F238E27FC236}">
                <a16:creationId xmlns:a16="http://schemas.microsoft.com/office/drawing/2014/main" id="{EE15EF03-82C3-9E6E-6C36-6148B865CA4B}"/>
              </a:ext>
            </a:extLst>
          </p:cNvPr>
          <p:cNvSpPr txBox="1"/>
          <p:nvPr/>
        </p:nvSpPr>
        <p:spPr>
          <a:xfrm>
            <a:off x="691200" y="1914727"/>
            <a:ext cx="6083935" cy="478336"/>
          </a:xfrm>
          <a:prstGeom prst="rect">
            <a:avLst/>
          </a:prstGeom>
        </p:spPr>
        <p:txBody>
          <a:bodyPr vert="horz" wrap="square" lIns="0" tIns="26670" rIns="0" bIns="0" rtlCol="0">
            <a:spAutoFit/>
          </a:bodyPr>
          <a:lstStyle/>
          <a:p>
            <a:pPr marL="12700">
              <a:lnSpc>
                <a:spcPct val="100000"/>
              </a:lnSpc>
            </a:pPr>
            <a:r>
              <a:rPr lang="en-US" altLang="ja-JP" sz="1050" spc="-15" dirty="0">
                <a:latin typeface="HGPｺﾞｼｯｸM"/>
                <a:cs typeface="HGPｺﾞｼｯｸM"/>
              </a:rPr>
              <a:t>γ-Ray Buildup Factors:2013</a:t>
            </a:r>
            <a:r>
              <a:rPr lang="ja-JP" altLang="en-US" sz="1050" spc="-15" dirty="0">
                <a:latin typeface="HGPｺﾞｼｯｸM"/>
                <a:cs typeface="HGPｺﾞｼｯｸM"/>
              </a:rPr>
              <a:t>（</a:t>
            </a:r>
            <a:r>
              <a:rPr lang="en-US" altLang="ja-JP" sz="1050" spc="-15" dirty="0">
                <a:latin typeface="HGPｺﾞｼｯｸM"/>
                <a:cs typeface="HGPｺﾞｼｯｸM"/>
              </a:rPr>
              <a:t>AESJ-SC-A005E</a:t>
            </a:r>
            <a:r>
              <a:rPr lang="ja-JP" altLang="en-US" sz="1050" spc="-15" dirty="0">
                <a:latin typeface="HGPｺﾞｼｯｸM"/>
                <a:cs typeface="HGPｺﾞｼｯｸM"/>
              </a:rPr>
              <a:t>：</a:t>
            </a:r>
            <a:r>
              <a:rPr lang="en-US" altLang="ja-JP" sz="1050" spc="-15" dirty="0">
                <a:latin typeface="HGPｺﾞｼｯｸM"/>
                <a:cs typeface="HGPｺﾞｼｯｸM"/>
              </a:rPr>
              <a:t>2013</a:t>
            </a:r>
            <a:r>
              <a:rPr lang="ja-JP" altLang="en-US" sz="1050" spc="-15" dirty="0">
                <a:latin typeface="HGPｺﾞｼｯｸM"/>
                <a:cs typeface="HGPｺﾞｼｯｸM"/>
              </a:rPr>
              <a:t>）</a:t>
            </a:r>
            <a:endParaRPr lang="en-US" altLang="ja-JP" sz="1050" spc="-15" dirty="0">
              <a:latin typeface="HGPｺﾞｼｯｸM"/>
              <a:cs typeface="HGPｺﾞｼｯｸM"/>
            </a:endParaRPr>
          </a:p>
          <a:p>
            <a:pPr marL="12700"/>
            <a:r>
              <a:rPr lang="en-US" altLang="ja-JP" sz="900" spc="-15" dirty="0">
                <a:latin typeface="HGPｺﾞｼｯｸM"/>
                <a:cs typeface="HGPｺﾞｼｯｸM"/>
              </a:rPr>
              <a:t>【</a:t>
            </a:r>
            <a:r>
              <a:rPr lang="ja-JP" altLang="en-US" sz="900" spc="-15" dirty="0">
                <a:latin typeface="HGPｺﾞｼｯｸM"/>
                <a:cs typeface="HGPｺﾞｼｯｸM"/>
              </a:rPr>
              <a:t>担当分科会</a:t>
            </a:r>
            <a:r>
              <a:rPr lang="en-US" altLang="ja-JP" sz="900" spc="-15" dirty="0">
                <a:latin typeface="HGPｺﾞｼｯｸM"/>
                <a:cs typeface="HGPｺﾞｼｯｸM"/>
              </a:rPr>
              <a:t>】</a:t>
            </a:r>
            <a:r>
              <a:rPr lang="ja-JP" altLang="en-US" sz="900" spc="-10" dirty="0">
                <a:latin typeface="HGPｺﾞｼｯｸM"/>
                <a:cs typeface="HGPｺﾞｼｯｸM"/>
              </a:rPr>
              <a:t>放射線遮蔽分科会</a:t>
            </a:r>
            <a:endParaRPr lang="ja-JP" altLang="en-US" sz="90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】23</a:t>
            </a:r>
            <a:r>
              <a:rPr lang="en-US" altLang="ja-JP" sz="900" spc="-10" dirty="0">
                <a:latin typeface="HGPｺﾞｼｯｸM"/>
                <a:cs typeface="HGPｺﾞｼｯｸM"/>
              </a:rPr>
              <a:t>,550</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19,250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】978-4-89047-468-4</a:t>
            </a:r>
            <a:r>
              <a:rPr lang="ja-JP" altLang="en-US" sz="90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】2402</a:t>
            </a:r>
          </a:p>
        </p:txBody>
      </p:sp>
      <p:sp>
        <p:nvSpPr>
          <p:cNvPr id="23" name="テキスト ボックス 22">
            <a:extLst>
              <a:ext uri="{FF2B5EF4-FFF2-40B4-BE49-F238E27FC236}">
                <a16:creationId xmlns:a16="http://schemas.microsoft.com/office/drawing/2014/main" id="{BF3369BA-551E-35ED-CCCC-813946875DEB}"/>
              </a:ext>
            </a:extLst>
          </p:cNvPr>
          <p:cNvSpPr txBox="1"/>
          <p:nvPr/>
        </p:nvSpPr>
        <p:spPr>
          <a:xfrm>
            <a:off x="6300000" y="2127867"/>
            <a:ext cx="415498" cy="230832"/>
          </a:xfrm>
          <a:prstGeom prst="rect">
            <a:avLst/>
          </a:prstGeom>
          <a:solidFill>
            <a:schemeClr val="tx2"/>
          </a:solidFill>
        </p:spPr>
        <p:txBody>
          <a:bodyPr wrap="none" rtlCol="0">
            <a:spAutoFit/>
          </a:bodyPr>
          <a:lstStyle/>
          <a:p>
            <a:r>
              <a:rPr kumimoji="1" lang="ja-JP" altLang="en-US" sz="900" dirty="0">
                <a:solidFill>
                  <a:schemeClr val="bg1"/>
                </a:solidFill>
              </a:rPr>
              <a:t>再掲</a:t>
            </a:r>
          </a:p>
        </p:txBody>
      </p:sp>
      <p:sp>
        <p:nvSpPr>
          <p:cNvPr id="28" name="object 6">
            <a:extLst>
              <a:ext uri="{FF2B5EF4-FFF2-40B4-BE49-F238E27FC236}">
                <a16:creationId xmlns:a16="http://schemas.microsoft.com/office/drawing/2014/main" id="{BB0B1448-D3A0-0D0A-0459-C4EEBEB93CFB}"/>
              </a:ext>
            </a:extLst>
          </p:cNvPr>
          <p:cNvSpPr/>
          <p:nvPr/>
        </p:nvSpPr>
        <p:spPr>
          <a:xfrm>
            <a:off x="666000" y="61920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29" name="object 6">
            <a:extLst>
              <a:ext uri="{FF2B5EF4-FFF2-40B4-BE49-F238E27FC236}">
                <a16:creationId xmlns:a16="http://schemas.microsoft.com/office/drawing/2014/main" id="{9B489E65-93F1-8B23-CE23-6126B6A1E168}"/>
              </a:ext>
            </a:extLst>
          </p:cNvPr>
          <p:cNvSpPr/>
          <p:nvPr/>
        </p:nvSpPr>
        <p:spPr>
          <a:xfrm>
            <a:off x="666000" y="68707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31" name="object 6">
            <a:extLst>
              <a:ext uri="{FF2B5EF4-FFF2-40B4-BE49-F238E27FC236}">
                <a16:creationId xmlns:a16="http://schemas.microsoft.com/office/drawing/2014/main" id="{F5666569-A5AC-E653-3322-94697238804C}"/>
              </a:ext>
            </a:extLst>
          </p:cNvPr>
          <p:cNvSpPr/>
          <p:nvPr/>
        </p:nvSpPr>
        <p:spPr>
          <a:xfrm>
            <a:off x="666000" y="76327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35" name="object 6">
            <a:extLst>
              <a:ext uri="{FF2B5EF4-FFF2-40B4-BE49-F238E27FC236}">
                <a16:creationId xmlns:a16="http://schemas.microsoft.com/office/drawing/2014/main" id="{6AF5E842-B515-F529-9FBC-F77AF269466F}"/>
              </a:ext>
            </a:extLst>
          </p:cNvPr>
          <p:cNvSpPr/>
          <p:nvPr/>
        </p:nvSpPr>
        <p:spPr>
          <a:xfrm>
            <a:off x="666000" y="3225723"/>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39" name="object 6">
            <a:extLst>
              <a:ext uri="{FF2B5EF4-FFF2-40B4-BE49-F238E27FC236}">
                <a16:creationId xmlns:a16="http://schemas.microsoft.com/office/drawing/2014/main" id="{408C7052-F5DB-FBE1-15A6-701604174D59}"/>
              </a:ext>
            </a:extLst>
          </p:cNvPr>
          <p:cNvSpPr/>
          <p:nvPr/>
        </p:nvSpPr>
        <p:spPr>
          <a:xfrm>
            <a:off x="666000" y="83185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40" name="object 6">
            <a:extLst>
              <a:ext uri="{FF2B5EF4-FFF2-40B4-BE49-F238E27FC236}">
                <a16:creationId xmlns:a16="http://schemas.microsoft.com/office/drawing/2014/main" id="{C10E43FC-072C-CF50-8F86-88D1AA71AB35}"/>
              </a:ext>
            </a:extLst>
          </p:cNvPr>
          <p:cNvSpPr/>
          <p:nvPr/>
        </p:nvSpPr>
        <p:spPr>
          <a:xfrm>
            <a:off x="672200" y="4584793"/>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41" name="object 6">
            <a:extLst>
              <a:ext uri="{FF2B5EF4-FFF2-40B4-BE49-F238E27FC236}">
                <a16:creationId xmlns:a16="http://schemas.microsoft.com/office/drawing/2014/main" id="{3965F0A7-934D-87E8-CCF3-D75DB84617C2}"/>
              </a:ext>
            </a:extLst>
          </p:cNvPr>
          <p:cNvSpPr/>
          <p:nvPr/>
        </p:nvSpPr>
        <p:spPr>
          <a:xfrm>
            <a:off x="686755" y="3898698"/>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42" name="object 6">
            <a:extLst>
              <a:ext uri="{FF2B5EF4-FFF2-40B4-BE49-F238E27FC236}">
                <a16:creationId xmlns:a16="http://schemas.microsoft.com/office/drawing/2014/main" id="{C00A09C2-6910-9D8B-B5B4-9A7AB1764488}"/>
              </a:ext>
            </a:extLst>
          </p:cNvPr>
          <p:cNvSpPr/>
          <p:nvPr/>
        </p:nvSpPr>
        <p:spPr>
          <a:xfrm>
            <a:off x="691200" y="5377125"/>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43" name="object 6">
            <a:extLst>
              <a:ext uri="{FF2B5EF4-FFF2-40B4-BE49-F238E27FC236}">
                <a16:creationId xmlns:a16="http://schemas.microsoft.com/office/drawing/2014/main" id="{D4321435-F31C-5D21-C2B4-ABC28B5893E5}"/>
              </a:ext>
            </a:extLst>
          </p:cNvPr>
          <p:cNvSpPr/>
          <p:nvPr/>
        </p:nvSpPr>
        <p:spPr>
          <a:xfrm>
            <a:off x="666000" y="25273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a:extLst>
              <a:ext uri="{FF2B5EF4-FFF2-40B4-BE49-F238E27FC236}">
                <a16:creationId xmlns:a16="http://schemas.microsoft.com/office/drawing/2014/main" id="{D140282B-366D-8F35-70B2-49270BC7DE2F}"/>
              </a:ext>
            </a:extLst>
          </p:cNvPr>
          <p:cNvSpPr txBox="1"/>
          <p:nvPr/>
        </p:nvSpPr>
        <p:spPr>
          <a:xfrm>
            <a:off x="621283" y="618235"/>
            <a:ext cx="3585845" cy="353060"/>
          </a:xfrm>
          <a:prstGeom prst="rect">
            <a:avLst/>
          </a:prstGeom>
        </p:spPr>
        <p:txBody>
          <a:bodyPr vert="horz" wrap="square" lIns="0" tIns="12065" rIns="0" bIns="0" rtlCol="0">
            <a:spAutoFit/>
          </a:bodyPr>
          <a:lstStyle/>
          <a:p>
            <a:pPr marL="12700">
              <a:lnSpc>
                <a:spcPct val="100000"/>
              </a:lnSpc>
              <a:spcBef>
                <a:spcPts val="95"/>
              </a:spcBef>
            </a:pPr>
            <a:r>
              <a:rPr sz="2150" b="1" spc="-20" dirty="0">
                <a:latin typeface="HGP明朝E" panose="02020900000000000000" pitchFamily="18" charset="-128"/>
                <a:ea typeface="HGP明朝E" panose="02020900000000000000" pitchFamily="18" charset="-128"/>
                <a:cs typeface="ＭＳ 明朝"/>
              </a:rPr>
              <a:t>日本原子</a:t>
            </a:r>
            <a:r>
              <a:rPr sz="2150" b="1" spc="-30" dirty="0">
                <a:latin typeface="HGP明朝E" panose="02020900000000000000" pitchFamily="18" charset="-128"/>
                <a:ea typeface="HGP明朝E" panose="02020900000000000000" pitchFamily="18" charset="-128"/>
                <a:cs typeface="ＭＳ 明朝"/>
              </a:rPr>
              <a:t>力</a:t>
            </a:r>
            <a:r>
              <a:rPr sz="2150" b="1" spc="-20" dirty="0">
                <a:latin typeface="HGP明朝E" panose="02020900000000000000" pitchFamily="18" charset="-128"/>
                <a:ea typeface="HGP明朝E" panose="02020900000000000000" pitchFamily="18" charset="-128"/>
                <a:cs typeface="ＭＳ 明朝"/>
              </a:rPr>
              <a:t>学会発行</a:t>
            </a:r>
            <a:r>
              <a:rPr sz="2150" b="1" spc="-30" dirty="0">
                <a:latin typeface="HGP明朝E" panose="02020900000000000000" pitchFamily="18" charset="-128"/>
                <a:ea typeface="HGP明朝E" panose="02020900000000000000" pitchFamily="18" charset="-128"/>
                <a:cs typeface="ＭＳ 明朝"/>
              </a:rPr>
              <a:t>標</a:t>
            </a:r>
            <a:r>
              <a:rPr sz="2150" b="1" spc="-20" dirty="0">
                <a:latin typeface="HGP明朝E" panose="02020900000000000000" pitchFamily="18" charset="-128"/>
                <a:ea typeface="HGP明朝E" panose="02020900000000000000" pitchFamily="18" charset="-128"/>
                <a:cs typeface="ＭＳ 明朝"/>
              </a:rPr>
              <a:t>準一</a:t>
            </a:r>
            <a:r>
              <a:rPr sz="2150" b="1" spc="-50" dirty="0">
                <a:latin typeface="HGP明朝E" panose="02020900000000000000" pitchFamily="18" charset="-128"/>
                <a:ea typeface="HGP明朝E" panose="02020900000000000000" pitchFamily="18" charset="-128"/>
                <a:cs typeface="ＭＳ 明朝"/>
              </a:rPr>
              <a:t>覧</a:t>
            </a:r>
            <a:endParaRPr sz="2150" dirty="0">
              <a:latin typeface="HGP明朝E" panose="02020900000000000000" pitchFamily="18" charset="-128"/>
              <a:ea typeface="HGP明朝E" panose="02020900000000000000" pitchFamily="18" charset="-128"/>
              <a:cs typeface="ＭＳ 明朝"/>
            </a:endParaRPr>
          </a:p>
        </p:txBody>
      </p:sp>
      <p:sp>
        <p:nvSpPr>
          <p:cNvPr id="4" name="object 3">
            <a:extLst>
              <a:ext uri="{FF2B5EF4-FFF2-40B4-BE49-F238E27FC236}">
                <a16:creationId xmlns:a16="http://schemas.microsoft.com/office/drawing/2014/main" id="{2A7CA090-3289-D7AF-3DFB-2EDFB1D0F403}"/>
              </a:ext>
            </a:extLst>
          </p:cNvPr>
          <p:cNvSpPr txBox="1"/>
          <p:nvPr/>
        </p:nvSpPr>
        <p:spPr>
          <a:xfrm>
            <a:off x="621283" y="1046733"/>
            <a:ext cx="2295525" cy="349455"/>
          </a:xfrm>
          <a:prstGeom prst="rect">
            <a:avLst/>
          </a:prstGeom>
        </p:spPr>
        <p:txBody>
          <a:bodyPr vert="horz" wrap="square" lIns="0" tIns="13335" rIns="0" bIns="0" rtlCol="0">
            <a:spAutoFit/>
          </a:bodyPr>
          <a:lstStyle/>
          <a:p>
            <a:pPr marL="12700">
              <a:lnSpc>
                <a:spcPct val="100000"/>
              </a:lnSpc>
              <a:spcBef>
                <a:spcPts val="105"/>
              </a:spcBef>
            </a:pPr>
            <a:r>
              <a:rPr sz="1050" spc="-20" dirty="0" err="1">
                <a:latin typeface="HGSｺﾞｼｯｸM" panose="020B0600000000000000" pitchFamily="50" charset="-128"/>
                <a:ea typeface="HGSｺﾞｼｯｸM" panose="020B0600000000000000" pitchFamily="50" charset="-128"/>
                <a:cs typeface="游ゴシック"/>
              </a:rPr>
              <a:t>基盤応用・廃炉技術専門部会制定標準</a:t>
            </a:r>
            <a:endParaRPr lang="en-US" sz="1050" spc="-20" dirty="0">
              <a:latin typeface="HGSｺﾞｼｯｸM" panose="020B0600000000000000" pitchFamily="50" charset="-128"/>
              <a:ea typeface="HGSｺﾞｼｯｸM" panose="020B0600000000000000" pitchFamily="50" charset="-128"/>
              <a:cs typeface="游ゴシック"/>
            </a:endParaRPr>
          </a:p>
          <a:p>
            <a:pPr marL="12700">
              <a:spcBef>
                <a:spcPts val="105"/>
              </a:spcBef>
            </a:pPr>
            <a:r>
              <a:rPr lang="en-US" altLang="ja-JP" sz="1050" dirty="0">
                <a:latin typeface="HGｺﾞｼｯｸM" panose="020B0609000000000000" pitchFamily="49" charset="-128"/>
                <a:ea typeface="HGｺﾞｼｯｸM" panose="020B0609000000000000" pitchFamily="49" charset="-128"/>
                <a:cs typeface="游ゴシック"/>
              </a:rPr>
              <a:t>(2/2</a:t>
            </a:r>
            <a:r>
              <a:rPr lang="ja-JP" altLang="en-US" sz="1050" spc="-30" dirty="0">
                <a:latin typeface="HGｺﾞｼｯｸM" panose="020B0609000000000000" pitchFamily="49" charset="-128"/>
                <a:ea typeface="HGｺﾞｼｯｸM" panose="020B0609000000000000" pitchFamily="49" charset="-128"/>
                <a:cs typeface="游ゴシック"/>
              </a:rPr>
              <a:t> ページ</a:t>
            </a:r>
            <a:r>
              <a:rPr lang="en-US" altLang="ja-JP" sz="1050" spc="-30" dirty="0">
                <a:latin typeface="HGｺﾞｼｯｸM" panose="020B0609000000000000" pitchFamily="49" charset="-128"/>
                <a:ea typeface="HGｺﾞｼｯｸM" panose="020B0609000000000000" pitchFamily="49" charset="-128"/>
                <a:cs typeface="游ゴシック"/>
              </a:rPr>
              <a:t>)</a:t>
            </a:r>
            <a:endParaRPr lang="ja-JP" altLang="en-US" sz="1050" dirty="0">
              <a:latin typeface="HGｺﾞｼｯｸM" panose="020B0609000000000000" pitchFamily="49" charset="-128"/>
              <a:ea typeface="HGｺﾞｼｯｸM" panose="020B0609000000000000" pitchFamily="49" charset="-128"/>
              <a:cs typeface="游ゴシック"/>
            </a:endParaRPr>
          </a:p>
        </p:txBody>
      </p:sp>
      <p:sp>
        <p:nvSpPr>
          <p:cNvPr id="5" name="object 9">
            <a:extLst>
              <a:ext uri="{FF2B5EF4-FFF2-40B4-BE49-F238E27FC236}">
                <a16:creationId xmlns:a16="http://schemas.microsoft.com/office/drawing/2014/main" id="{429E2CBC-B693-0106-BC22-58CB8D38CE43}"/>
              </a:ext>
            </a:extLst>
          </p:cNvPr>
          <p:cNvSpPr txBox="1"/>
          <p:nvPr/>
        </p:nvSpPr>
        <p:spPr>
          <a:xfrm>
            <a:off x="3016250" y="995527"/>
            <a:ext cx="3917950" cy="787400"/>
          </a:xfrm>
          <a:prstGeom prst="rect">
            <a:avLst/>
          </a:prstGeom>
        </p:spPr>
        <p:txBody>
          <a:bodyPr vert="horz" wrap="square" lIns="0" tIns="12700" rIns="0" bIns="0" rtlCol="0">
            <a:spAutoFit/>
          </a:bodyPr>
          <a:lstStyle/>
          <a:p>
            <a:pPr marL="12700" marR="5080" algn="just">
              <a:lnSpc>
                <a:spcPct val="125000"/>
              </a:lnSpc>
              <a:spcBef>
                <a:spcPts val="100"/>
              </a:spcBef>
            </a:pPr>
            <a:r>
              <a:rPr sz="800" b="1" spc="-15" dirty="0">
                <a:latin typeface="游ゴシック"/>
                <a:cs typeface="游ゴシック"/>
              </a:rPr>
              <a:t>基盤応用・廃炉技術専門部会では、</a:t>
            </a:r>
            <a:r>
              <a:rPr sz="800" spc="-20" dirty="0">
                <a:latin typeface="游ゴシック"/>
                <a:cs typeface="游ゴシック"/>
              </a:rPr>
              <a:t>原子力の共通基盤事項、例として放射線・放射能、熱流動などに係わる測定、解析、評価といった技術ならびにそれらの応用に関する事項および原子炉等の廃止措置を扱い、標準の整備を行っています。さらに、福島第一原子力発電所の廃炉技術、廃止措置および周辺の原子力安全にかかわる標準の整備を行っています。</a:t>
            </a:r>
            <a:endParaRPr sz="800" dirty="0">
              <a:latin typeface="游ゴシック"/>
              <a:cs typeface="游ゴシック"/>
            </a:endParaRPr>
          </a:p>
        </p:txBody>
      </p:sp>
      <p:sp>
        <p:nvSpPr>
          <p:cNvPr id="6" name="object 10">
            <a:extLst>
              <a:ext uri="{FF2B5EF4-FFF2-40B4-BE49-F238E27FC236}">
                <a16:creationId xmlns:a16="http://schemas.microsoft.com/office/drawing/2014/main" id="{DBDB057C-0A35-D29F-BC84-3D9206BDDA92}"/>
              </a:ext>
            </a:extLst>
          </p:cNvPr>
          <p:cNvSpPr/>
          <p:nvPr/>
        </p:nvSpPr>
        <p:spPr>
          <a:xfrm>
            <a:off x="666000" y="1845309"/>
            <a:ext cx="6083935" cy="0"/>
          </a:xfrm>
          <a:custGeom>
            <a:avLst/>
            <a:gdLst/>
            <a:ahLst/>
            <a:cxnLst/>
            <a:rect l="l" t="t" r="r" b="b"/>
            <a:pathLst>
              <a:path w="6083934">
                <a:moveTo>
                  <a:pt x="0" y="0"/>
                </a:moveTo>
                <a:lnTo>
                  <a:pt x="6083935" y="0"/>
                </a:lnTo>
              </a:path>
            </a:pathLst>
          </a:custGeom>
          <a:ln w="25400">
            <a:solidFill>
              <a:srgbClr val="000000"/>
            </a:solidFill>
          </a:ln>
        </p:spPr>
        <p:txBody>
          <a:bodyPr wrap="square" lIns="0" tIns="0" rIns="0" bIns="0" rtlCol="0"/>
          <a:lstStyle/>
          <a:p>
            <a:endParaRPr dirty="0"/>
          </a:p>
        </p:txBody>
      </p:sp>
      <p:sp>
        <p:nvSpPr>
          <p:cNvPr id="8" name="スライド番号プレースホルダー 25">
            <a:extLst>
              <a:ext uri="{FF2B5EF4-FFF2-40B4-BE49-F238E27FC236}">
                <a16:creationId xmlns:a16="http://schemas.microsoft.com/office/drawing/2014/main" id="{09FB290B-CCAB-3996-41C6-0A711019443B}"/>
              </a:ext>
            </a:extLst>
          </p:cNvPr>
          <p:cNvSpPr>
            <a:spLocks noGrp="1"/>
          </p:cNvSpPr>
          <p:nvPr>
            <p:ph type="sldNum" sz="quarter" idx="7"/>
          </p:nvPr>
        </p:nvSpPr>
        <p:spPr>
          <a:xfrm>
            <a:off x="3702050" y="9994900"/>
            <a:ext cx="222123" cy="179536"/>
          </a:xfrm>
        </p:spPr>
        <p:txBody>
          <a:bodyPr/>
          <a:lstStyle/>
          <a:p>
            <a:pPr marL="38100">
              <a:lnSpc>
                <a:spcPts val="1370"/>
              </a:lnSpc>
            </a:pPr>
            <a:r>
              <a:rPr lang="en-US" altLang="ja-JP" dirty="0"/>
              <a:t>12</a:t>
            </a:r>
          </a:p>
        </p:txBody>
      </p:sp>
      <p:sp>
        <p:nvSpPr>
          <p:cNvPr id="9" name="object 5">
            <a:extLst>
              <a:ext uri="{FF2B5EF4-FFF2-40B4-BE49-F238E27FC236}">
                <a16:creationId xmlns:a16="http://schemas.microsoft.com/office/drawing/2014/main" id="{85F51B74-9920-1E53-A215-1D14770ED997}"/>
              </a:ext>
            </a:extLst>
          </p:cNvPr>
          <p:cNvSpPr txBox="1"/>
          <p:nvPr/>
        </p:nvSpPr>
        <p:spPr>
          <a:xfrm>
            <a:off x="691200" y="3286519"/>
            <a:ext cx="6000655" cy="635430"/>
          </a:xfrm>
          <a:prstGeom prst="rect">
            <a:avLst/>
          </a:prstGeom>
        </p:spPr>
        <p:txBody>
          <a:bodyPr vert="horz" wrap="square" lIns="0" tIns="24765" rIns="0" bIns="0" rtlCol="0">
            <a:spAutoFit/>
          </a:bodyPr>
          <a:lstStyle/>
          <a:p>
            <a:pPr marL="12700">
              <a:lnSpc>
                <a:spcPts val="1230"/>
              </a:lnSpc>
            </a:pPr>
            <a:r>
              <a:rPr sz="1050" spc="-20" dirty="0">
                <a:latin typeface="HGPｺﾞｼｯｸM"/>
                <a:cs typeface="HGPｺﾞｼｯｸM"/>
              </a:rPr>
              <a:t>(旧・研究炉専門部会)</a:t>
            </a:r>
            <a:endParaRPr sz="1050" dirty="0">
              <a:latin typeface="HGPｺﾞｼｯｸM"/>
              <a:cs typeface="HGPｺﾞｼｯｸM"/>
            </a:endParaRPr>
          </a:p>
          <a:p>
            <a:pPr marL="12700">
              <a:lnSpc>
                <a:spcPts val="1230"/>
              </a:lnSpc>
            </a:pPr>
            <a:r>
              <a:rPr sz="1050" spc="-15" dirty="0">
                <a:latin typeface="HGPｺﾞｼｯｸM"/>
                <a:cs typeface="HGPｺﾞｼｯｸM"/>
              </a:rPr>
              <a:t>放射線遮へい計算のための線量換算係数：</a:t>
            </a:r>
            <a:r>
              <a:rPr sz="1050" dirty="0">
                <a:latin typeface="HGPｺﾞｼｯｸM"/>
                <a:cs typeface="HGPｺﾞｼｯｸM"/>
              </a:rPr>
              <a:t>2010 (</a:t>
            </a:r>
            <a:r>
              <a:rPr sz="1050" spc="-10" dirty="0">
                <a:latin typeface="HGPｺﾞｼｯｸM"/>
                <a:cs typeface="HGPｺﾞｼｯｸM"/>
              </a:rPr>
              <a:t>AESJ-SC-R002：2010)</a:t>
            </a:r>
            <a:endParaRPr sz="1050" dirty="0">
              <a:latin typeface="HGPｺﾞｼｯｸM"/>
              <a:cs typeface="HGPｺﾞｼｯｸM"/>
            </a:endParaRPr>
          </a:p>
          <a:p>
            <a:pPr marL="12700">
              <a:lnSpc>
                <a:spcPct val="100000"/>
              </a:lnSpc>
              <a:spcBef>
                <a:spcPts val="90"/>
              </a:spcBef>
            </a:pPr>
            <a:r>
              <a:rPr sz="900" spc="-10" dirty="0">
                <a:latin typeface="HGPｺﾞｼｯｸM"/>
                <a:cs typeface="HGPｺﾞｼｯｸM"/>
              </a:rPr>
              <a:t>【担当分科会】放射線遮蔽分科会</a:t>
            </a:r>
            <a:endParaRPr sz="900" dirty="0">
              <a:latin typeface="HGPｺﾞｼｯｸM"/>
              <a:cs typeface="HGPｺﾞｼｯｸM"/>
            </a:endParaRPr>
          </a:p>
          <a:p>
            <a:pPr marL="12700">
              <a:lnSpc>
                <a:spcPct val="100000"/>
              </a:lnSpc>
              <a:spcBef>
                <a:spcPts val="120"/>
              </a:spcBef>
            </a:pPr>
            <a:r>
              <a:rPr sz="900" spc="-5" dirty="0">
                <a:latin typeface="HGPｺﾞｼｯｸM"/>
                <a:cs typeface="HGPｺﾞｼｯｸM"/>
              </a:rPr>
              <a:t>【定価・税込】</a:t>
            </a:r>
            <a:r>
              <a:rPr sz="900" spc="-10" dirty="0">
                <a:latin typeface="HGPｺﾞｼｯｸM"/>
                <a:cs typeface="HGPｺﾞｼｯｸM"/>
              </a:rPr>
              <a:t>10,312</a:t>
            </a:r>
            <a:r>
              <a:rPr sz="900" spc="20" dirty="0">
                <a:latin typeface="HGPｺﾞｼｯｸM"/>
                <a:cs typeface="HGPｺﾞｼｯｸM"/>
              </a:rPr>
              <a:t>円</a:t>
            </a:r>
            <a:r>
              <a:rPr lang="ja-JP" altLang="en-US" sz="900" spc="20" dirty="0">
                <a:latin typeface="HGPｺﾞｼｯｸM"/>
                <a:cs typeface="HGPｺﾞｼｯｸM"/>
              </a:rPr>
              <a:t>　</a:t>
            </a:r>
            <a:r>
              <a:rPr sz="900" spc="20" dirty="0">
                <a:latin typeface="HGPｺﾞｼｯｸM"/>
                <a:cs typeface="HGPｺﾞｼｯｸM"/>
              </a:rPr>
              <a:t>【会員価格・税込】</a:t>
            </a:r>
            <a:r>
              <a:rPr sz="900" spc="-10" dirty="0">
                <a:latin typeface="HGPｺﾞｼｯｸM"/>
                <a:cs typeface="HGPｺﾞｼｯｸM"/>
              </a:rPr>
              <a:t>8,250</a:t>
            </a:r>
            <a:r>
              <a:rPr sz="900" spc="125" dirty="0">
                <a:latin typeface="HGPｺﾞｼｯｸM"/>
                <a:cs typeface="HGPｺﾞｼｯｸM"/>
              </a:rPr>
              <a:t>円</a:t>
            </a:r>
            <a:r>
              <a:rPr lang="ja-JP" altLang="en-US" sz="900" spc="125" dirty="0">
                <a:latin typeface="HGPｺﾞｼｯｸM"/>
                <a:cs typeface="HGPｺﾞｼｯｸM"/>
              </a:rPr>
              <a:t>　</a:t>
            </a:r>
            <a:r>
              <a:rPr sz="900" spc="125" dirty="0">
                <a:latin typeface="HGPｺﾞｼｯｸM"/>
                <a:cs typeface="HGPｺﾞｼｯｸM"/>
              </a:rPr>
              <a:t>【</a:t>
            </a:r>
            <a:r>
              <a:rPr sz="900" spc="-10" dirty="0">
                <a:latin typeface="HGPｺﾞｼｯｸM"/>
                <a:cs typeface="HGPｺﾞｼｯｸM"/>
              </a:rPr>
              <a:t>ISBN</a:t>
            </a:r>
            <a:r>
              <a:rPr sz="900" dirty="0">
                <a:latin typeface="HGPｺﾞｼｯｸM"/>
                <a:cs typeface="HGPｺﾞｼｯｸM"/>
              </a:rPr>
              <a:t>】</a:t>
            </a:r>
            <a:r>
              <a:rPr sz="900" spc="-10" dirty="0">
                <a:latin typeface="HGPｺﾞｼｯｸM"/>
                <a:cs typeface="HGPｺﾞｼｯｸM"/>
              </a:rPr>
              <a:t>978-4-89047-336-</a:t>
            </a:r>
            <a:r>
              <a:rPr sz="900" dirty="0">
                <a:latin typeface="HGPｺﾞｼｯｸM"/>
                <a:cs typeface="HGPｺﾞｼｯｸM"/>
              </a:rPr>
              <a:t>6</a:t>
            </a:r>
            <a:r>
              <a:rPr lang="ja-JP" altLang="en-US" sz="900" dirty="0">
                <a:latin typeface="HGPｺﾞｼｯｸM"/>
                <a:cs typeface="HGPｺﾞｼｯｸM"/>
              </a:rPr>
              <a:t>　</a:t>
            </a:r>
            <a:r>
              <a:rPr sz="900" spc="35" dirty="0">
                <a:latin typeface="HGPｺﾞｼｯｸM"/>
                <a:cs typeface="HGPｺﾞｼｯｸM"/>
              </a:rPr>
              <a:t>【書籍コード】</a:t>
            </a:r>
            <a:r>
              <a:rPr sz="900" spc="-20" dirty="0">
                <a:latin typeface="HGPｺﾞｼｯｸM"/>
                <a:cs typeface="HGPｺﾞｼｯｸM"/>
              </a:rPr>
              <a:t>1008</a:t>
            </a:r>
            <a:endParaRPr sz="900" dirty="0">
              <a:latin typeface="HGPｺﾞｼｯｸM"/>
              <a:cs typeface="HGPｺﾞｼｯｸM"/>
            </a:endParaRPr>
          </a:p>
        </p:txBody>
      </p:sp>
      <p:sp>
        <p:nvSpPr>
          <p:cNvPr id="10" name="object 5">
            <a:extLst>
              <a:ext uri="{FF2B5EF4-FFF2-40B4-BE49-F238E27FC236}">
                <a16:creationId xmlns:a16="http://schemas.microsoft.com/office/drawing/2014/main" id="{3B2D220F-0E52-9DBF-2146-B13371246B38}"/>
              </a:ext>
            </a:extLst>
          </p:cNvPr>
          <p:cNvSpPr txBox="1"/>
          <p:nvPr/>
        </p:nvSpPr>
        <p:spPr>
          <a:xfrm>
            <a:off x="691200" y="2589683"/>
            <a:ext cx="6083935" cy="491160"/>
          </a:xfrm>
          <a:prstGeom prst="rect">
            <a:avLst/>
          </a:prstGeom>
        </p:spPr>
        <p:txBody>
          <a:bodyPr vert="horz" wrap="square" lIns="0" tIns="26670" rIns="0" bIns="0" rtlCol="0">
            <a:spAutoFit/>
          </a:bodyPr>
          <a:lstStyle/>
          <a:p>
            <a:pPr marL="12700">
              <a:lnSpc>
                <a:spcPct val="100000"/>
              </a:lnSpc>
            </a:pPr>
            <a:r>
              <a:rPr lang="en-US" altLang="ja-JP" sz="1050" dirty="0">
                <a:latin typeface="HGPｺﾞｼｯｸM"/>
                <a:cs typeface="HGPｺﾞｼｯｸM"/>
              </a:rPr>
              <a:t>γ</a:t>
            </a:r>
            <a:r>
              <a:rPr lang="ja-JP" altLang="en-US" sz="1050" spc="-15" dirty="0">
                <a:latin typeface="HGPｺﾞｼｯｸM"/>
                <a:cs typeface="HGPｺﾞｼｯｸM"/>
              </a:rPr>
              <a:t>線ビルドアップ係数</a:t>
            </a:r>
            <a:r>
              <a:rPr lang="ja-JP" altLang="en-US" sz="1050" dirty="0">
                <a:latin typeface="HGPｺﾞｼｯｸM"/>
                <a:cs typeface="HGPｺﾞｼｯｸM"/>
              </a:rPr>
              <a:t>：</a:t>
            </a:r>
            <a:r>
              <a:rPr lang="en-US" altLang="ja-JP" sz="1050" dirty="0">
                <a:latin typeface="HGPｺﾞｼｯｸM"/>
                <a:cs typeface="HGPｺﾞｼｯｸM"/>
              </a:rPr>
              <a:t>2013</a:t>
            </a:r>
            <a:r>
              <a:rPr lang="ja-JP" altLang="en-US" sz="1050" spc="185" dirty="0">
                <a:latin typeface="HGPｺﾞｼｯｸM"/>
                <a:cs typeface="HGPｺﾞｼｯｸM"/>
              </a:rPr>
              <a:t> </a:t>
            </a:r>
            <a:r>
              <a:rPr lang="ja-JP" altLang="en-US" sz="1050" spc="-10" dirty="0">
                <a:latin typeface="HGPｺﾞｼｯｸM"/>
                <a:cs typeface="HGPｺﾞｼｯｸM"/>
              </a:rPr>
              <a:t>（</a:t>
            </a:r>
            <a:r>
              <a:rPr lang="en-US" altLang="ja-JP" sz="1050" spc="-10" dirty="0">
                <a:latin typeface="HGPｺﾞｼｯｸM"/>
                <a:cs typeface="HGPｺﾞｼｯｸM"/>
              </a:rPr>
              <a:t>AESJ-SC-A005</a:t>
            </a:r>
            <a:r>
              <a:rPr lang="ja-JP" altLang="en-US" sz="1050" spc="-10" dirty="0">
                <a:latin typeface="HGPｺﾞｼｯｸM"/>
                <a:cs typeface="HGPｺﾞｼｯｸM"/>
              </a:rPr>
              <a:t>：</a:t>
            </a:r>
            <a:r>
              <a:rPr lang="en-US" altLang="ja-JP" sz="1050" spc="-10" dirty="0">
                <a:latin typeface="HGPｺﾞｼｯｸM"/>
                <a:cs typeface="HGPｺﾞｼｯｸM"/>
              </a:rPr>
              <a:t>2013</a:t>
            </a:r>
            <a:r>
              <a:rPr lang="ja-JP" altLang="en-US" sz="1050" spc="-10" dirty="0">
                <a:latin typeface="HGPｺﾞｼｯｸM"/>
                <a:cs typeface="HGPｺﾞｼｯｸM"/>
              </a:rPr>
              <a:t>）</a:t>
            </a:r>
            <a:endParaRPr lang="ja-JP" altLang="en-US" sz="1050" dirty="0">
              <a:latin typeface="HGPｺﾞｼｯｸM"/>
              <a:cs typeface="HGPｺﾞｼｯｸM"/>
            </a:endParaRPr>
          </a:p>
          <a:p>
            <a:pPr marL="12700">
              <a:lnSpc>
                <a:spcPct val="100000"/>
              </a:lnSpc>
              <a:spcBef>
                <a:spcPts val="90"/>
              </a:spcBef>
            </a:pPr>
            <a:r>
              <a:rPr lang="en-US" altLang="ja-JP" sz="900" spc="-10" dirty="0">
                <a:latin typeface="HGPｺﾞｼｯｸM"/>
                <a:cs typeface="HGPｺﾞｼｯｸM"/>
              </a:rPr>
              <a:t>【</a:t>
            </a:r>
            <a:r>
              <a:rPr lang="ja-JP" altLang="en-US" sz="900" spc="-10" dirty="0">
                <a:latin typeface="HGPｺﾞｼｯｸM"/>
                <a:cs typeface="HGPｺﾞｼｯｸM"/>
              </a:rPr>
              <a:t>担当分科会</a:t>
            </a:r>
            <a:r>
              <a:rPr lang="en-US" altLang="ja-JP" sz="900" spc="-10" dirty="0">
                <a:latin typeface="HGPｺﾞｼｯｸM"/>
                <a:cs typeface="HGPｺﾞｼｯｸM"/>
              </a:rPr>
              <a:t>】</a:t>
            </a:r>
            <a:r>
              <a:rPr lang="ja-JP" altLang="en-US" sz="900" spc="-10" dirty="0">
                <a:latin typeface="HGPｺﾞｼｯｸM"/>
                <a:cs typeface="HGPｺﾞｼｯｸM"/>
              </a:rPr>
              <a:t>放射線遮蔽分科会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24,062</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19,250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】978-</a:t>
            </a:r>
            <a:r>
              <a:rPr lang="en-US" altLang="ja-JP" sz="900" spc="-10" dirty="0">
                <a:latin typeface="HGPｺﾞｼｯｸM"/>
                <a:cs typeface="HGPｺﾞｼｯｸM"/>
              </a:rPr>
              <a:t>4-89047-371-</a:t>
            </a:r>
            <a:r>
              <a:rPr lang="en-US" altLang="ja-JP" sz="900" dirty="0">
                <a:latin typeface="HGPｺﾞｼｯｸM"/>
                <a:cs typeface="HGPｺﾞｼｯｸM"/>
              </a:rPr>
              <a:t>7</a:t>
            </a:r>
            <a:r>
              <a:rPr lang="ja-JP" altLang="en-US" sz="90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0" dirty="0">
                <a:latin typeface="HGPｺﾞｼｯｸM"/>
                <a:cs typeface="HGPｺﾞｼｯｸM"/>
              </a:rPr>
              <a:t>1223</a:t>
            </a:r>
            <a:endParaRPr lang="ja-JP" altLang="en-US" sz="900" dirty="0">
              <a:latin typeface="HGPｺﾞｼｯｸM"/>
              <a:cs typeface="HGPｺﾞｼｯｸM"/>
            </a:endParaRPr>
          </a:p>
        </p:txBody>
      </p:sp>
      <p:sp>
        <p:nvSpPr>
          <p:cNvPr id="13" name="object 12">
            <a:extLst>
              <a:ext uri="{FF2B5EF4-FFF2-40B4-BE49-F238E27FC236}">
                <a16:creationId xmlns:a16="http://schemas.microsoft.com/office/drawing/2014/main" id="{553B67B2-D47D-0991-9D10-0C3206645772}"/>
              </a:ext>
            </a:extLst>
          </p:cNvPr>
          <p:cNvSpPr txBox="1"/>
          <p:nvPr/>
        </p:nvSpPr>
        <p:spPr>
          <a:xfrm>
            <a:off x="4082400" y="9537700"/>
            <a:ext cx="2518410" cy="648335"/>
          </a:xfrm>
          <a:prstGeom prst="rect">
            <a:avLst/>
          </a:prstGeom>
        </p:spPr>
        <p:txBody>
          <a:bodyPr vert="horz" wrap="square" lIns="0" tIns="43180" rIns="0" bIns="0" rtlCol="0">
            <a:spAutoFit/>
          </a:bodyPr>
          <a:lstStyle/>
          <a:p>
            <a:pPr marL="12700">
              <a:lnSpc>
                <a:spcPct val="100000"/>
              </a:lnSpc>
              <a:spcBef>
                <a:spcPts val="340"/>
              </a:spcBef>
            </a:pPr>
            <a:r>
              <a:rPr sz="900" b="1" spc="25" dirty="0">
                <a:latin typeface="游ゴシック"/>
                <a:cs typeface="游ゴシック"/>
              </a:rPr>
              <a:t>一般社団法人 日本原子力学会 標準課</a:t>
            </a:r>
            <a:endParaRPr sz="900" dirty="0">
              <a:latin typeface="游ゴシック"/>
              <a:cs typeface="游ゴシック"/>
            </a:endParaRPr>
          </a:p>
          <a:p>
            <a:pPr marL="12700" marR="5080">
              <a:lnSpc>
                <a:spcPts val="1200"/>
              </a:lnSpc>
              <a:spcBef>
                <a:spcPts val="60"/>
              </a:spcBef>
            </a:pPr>
            <a:r>
              <a:rPr sz="800" dirty="0">
                <a:latin typeface="游ゴシック"/>
                <a:cs typeface="游ゴシック"/>
              </a:rPr>
              <a:t>〒</a:t>
            </a:r>
            <a:r>
              <a:rPr sz="800" spc="-10" dirty="0">
                <a:latin typeface="游ゴシック"/>
                <a:cs typeface="游ゴシック"/>
              </a:rPr>
              <a:t>105-</a:t>
            </a:r>
            <a:r>
              <a:rPr sz="800" dirty="0">
                <a:latin typeface="游ゴシック"/>
                <a:cs typeface="游ゴシック"/>
              </a:rPr>
              <a:t>0004</a:t>
            </a:r>
            <a:r>
              <a:rPr sz="800" spc="10" dirty="0">
                <a:latin typeface="游ゴシック"/>
                <a:cs typeface="游ゴシック"/>
              </a:rPr>
              <a:t> 東京都港区新橋</a:t>
            </a:r>
            <a:r>
              <a:rPr sz="800" spc="-10" dirty="0">
                <a:latin typeface="游ゴシック"/>
                <a:cs typeface="游ゴシック"/>
              </a:rPr>
              <a:t>2-3-</a:t>
            </a:r>
            <a:r>
              <a:rPr sz="800" dirty="0">
                <a:latin typeface="游ゴシック"/>
                <a:cs typeface="游ゴシック"/>
              </a:rPr>
              <a:t>7</a:t>
            </a:r>
            <a:r>
              <a:rPr sz="800" spc="25" dirty="0">
                <a:latin typeface="游ゴシック"/>
                <a:cs typeface="游ゴシック"/>
              </a:rPr>
              <a:t>  新橋第二中ビル</a:t>
            </a:r>
            <a:r>
              <a:rPr sz="800" spc="-25" dirty="0">
                <a:latin typeface="游ゴシック"/>
                <a:cs typeface="游ゴシック"/>
              </a:rPr>
              <a:t>3F </a:t>
            </a:r>
            <a:r>
              <a:rPr sz="800" dirty="0">
                <a:latin typeface="游ゴシック"/>
                <a:cs typeface="游ゴシック"/>
              </a:rPr>
              <a:t>TEL</a:t>
            </a:r>
            <a:r>
              <a:rPr sz="800" spc="5" dirty="0">
                <a:latin typeface="游ゴシック"/>
                <a:cs typeface="游ゴシック"/>
              </a:rPr>
              <a:t>: </a:t>
            </a:r>
            <a:r>
              <a:rPr sz="800" spc="-10" dirty="0">
                <a:latin typeface="游ゴシック"/>
                <a:cs typeface="游ゴシック"/>
              </a:rPr>
              <a:t>03-3508-</a:t>
            </a:r>
            <a:r>
              <a:rPr sz="800" dirty="0">
                <a:latin typeface="游ゴシック"/>
                <a:cs typeface="游ゴシック"/>
              </a:rPr>
              <a:t>1263</a:t>
            </a:r>
            <a:r>
              <a:rPr sz="800" spc="185" dirty="0">
                <a:latin typeface="游ゴシック"/>
                <a:cs typeface="游ゴシック"/>
              </a:rPr>
              <a:t>  </a:t>
            </a:r>
            <a:r>
              <a:rPr sz="800" dirty="0">
                <a:latin typeface="游ゴシック"/>
                <a:cs typeface="游ゴシック"/>
              </a:rPr>
              <a:t>FAX</a:t>
            </a:r>
            <a:r>
              <a:rPr sz="800" spc="5" dirty="0">
                <a:latin typeface="游ゴシック"/>
                <a:cs typeface="游ゴシック"/>
              </a:rPr>
              <a:t>: </a:t>
            </a:r>
            <a:r>
              <a:rPr sz="800" spc="-10" dirty="0">
                <a:latin typeface="游ゴシック"/>
                <a:cs typeface="游ゴシック"/>
              </a:rPr>
              <a:t>03-3581-</a:t>
            </a:r>
            <a:r>
              <a:rPr sz="800" spc="-20" dirty="0">
                <a:latin typeface="游ゴシック"/>
                <a:cs typeface="游ゴシック"/>
              </a:rPr>
              <a:t>6128</a:t>
            </a:r>
            <a:endParaRPr sz="800" dirty="0">
              <a:latin typeface="游ゴシック"/>
              <a:cs typeface="游ゴシック"/>
            </a:endParaRPr>
          </a:p>
          <a:p>
            <a:pPr marL="12700">
              <a:lnSpc>
                <a:spcPct val="100000"/>
              </a:lnSpc>
              <a:spcBef>
                <a:spcPts val="160"/>
              </a:spcBef>
            </a:pPr>
            <a:r>
              <a:rPr sz="800" dirty="0">
                <a:latin typeface="游ゴシック"/>
                <a:cs typeface="游ゴシック"/>
              </a:rPr>
              <a:t>E-mail:</a:t>
            </a:r>
            <a:r>
              <a:rPr sz="800" spc="-30" dirty="0">
                <a:latin typeface="游ゴシック"/>
                <a:cs typeface="游ゴシック"/>
              </a:rPr>
              <a:t> </a:t>
            </a:r>
            <a:r>
              <a:rPr sz="800" spc="-10" dirty="0">
                <a:latin typeface="游ゴシック"/>
                <a:cs typeface="游ゴシック"/>
                <a:hlinkClick r:id="rId2"/>
              </a:rPr>
              <a:t>sc@aesj.or.jp</a:t>
            </a:r>
            <a:endParaRPr sz="800" dirty="0">
              <a:latin typeface="游ゴシック"/>
              <a:cs typeface="游ゴシック"/>
            </a:endParaRPr>
          </a:p>
        </p:txBody>
      </p:sp>
      <p:sp>
        <p:nvSpPr>
          <p:cNvPr id="14" name="object 15">
            <a:extLst>
              <a:ext uri="{FF2B5EF4-FFF2-40B4-BE49-F238E27FC236}">
                <a16:creationId xmlns:a16="http://schemas.microsoft.com/office/drawing/2014/main" id="{C452A525-9AB6-F6A3-A35C-F53CBF949BFD}"/>
              </a:ext>
            </a:extLst>
          </p:cNvPr>
          <p:cNvSpPr txBox="1"/>
          <p:nvPr/>
        </p:nvSpPr>
        <p:spPr>
          <a:xfrm>
            <a:off x="806400" y="9537700"/>
            <a:ext cx="3024505" cy="311047"/>
          </a:xfrm>
          <a:prstGeom prst="rect">
            <a:avLst/>
          </a:prstGeom>
        </p:spPr>
        <p:txBody>
          <a:bodyPr vert="horz" wrap="square" lIns="0" tIns="12700" rIns="0" bIns="0" rtlCol="0">
            <a:spAutoFit/>
          </a:bodyPr>
          <a:lstStyle/>
          <a:p>
            <a:pPr marL="12700" marR="5080">
              <a:lnSpc>
                <a:spcPct val="125000"/>
              </a:lnSpc>
              <a:spcBef>
                <a:spcPts val="100"/>
              </a:spcBef>
            </a:pPr>
            <a:r>
              <a:rPr sz="800" spc="-15" dirty="0">
                <a:latin typeface="游ゴシック" panose="020B0400000000000000" pitchFamily="50" charset="-128"/>
                <a:ea typeface="游ゴシック" panose="020B0400000000000000" pitchFamily="50" charset="-128"/>
                <a:cs typeface="ＭＳ 明朝"/>
              </a:rPr>
              <a:t>※記載価格は，税込です。また，発送には送料が別途</a:t>
            </a:r>
            <a:r>
              <a:rPr sz="800" spc="-10" dirty="0">
                <a:latin typeface="游ゴシック" panose="020B0400000000000000" pitchFamily="50" charset="-128"/>
                <a:ea typeface="游ゴシック" panose="020B0400000000000000" pitchFamily="50" charset="-128"/>
                <a:cs typeface="ＭＳ 明朝"/>
              </a:rPr>
              <a:t>550</a:t>
            </a:r>
            <a:r>
              <a:rPr sz="800" spc="-25" dirty="0">
                <a:latin typeface="游ゴシック" panose="020B0400000000000000" pitchFamily="50" charset="-128"/>
                <a:ea typeface="游ゴシック" panose="020B0400000000000000" pitchFamily="50" charset="-128"/>
                <a:cs typeface="ＭＳ 明朝"/>
              </a:rPr>
              <a:t>円(税込)</a:t>
            </a:r>
            <a:r>
              <a:rPr sz="800" spc="-15" dirty="0">
                <a:latin typeface="游ゴシック" panose="020B0400000000000000" pitchFamily="50" charset="-128"/>
                <a:ea typeface="游ゴシック" panose="020B0400000000000000" pitchFamily="50" charset="-128"/>
                <a:cs typeface="ＭＳ 明朝"/>
              </a:rPr>
              <a:t>必要となります。</a:t>
            </a:r>
            <a:endParaRPr sz="800" dirty="0">
              <a:latin typeface="游ゴシック" panose="020B0400000000000000" pitchFamily="50" charset="-128"/>
              <a:ea typeface="游ゴシック" panose="020B0400000000000000" pitchFamily="50" charset="-128"/>
              <a:cs typeface="ＭＳ 明朝"/>
            </a:endParaRPr>
          </a:p>
        </p:txBody>
      </p:sp>
      <p:sp>
        <p:nvSpPr>
          <p:cNvPr id="15" name="object 9">
            <a:extLst>
              <a:ext uri="{FF2B5EF4-FFF2-40B4-BE49-F238E27FC236}">
                <a16:creationId xmlns:a16="http://schemas.microsoft.com/office/drawing/2014/main" id="{34C8879E-C5ED-7E55-09C8-3D06C65D6D28}"/>
              </a:ext>
            </a:extLst>
          </p:cNvPr>
          <p:cNvSpPr/>
          <p:nvPr/>
        </p:nvSpPr>
        <p:spPr>
          <a:xfrm>
            <a:off x="666000" y="9460800"/>
            <a:ext cx="6083935" cy="0"/>
          </a:xfrm>
          <a:custGeom>
            <a:avLst/>
            <a:gdLst/>
            <a:ahLst/>
            <a:cxnLst/>
            <a:rect l="l" t="t" r="r" b="b"/>
            <a:pathLst>
              <a:path w="6083934">
                <a:moveTo>
                  <a:pt x="0" y="0"/>
                </a:moveTo>
                <a:lnTo>
                  <a:pt x="6083935" y="0"/>
                </a:lnTo>
              </a:path>
            </a:pathLst>
          </a:custGeom>
          <a:ln w="25400">
            <a:solidFill>
              <a:srgbClr val="000000"/>
            </a:solidFill>
          </a:ln>
        </p:spPr>
        <p:txBody>
          <a:bodyPr wrap="square" lIns="0" tIns="0" rIns="0" bIns="0" rtlCol="0"/>
          <a:lstStyle/>
          <a:p>
            <a:endParaRPr dirty="0"/>
          </a:p>
        </p:txBody>
      </p:sp>
      <p:sp>
        <p:nvSpPr>
          <p:cNvPr id="2" name="object 5">
            <a:extLst>
              <a:ext uri="{FF2B5EF4-FFF2-40B4-BE49-F238E27FC236}">
                <a16:creationId xmlns:a16="http://schemas.microsoft.com/office/drawing/2014/main" id="{F0E6F878-84C9-9879-CE45-8FD663521681}"/>
              </a:ext>
            </a:extLst>
          </p:cNvPr>
          <p:cNvSpPr txBox="1"/>
          <p:nvPr/>
        </p:nvSpPr>
        <p:spPr>
          <a:xfrm>
            <a:off x="691200" y="1933260"/>
            <a:ext cx="5883831" cy="491160"/>
          </a:xfrm>
          <a:prstGeom prst="rect">
            <a:avLst/>
          </a:prstGeom>
        </p:spPr>
        <p:txBody>
          <a:bodyPr vert="horz" wrap="square" lIns="0" tIns="26670" rIns="0" bIns="0" rtlCol="0">
            <a:spAutoFit/>
          </a:bodyPr>
          <a:lstStyle/>
          <a:p>
            <a:pPr marL="12700">
              <a:lnSpc>
                <a:spcPct val="100000"/>
              </a:lnSpc>
            </a:pPr>
            <a:r>
              <a:rPr lang="ja-JP" altLang="en-US" sz="1050" spc="-15" dirty="0">
                <a:latin typeface="HGPｺﾞｼｯｸM"/>
                <a:cs typeface="HGPｺﾞｼｯｸM"/>
              </a:rPr>
              <a:t>発電用原子炉施設の廃止措置時の耐震安全の考え方：</a:t>
            </a:r>
            <a:r>
              <a:rPr lang="en-US" altLang="ja-JP" sz="1050" dirty="0">
                <a:latin typeface="HGPｺﾞｼｯｸM"/>
                <a:cs typeface="HGPｺﾞｼｯｸM"/>
              </a:rPr>
              <a:t>2013</a:t>
            </a:r>
            <a:r>
              <a:rPr lang="ja-JP" altLang="en-US" sz="1050" spc="200" dirty="0">
                <a:latin typeface="HGPｺﾞｼｯｸM"/>
                <a:cs typeface="HGPｺﾞｼｯｸM"/>
              </a:rPr>
              <a:t> </a:t>
            </a:r>
            <a:r>
              <a:rPr lang="ja-JP" altLang="en-US" sz="1050" spc="-10" dirty="0">
                <a:latin typeface="HGPｺﾞｼｯｸM"/>
                <a:cs typeface="HGPｺﾞｼｯｸM"/>
              </a:rPr>
              <a:t>（</a:t>
            </a:r>
            <a:r>
              <a:rPr lang="en-US" altLang="ja-JP" sz="1050" spc="-10" dirty="0">
                <a:latin typeface="HGPｺﾞｼｯｸM"/>
                <a:cs typeface="HGPｺﾞｼｯｸM"/>
              </a:rPr>
              <a:t>AESJ-SC-A006</a:t>
            </a:r>
            <a:r>
              <a:rPr lang="ja-JP" altLang="en-US" sz="1050" spc="-10" dirty="0">
                <a:latin typeface="HGPｺﾞｼｯｸM"/>
                <a:cs typeface="HGPｺﾞｼｯｸM"/>
              </a:rPr>
              <a:t>：</a:t>
            </a:r>
            <a:r>
              <a:rPr lang="en-US" altLang="ja-JP" sz="1050" spc="-10" dirty="0">
                <a:latin typeface="HGPｺﾞｼｯｸM"/>
                <a:cs typeface="HGPｺﾞｼｯｸM"/>
              </a:rPr>
              <a:t>2013</a:t>
            </a:r>
            <a:r>
              <a:rPr lang="ja-JP" altLang="en-US" sz="1050" spc="-10" dirty="0">
                <a:latin typeface="HGPｺﾞｼｯｸM"/>
                <a:cs typeface="HGPｺﾞｼｯｸM"/>
              </a:rPr>
              <a:t>）</a:t>
            </a:r>
            <a:endParaRPr lang="ja-JP" altLang="en-US" sz="1050" dirty="0">
              <a:latin typeface="HGPｺﾞｼｯｸM"/>
              <a:cs typeface="HGPｺﾞｼｯｸM"/>
            </a:endParaRPr>
          </a:p>
          <a:p>
            <a:pPr marL="12700">
              <a:lnSpc>
                <a:spcPct val="100000"/>
              </a:lnSpc>
              <a:spcBef>
                <a:spcPts val="90"/>
              </a:spcBef>
            </a:pPr>
            <a:r>
              <a:rPr lang="en-US" altLang="ja-JP" sz="900" spc="-5" dirty="0">
                <a:latin typeface="HGPｺﾞｼｯｸM"/>
                <a:cs typeface="HGPｺﾞｼｯｸM"/>
              </a:rPr>
              <a:t>【</a:t>
            </a:r>
            <a:r>
              <a:rPr lang="ja-JP" altLang="en-US" sz="900" spc="-5" dirty="0">
                <a:latin typeface="HGPｺﾞｼｯｸM"/>
                <a:cs typeface="HGPｺﾞｼｯｸM"/>
              </a:rPr>
              <a:t>担当分科会</a:t>
            </a:r>
            <a:r>
              <a:rPr lang="en-US" altLang="ja-JP" sz="900" spc="-5" dirty="0">
                <a:latin typeface="HGPｺﾞｼｯｸM"/>
                <a:cs typeface="HGPｺﾞｼｯｸM"/>
              </a:rPr>
              <a:t>】</a:t>
            </a:r>
            <a:r>
              <a:rPr lang="ja-JP" altLang="en-US" sz="900" spc="-5" dirty="0">
                <a:latin typeface="HGPｺﾞｼｯｸM"/>
                <a:cs typeface="HGPｺﾞｼｯｸM"/>
              </a:rPr>
              <a:t>廃止措置分科会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13,750</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11,000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】978-</a:t>
            </a:r>
            <a:r>
              <a:rPr lang="en-US" altLang="ja-JP" sz="900" spc="-10" dirty="0">
                <a:latin typeface="HGPｺﾞｼｯｸM"/>
                <a:cs typeface="HGPｺﾞｼｯｸM"/>
              </a:rPr>
              <a:t>4-89047-372-</a:t>
            </a:r>
            <a:r>
              <a:rPr lang="en-US" altLang="ja-JP" sz="900" dirty="0">
                <a:latin typeface="HGPｺﾞｼｯｸM"/>
                <a:cs typeface="HGPｺﾞｼｯｸM"/>
              </a:rPr>
              <a:t>4</a:t>
            </a:r>
            <a:r>
              <a:rPr lang="ja-JP" altLang="en-US" sz="90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0" dirty="0">
                <a:latin typeface="HGPｺﾞｼｯｸM"/>
                <a:cs typeface="HGPｺﾞｼｯｸM"/>
              </a:rPr>
              <a:t>1224</a:t>
            </a:r>
            <a:endParaRPr lang="ja-JP" altLang="en-US" sz="900" dirty="0">
              <a:latin typeface="HGPｺﾞｼｯｸM"/>
              <a:cs typeface="HGPｺﾞｼｯｸM"/>
            </a:endParaRPr>
          </a:p>
        </p:txBody>
      </p:sp>
      <p:sp>
        <p:nvSpPr>
          <p:cNvPr id="16" name="object 6">
            <a:extLst>
              <a:ext uri="{FF2B5EF4-FFF2-40B4-BE49-F238E27FC236}">
                <a16:creationId xmlns:a16="http://schemas.microsoft.com/office/drawing/2014/main" id="{B6DD71EF-09A6-9B9C-98D3-2414D5B89A01}"/>
              </a:ext>
            </a:extLst>
          </p:cNvPr>
          <p:cNvSpPr/>
          <p:nvPr/>
        </p:nvSpPr>
        <p:spPr>
          <a:xfrm>
            <a:off x="666000" y="25273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17" name="object 6">
            <a:extLst>
              <a:ext uri="{FF2B5EF4-FFF2-40B4-BE49-F238E27FC236}">
                <a16:creationId xmlns:a16="http://schemas.microsoft.com/office/drawing/2014/main" id="{0713C832-989E-FAB0-44E0-D95FC2C755A8}"/>
              </a:ext>
            </a:extLst>
          </p:cNvPr>
          <p:cNvSpPr/>
          <p:nvPr/>
        </p:nvSpPr>
        <p:spPr>
          <a:xfrm>
            <a:off x="666000" y="32131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18" name="object 6">
            <a:extLst>
              <a:ext uri="{FF2B5EF4-FFF2-40B4-BE49-F238E27FC236}">
                <a16:creationId xmlns:a16="http://schemas.microsoft.com/office/drawing/2014/main" id="{090425F7-6D49-4E87-ED98-CFF44E4AECF0}"/>
              </a:ext>
            </a:extLst>
          </p:cNvPr>
          <p:cNvSpPr/>
          <p:nvPr/>
        </p:nvSpPr>
        <p:spPr>
          <a:xfrm>
            <a:off x="666000" y="40513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Tree>
    <p:extLst>
      <p:ext uri="{BB962C8B-B14F-4D97-AF65-F5344CB8AC3E}">
        <p14:creationId xmlns:p14="http://schemas.microsoft.com/office/powerpoint/2010/main" val="12661094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621283" y="961200"/>
            <a:ext cx="2261235" cy="490855"/>
          </a:xfrm>
          <a:prstGeom prst="rect">
            <a:avLst/>
          </a:prstGeom>
        </p:spPr>
        <p:txBody>
          <a:bodyPr vert="horz" wrap="square" lIns="0" tIns="82550" rIns="0" bIns="0" rtlCol="0">
            <a:spAutoFit/>
          </a:bodyPr>
          <a:lstStyle/>
          <a:p>
            <a:pPr marL="12700">
              <a:lnSpc>
                <a:spcPct val="100000"/>
              </a:lnSpc>
              <a:spcBef>
                <a:spcPts val="650"/>
              </a:spcBef>
            </a:pPr>
            <a:r>
              <a:rPr sz="1100" spc="-20" dirty="0">
                <a:latin typeface="HGｺﾞｼｯｸM" panose="020B0609000000000000" pitchFamily="49" charset="-128"/>
                <a:ea typeface="HGｺﾞｼｯｸM" panose="020B0609000000000000" pitchFamily="49" charset="-128"/>
                <a:cs typeface="游ゴシック"/>
              </a:rPr>
              <a:t>原子燃料サイクル専門部会制定標準</a:t>
            </a:r>
            <a:endParaRPr sz="1100" dirty="0">
              <a:latin typeface="HGｺﾞｼｯｸM" panose="020B0609000000000000" pitchFamily="49" charset="-128"/>
              <a:ea typeface="HGｺﾞｼｯｸM" panose="020B0609000000000000" pitchFamily="49" charset="-128"/>
              <a:cs typeface="游ゴシック"/>
            </a:endParaRPr>
          </a:p>
          <a:p>
            <a:pPr marL="12700">
              <a:lnSpc>
                <a:spcPct val="100000"/>
              </a:lnSpc>
              <a:spcBef>
                <a:spcPts val="530"/>
              </a:spcBef>
            </a:pPr>
            <a:r>
              <a:rPr sz="1050" dirty="0">
                <a:latin typeface="HGｺﾞｼｯｸM" panose="020B0609000000000000" pitchFamily="49" charset="-128"/>
                <a:ea typeface="HGｺﾞｼｯｸM" panose="020B0609000000000000" pitchFamily="49" charset="-128"/>
                <a:cs typeface="游ゴシック"/>
              </a:rPr>
              <a:t>(1/3</a:t>
            </a:r>
            <a:r>
              <a:rPr sz="1050" spc="-30" dirty="0">
                <a:latin typeface="HGｺﾞｼｯｸM" panose="020B0609000000000000" pitchFamily="49" charset="-128"/>
                <a:ea typeface="HGｺﾞｼｯｸM" panose="020B0609000000000000" pitchFamily="49" charset="-128"/>
                <a:cs typeface="游ゴシック"/>
              </a:rPr>
              <a:t> ページ)</a:t>
            </a:r>
            <a:endParaRPr sz="1050" dirty="0">
              <a:latin typeface="HGｺﾞｼｯｸM" panose="020B0609000000000000" pitchFamily="49" charset="-128"/>
              <a:ea typeface="HGｺﾞｼｯｸM" panose="020B0609000000000000" pitchFamily="49" charset="-128"/>
              <a:cs typeface="游ゴシック"/>
            </a:endParaRPr>
          </a:p>
        </p:txBody>
      </p:sp>
      <p:sp>
        <p:nvSpPr>
          <p:cNvPr id="4" name="object 4"/>
          <p:cNvSpPr txBox="1"/>
          <p:nvPr/>
        </p:nvSpPr>
        <p:spPr>
          <a:xfrm>
            <a:off x="621283" y="486451"/>
            <a:ext cx="3690367" cy="476412"/>
          </a:xfrm>
          <a:prstGeom prst="rect">
            <a:avLst/>
          </a:prstGeom>
        </p:spPr>
        <p:txBody>
          <a:bodyPr vert="horz" wrap="square" lIns="0" tIns="144145" rIns="0" bIns="0" rtlCol="0">
            <a:spAutoFit/>
          </a:bodyPr>
          <a:lstStyle/>
          <a:p>
            <a:pPr marL="12700">
              <a:lnSpc>
                <a:spcPct val="100000"/>
              </a:lnSpc>
              <a:spcBef>
                <a:spcPts val="1135"/>
              </a:spcBef>
            </a:pPr>
            <a:r>
              <a:rPr sz="2150" b="1" spc="-20" dirty="0" err="1">
                <a:latin typeface="HGS明朝E" panose="02020900000000000000" pitchFamily="18" charset="-128"/>
                <a:ea typeface="HGS明朝E" panose="02020900000000000000" pitchFamily="18" charset="-128"/>
                <a:cs typeface="ＭＳ 明朝"/>
              </a:rPr>
              <a:t>日本原子</a:t>
            </a:r>
            <a:r>
              <a:rPr sz="2150" b="1" spc="-30" dirty="0" err="1">
                <a:latin typeface="HGS明朝E" panose="02020900000000000000" pitchFamily="18" charset="-128"/>
                <a:ea typeface="HGS明朝E" panose="02020900000000000000" pitchFamily="18" charset="-128"/>
                <a:cs typeface="ＭＳ 明朝"/>
              </a:rPr>
              <a:t>力</a:t>
            </a:r>
            <a:r>
              <a:rPr sz="2150" b="1" spc="-20" dirty="0" err="1">
                <a:latin typeface="HGS明朝E" panose="02020900000000000000" pitchFamily="18" charset="-128"/>
                <a:ea typeface="HGS明朝E" panose="02020900000000000000" pitchFamily="18" charset="-128"/>
                <a:cs typeface="ＭＳ 明朝"/>
              </a:rPr>
              <a:t>学会発行</a:t>
            </a:r>
            <a:r>
              <a:rPr sz="2150" b="1" spc="-30" dirty="0" err="1">
                <a:latin typeface="HGS明朝E" panose="02020900000000000000" pitchFamily="18" charset="-128"/>
                <a:ea typeface="HGS明朝E" panose="02020900000000000000" pitchFamily="18" charset="-128"/>
                <a:cs typeface="ＭＳ 明朝"/>
              </a:rPr>
              <a:t>標</a:t>
            </a:r>
            <a:r>
              <a:rPr sz="2150" b="1" spc="-20" dirty="0" err="1">
                <a:latin typeface="HGS明朝E" panose="02020900000000000000" pitchFamily="18" charset="-128"/>
                <a:ea typeface="HGS明朝E" panose="02020900000000000000" pitchFamily="18" charset="-128"/>
                <a:cs typeface="ＭＳ 明朝"/>
              </a:rPr>
              <a:t>準一</a:t>
            </a:r>
            <a:r>
              <a:rPr sz="2150" b="1" spc="-50" dirty="0" err="1">
                <a:latin typeface="HGS明朝E" panose="02020900000000000000" pitchFamily="18" charset="-128"/>
                <a:ea typeface="HGS明朝E" panose="02020900000000000000" pitchFamily="18" charset="-128"/>
                <a:cs typeface="ＭＳ 明朝"/>
              </a:rPr>
              <a:t>覧</a:t>
            </a:r>
            <a:endParaRPr sz="2150" dirty="0">
              <a:latin typeface="HGS明朝E" panose="02020900000000000000" pitchFamily="18" charset="-128"/>
              <a:ea typeface="HGS明朝E" panose="02020900000000000000" pitchFamily="18" charset="-128"/>
              <a:cs typeface="ＭＳ 明朝"/>
            </a:endParaRPr>
          </a:p>
        </p:txBody>
      </p:sp>
      <p:sp>
        <p:nvSpPr>
          <p:cNvPr id="9" name="object 9"/>
          <p:cNvSpPr txBox="1"/>
          <p:nvPr/>
        </p:nvSpPr>
        <p:spPr>
          <a:xfrm>
            <a:off x="3106038" y="979200"/>
            <a:ext cx="3787140" cy="631648"/>
          </a:xfrm>
          <a:prstGeom prst="rect">
            <a:avLst/>
          </a:prstGeom>
        </p:spPr>
        <p:txBody>
          <a:bodyPr vert="horz" wrap="square" lIns="0" tIns="12700" rIns="0" bIns="0" rtlCol="0">
            <a:spAutoFit/>
          </a:bodyPr>
          <a:lstStyle/>
          <a:p>
            <a:pPr marL="12700" marR="5080" algn="just">
              <a:lnSpc>
                <a:spcPct val="125000"/>
              </a:lnSpc>
              <a:spcBef>
                <a:spcPts val="100"/>
              </a:spcBef>
            </a:pPr>
            <a:r>
              <a:rPr lang="ja-JP" altLang="en-US" sz="800" b="1" spc="-15" dirty="0">
                <a:latin typeface="游ゴシック"/>
                <a:cs typeface="游ゴシック"/>
              </a:rPr>
              <a:t>原子燃料サイクル専門部会では、</a:t>
            </a:r>
            <a:r>
              <a:rPr lang="ja-JP" altLang="en-US" sz="800" spc="-20" dirty="0">
                <a:latin typeface="游ゴシック"/>
                <a:cs typeface="游ゴシック"/>
              </a:rPr>
              <a:t>原子燃料サイクル施設、燃料加工施設、使用済燃</a:t>
            </a:r>
            <a:endParaRPr lang="ja-JP" altLang="en-US" sz="800" dirty="0">
              <a:latin typeface="游ゴシック"/>
              <a:cs typeface="游ゴシック"/>
            </a:endParaRPr>
          </a:p>
          <a:p>
            <a:pPr marL="12700" marR="5080" algn="just">
              <a:lnSpc>
                <a:spcPct val="125000"/>
              </a:lnSpc>
              <a:spcBef>
                <a:spcPts val="100"/>
              </a:spcBef>
            </a:pPr>
            <a:r>
              <a:rPr sz="800" spc="-20" dirty="0">
                <a:latin typeface="游ゴシック"/>
                <a:cs typeface="游ゴシック"/>
              </a:rPr>
              <a:t>料貯蔵施設、再処理施設、および廃棄物処理処分施設と核物質の輸送に供する設備などに係わる事項およびそれらの施設に特有の安全設計や運用、放射性物質の取り扱いの標準の整備を行っています。</a:t>
            </a:r>
            <a:endParaRPr sz="800" dirty="0">
              <a:latin typeface="游ゴシック"/>
              <a:cs typeface="游ゴシック"/>
            </a:endParaRPr>
          </a:p>
        </p:txBody>
      </p:sp>
      <p:sp>
        <p:nvSpPr>
          <p:cNvPr id="10" name="object 10"/>
          <p:cNvSpPr/>
          <p:nvPr/>
        </p:nvSpPr>
        <p:spPr>
          <a:xfrm>
            <a:off x="666000" y="1627200"/>
            <a:ext cx="6083935" cy="0"/>
          </a:xfrm>
          <a:custGeom>
            <a:avLst/>
            <a:gdLst/>
            <a:ahLst/>
            <a:cxnLst/>
            <a:rect l="l" t="t" r="r" b="b"/>
            <a:pathLst>
              <a:path w="6083934">
                <a:moveTo>
                  <a:pt x="0" y="0"/>
                </a:moveTo>
                <a:lnTo>
                  <a:pt x="6083935" y="0"/>
                </a:lnTo>
              </a:path>
            </a:pathLst>
          </a:custGeom>
          <a:ln w="25400">
            <a:solidFill>
              <a:srgbClr val="000000"/>
            </a:solidFill>
          </a:ln>
        </p:spPr>
        <p:txBody>
          <a:bodyPr wrap="square" lIns="0" tIns="0" rIns="0" bIns="0" rtlCol="0"/>
          <a:lstStyle/>
          <a:p>
            <a:endParaRPr dirty="0"/>
          </a:p>
        </p:txBody>
      </p:sp>
      <p:sp>
        <p:nvSpPr>
          <p:cNvPr id="28" name="object 9">
            <a:extLst>
              <a:ext uri="{FF2B5EF4-FFF2-40B4-BE49-F238E27FC236}">
                <a16:creationId xmlns:a16="http://schemas.microsoft.com/office/drawing/2014/main" id="{953F5F5E-9103-4552-B1A4-01E36FE51908}"/>
              </a:ext>
            </a:extLst>
          </p:cNvPr>
          <p:cNvSpPr/>
          <p:nvPr/>
        </p:nvSpPr>
        <p:spPr>
          <a:xfrm>
            <a:off x="666000" y="9460800"/>
            <a:ext cx="6083935" cy="0"/>
          </a:xfrm>
          <a:custGeom>
            <a:avLst/>
            <a:gdLst/>
            <a:ahLst/>
            <a:cxnLst/>
            <a:rect l="l" t="t" r="r" b="b"/>
            <a:pathLst>
              <a:path w="6083934">
                <a:moveTo>
                  <a:pt x="0" y="0"/>
                </a:moveTo>
                <a:lnTo>
                  <a:pt x="6083935" y="0"/>
                </a:lnTo>
              </a:path>
            </a:pathLst>
          </a:custGeom>
          <a:ln w="25400">
            <a:solidFill>
              <a:srgbClr val="000000"/>
            </a:solidFill>
          </a:ln>
        </p:spPr>
        <p:txBody>
          <a:bodyPr wrap="square" lIns="0" tIns="0" rIns="0" bIns="0" rtlCol="0"/>
          <a:lstStyle/>
          <a:p>
            <a:endParaRPr dirty="0"/>
          </a:p>
        </p:txBody>
      </p:sp>
      <p:sp>
        <p:nvSpPr>
          <p:cNvPr id="31" name="object 12">
            <a:extLst>
              <a:ext uri="{FF2B5EF4-FFF2-40B4-BE49-F238E27FC236}">
                <a16:creationId xmlns:a16="http://schemas.microsoft.com/office/drawing/2014/main" id="{6BC9CD27-2D47-4507-BE5B-8A0BB6EE2749}"/>
              </a:ext>
            </a:extLst>
          </p:cNvPr>
          <p:cNvSpPr txBox="1"/>
          <p:nvPr/>
        </p:nvSpPr>
        <p:spPr>
          <a:xfrm>
            <a:off x="4082400" y="9537700"/>
            <a:ext cx="2518410" cy="648335"/>
          </a:xfrm>
          <a:prstGeom prst="rect">
            <a:avLst/>
          </a:prstGeom>
        </p:spPr>
        <p:txBody>
          <a:bodyPr vert="horz" wrap="square" lIns="0" tIns="43180" rIns="0" bIns="0" rtlCol="0">
            <a:spAutoFit/>
          </a:bodyPr>
          <a:lstStyle/>
          <a:p>
            <a:pPr marL="12700">
              <a:lnSpc>
                <a:spcPct val="100000"/>
              </a:lnSpc>
              <a:spcBef>
                <a:spcPts val="340"/>
              </a:spcBef>
            </a:pPr>
            <a:r>
              <a:rPr sz="900" b="1" spc="25" dirty="0">
                <a:latin typeface="游ゴシック"/>
                <a:cs typeface="游ゴシック"/>
              </a:rPr>
              <a:t>一般社団法人 日本原子力学会 標準課</a:t>
            </a:r>
            <a:endParaRPr sz="900" dirty="0">
              <a:latin typeface="游ゴシック"/>
              <a:cs typeface="游ゴシック"/>
            </a:endParaRPr>
          </a:p>
          <a:p>
            <a:pPr marL="12700" marR="5080">
              <a:lnSpc>
                <a:spcPts val="1200"/>
              </a:lnSpc>
              <a:spcBef>
                <a:spcPts val="60"/>
              </a:spcBef>
            </a:pPr>
            <a:r>
              <a:rPr sz="800" dirty="0">
                <a:latin typeface="游ゴシック"/>
                <a:cs typeface="游ゴシック"/>
              </a:rPr>
              <a:t>〒</a:t>
            </a:r>
            <a:r>
              <a:rPr sz="800" spc="-10" dirty="0">
                <a:latin typeface="游ゴシック"/>
                <a:cs typeface="游ゴシック"/>
              </a:rPr>
              <a:t>105-</a:t>
            </a:r>
            <a:r>
              <a:rPr sz="800" dirty="0">
                <a:latin typeface="游ゴシック"/>
                <a:cs typeface="游ゴシック"/>
              </a:rPr>
              <a:t>0004</a:t>
            </a:r>
            <a:r>
              <a:rPr sz="800" spc="10" dirty="0">
                <a:latin typeface="游ゴシック"/>
                <a:cs typeface="游ゴシック"/>
              </a:rPr>
              <a:t> 東京都港区新橋</a:t>
            </a:r>
            <a:r>
              <a:rPr sz="800" spc="-10" dirty="0">
                <a:latin typeface="游ゴシック"/>
                <a:cs typeface="游ゴシック"/>
              </a:rPr>
              <a:t>2-3-</a:t>
            </a:r>
            <a:r>
              <a:rPr sz="800" dirty="0">
                <a:latin typeface="游ゴシック"/>
                <a:cs typeface="游ゴシック"/>
              </a:rPr>
              <a:t>7</a:t>
            </a:r>
            <a:r>
              <a:rPr sz="800" spc="25" dirty="0">
                <a:latin typeface="游ゴシック"/>
                <a:cs typeface="游ゴシック"/>
              </a:rPr>
              <a:t>  新橋第二中ビル</a:t>
            </a:r>
            <a:r>
              <a:rPr sz="800" spc="-25" dirty="0">
                <a:latin typeface="游ゴシック"/>
                <a:cs typeface="游ゴシック"/>
              </a:rPr>
              <a:t>3F </a:t>
            </a:r>
            <a:r>
              <a:rPr sz="800" dirty="0">
                <a:latin typeface="游ゴシック"/>
                <a:cs typeface="游ゴシック"/>
              </a:rPr>
              <a:t>TEL</a:t>
            </a:r>
            <a:r>
              <a:rPr sz="800" spc="5" dirty="0">
                <a:latin typeface="游ゴシック"/>
                <a:cs typeface="游ゴシック"/>
              </a:rPr>
              <a:t>: </a:t>
            </a:r>
            <a:r>
              <a:rPr sz="800" spc="-10" dirty="0">
                <a:latin typeface="游ゴシック"/>
                <a:cs typeface="游ゴシック"/>
              </a:rPr>
              <a:t>03-3508-</a:t>
            </a:r>
            <a:r>
              <a:rPr sz="800" dirty="0">
                <a:latin typeface="游ゴシック"/>
                <a:cs typeface="游ゴシック"/>
              </a:rPr>
              <a:t>1263</a:t>
            </a:r>
            <a:r>
              <a:rPr sz="800" spc="185" dirty="0">
                <a:latin typeface="游ゴシック"/>
                <a:cs typeface="游ゴシック"/>
              </a:rPr>
              <a:t>  </a:t>
            </a:r>
            <a:r>
              <a:rPr sz="800" dirty="0">
                <a:latin typeface="游ゴシック"/>
                <a:cs typeface="游ゴシック"/>
              </a:rPr>
              <a:t>FAX</a:t>
            </a:r>
            <a:r>
              <a:rPr sz="800" spc="5" dirty="0">
                <a:latin typeface="游ゴシック"/>
                <a:cs typeface="游ゴシック"/>
              </a:rPr>
              <a:t>: </a:t>
            </a:r>
            <a:r>
              <a:rPr sz="800" spc="-10" dirty="0">
                <a:latin typeface="游ゴシック"/>
                <a:cs typeface="游ゴシック"/>
              </a:rPr>
              <a:t>03-3581-</a:t>
            </a:r>
            <a:r>
              <a:rPr sz="800" spc="-20" dirty="0">
                <a:latin typeface="游ゴシック"/>
                <a:cs typeface="游ゴシック"/>
              </a:rPr>
              <a:t>6128</a:t>
            </a:r>
            <a:endParaRPr sz="800" dirty="0">
              <a:latin typeface="游ゴシック"/>
              <a:cs typeface="游ゴシック"/>
            </a:endParaRPr>
          </a:p>
          <a:p>
            <a:pPr marL="12700">
              <a:lnSpc>
                <a:spcPct val="100000"/>
              </a:lnSpc>
              <a:spcBef>
                <a:spcPts val="160"/>
              </a:spcBef>
            </a:pPr>
            <a:r>
              <a:rPr sz="800" dirty="0">
                <a:latin typeface="游ゴシック"/>
                <a:cs typeface="游ゴシック"/>
              </a:rPr>
              <a:t>E-mail:</a:t>
            </a:r>
            <a:r>
              <a:rPr sz="800" spc="-30" dirty="0">
                <a:latin typeface="游ゴシック"/>
                <a:cs typeface="游ゴシック"/>
              </a:rPr>
              <a:t> </a:t>
            </a:r>
            <a:r>
              <a:rPr sz="800" spc="-10" dirty="0">
                <a:latin typeface="游ゴシック"/>
                <a:cs typeface="游ゴシック"/>
                <a:hlinkClick r:id="rId2"/>
              </a:rPr>
              <a:t>sc@aesj.or.jp</a:t>
            </a:r>
            <a:endParaRPr sz="800" dirty="0">
              <a:latin typeface="游ゴシック"/>
              <a:cs typeface="游ゴシック"/>
            </a:endParaRPr>
          </a:p>
        </p:txBody>
      </p:sp>
      <p:sp>
        <p:nvSpPr>
          <p:cNvPr id="32" name="スライド番号プレースホルダー 31">
            <a:extLst>
              <a:ext uri="{FF2B5EF4-FFF2-40B4-BE49-F238E27FC236}">
                <a16:creationId xmlns:a16="http://schemas.microsoft.com/office/drawing/2014/main" id="{F65A5256-E39A-465C-BA3D-29CEBD21E1E5}"/>
              </a:ext>
            </a:extLst>
          </p:cNvPr>
          <p:cNvSpPr>
            <a:spLocks noGrp="1"/>
          </p:cNvSpPr>
          <p:nvPr>
            <p:ph type="sldNum" sz="quarter" idx="7"/>
          </p:nvPr>
        </p:nvSpPr>
        <p:spPr>
          <a:xfrm>
            <a:off x="3702050" y="9994900"/>
            <a:ext cx="222123" cy="179536"/>
          </a:xfrm>
        </p:spPr>
        <p:txBody>
          <a:bodyPr/>
          <a:lstStyle/>
          <a:p>
            <a:pPr marL="38100">
              <a:lnSpc>
                <a:spcPts val="1370"/>
              </a:lnSpc>
            </a:pPr>
            <a:r>
              <a:rPr lang="en-US" altLang="ja-JP" dirty="0"/>
              <a:t>13</a:t>
            </a:r>
          </a:p>
        </p:txBody>
      </p:sp>
      <p:sp>
        <p:nvSpPr>
          <p:cNvPr id="5" name="object 5">
            <a:extLst>
              <a:ext uri="{FF2B5EF4-FFF2-40B4-BE49-F238E27FC236}">
                <a16:creationId xmlns:a16="http://schemas.microsoft.com/office/drawing/2014/main" id="{6359CF6C-4D2B-5024-E81A-78873B823CD9}"/>
              </a:ext>
            </a:extLst>
          </p:cNvPr>
          <p:cNvSpPr txBox="1"/>
          <p:nvPr/>
        </p:nvSpPr>
        <p:spPr>
          <a:xfrm>
            <a:off x="691199" y="5217022"/>
            <a:ext cx="6083935" cy="637354"/>
          </a:xfrm>
          <a:prstGeom prst="rect">
            <a:avLst/>
          </a:prstGeom>
        </p:spPr>
        <p:txBody>
          <a:bodyPr vert="horz" wrap="square" lIns="0" tIns="26670" rIns="0" bIns="0" rtlCol="0">
            <a:spAutoFit/>
          </a:bodyPr>
          <a:lstStyle/>
          <a:p>
            <a:pPr marL="12700">
              <a:lnSpc>
                <a:spcPts val="1230"/>
              </a:lnSpc>
            </a:pPr>
            <a:r>
              <a:rPr lang="ja-JP" altLang="en-US" sz="1050" spc="-20" dirty="0">
                <a:latin typeface="HGPｺﾞｼｯｸM"/>
                <a:cs typeface="HGPｺﾞｼｯｸM"/>
              </a:rPr>
              <a:t>ピット処分及びトレンチ処分対象廃棄物の放射能濃度決定に関する基本手順：</a:t>
            </a:r>
            <a:r>
              <a:rPr lang="en-US" altLang="ja-JP" sz="1050" dirty="0">
                <a:latin typeface="HGPｺﾞｼｯｸM"/>
                <a:cs typeface="HGPｺﾞｼｯｸM"/>
              </a:rPr>
              <a:t>2019</a:t>
            </a:r>
            <a:r>
              <a:rPr lang="ja-JP" altLang="en-US" sz="1050" spc="5" dirty="0">
                <a:latin typeface="HGPｺﾞｼｯｸM"/>
                <a:cs typeface="HGPｺﾞｼｯｸM"/>
              </a:rPr>
              <a:t> </a:t>
            </a:r>
          </a:p>
          <a:p>
            <a:pPr marL="12700">
              <a:lnSpc>
                <a:spcPts val="1230"/>
              </a:lnSpc>
            </a:pPr>
            <a:r>
              <a:rPr lang="ja-JP" altLang="en-US" sz="1050" spc="5" dirty="0">
                <a:latin typeface="HGPｺﾞｼｯｸM"/>
                <a:cs typeface="HGPｺﾞｼｯｸM"/>
              </a:rPr>
              <a:t>（</a:t>
            </a:r>
            <a:r>
              <a:rPr lang="en-US" altLang="ja-JP" sz="1050" spc="-10" dirty="0">
                <a:latin typeface="HGPｺﾞｼｯｸM"/>
                <a:cs typeface="HGPｺﾞｼｯｸM"/>
              </a:rPr>
              <a:t>AESJ-SC-F022</a:t>
            </a:r>
            <a:r>
              <a:rPr lang="ja-JP" altLang="en-US" sz="1050" spc="-10" dirty="0">
                <a:latin typeface="HGPｺﾞｼｯｸM"/>
                <a:cs typeface="HGPｺﾞｼｯｸM"/>
              </a:rPr>
              <a:t>：</a:t>
            </a:r>
            <a:r>
              <a:rPr lang="en-US" altLang="ja-JP" sz="1050" spc="-10" dirty="0">
                <a:latin typeface="HGPｺﾞｼｯｸM"/>
                <a:cs typeface="HGPｺﾞｼｯｸM"/>
              </a:rPr>
              <a:t>2019</a:t>
            </a:r>
            <a:r>
              <a:rPr lang="ja-JP" altLang="en-US" sz="1050" spc="-10" dirty="0">
                <a:latin typeface="HGPｺﾞｼｯｸM"/>
                <a:cs typeface="HGPｺﾞｼｯｸM"/>
              </a:rPr>
              <a:t>）</a:t>
            </a:r>
            <a:endParaRPr lang="ja-JP" altLang="en-US" sz="1050" dirty="0">
              <a:latin typeface="HGPｺﾞｼｯｸM"/>
              <a:cs typeface="HGPｺﾞｼｯｸM"/>
            </a:endParaRPr>
          </a:p>
          <a:p>
            <a:pPr marL="12700">
              <a:lnSpc>
                <a:spcPct val="100000"/>
              </a:lnSpc>
              <a:spcBef>
                <a:spcPts val="90"/>
              </a:spcBef>
            </a:pPr>
            <a:r>
              <a:rPr lang="en-US" altLang="ja-JP" sz="900" dirty="0">
                <a:latin typeface="HGPｺﾞｼｯｸM"/>
                <a:cs typeface="HGPｺﾞｼｯｸM"/>
              </a:rPr>
              <a:t>【</a:t>
            </a:r>
            <a:r>
              <a:rPr lang="ja-JP" altLang="en-US" sz="900" dirty="0">
                <a:latin typeface="HGPｺﾞｼｯｸM"/>
                <a:cs typeface="HGPｺﾞｼｯｸM"/>
              </a:rPr>
              <a:t>担当部会</a:t>
            </a:r>
            <a:r>
              <a:rPr lang="en-US" altLang="ja-JP" sz="900" dirty="0">
                <a:latin typeface="HGPｺﾞｼｯｸM"/>
                <a:cs typeface="HGPｺﾞｼｯｸM"/>
              </a:rPr>
              <a:t>】</a:t>
            </a:r>
            <a:r>
              <a:rPr lang="en-US" altLang="ja-JP" sz="900" spc="-10" dirty="0">
                <a:latin typeface="HGPｺﾞｼｯｸM"/>
                <a:cs typeface="HGPｺﾞｼｯｸM"/>
              </a:rPr>
              <a:t>LLW</a:t>
            </a:r>
            <a:r>
              <a:rPr lang="ja-JP" altLang="en-US" sz="900" spc="-15" dirty="0">
                <a:latin typeface="HGPｺﾞｼｯｸM"/>
                <a:cs typeface="HGPｺﾞｼｯｸM"/>
              </a:rPr>
              <a:t>放射能評価分科会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20,625</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16,500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】978-</a:t>
            </a:r>
            <a:r>
              <a:rPr lang="en-US" altLang="ja-JP" sz="900" spc="-10" dirty="0">
                <a:latin typeface="HGPｺﾞｼｯｸM"/>
                <a:cs typeface="HGPｺﾞｼｯｸM"/>
              </a:rPr>
              <a:t>4-89047-427-</a:t>
            </a:r>
            <a:r>
              <a:rPr lang="en-US" altLang="ja-JP" sz="900" dirty="0">
                <a:latin typeface="HGPｺﾞｼｯｸM"/>
                <a:cs typeface="HGPｺﾞｼｯｸM"/>
              </a:rPr>
              <a:t>1</a:t>
            </a:r>
            <a:r>
              <a:rPr lang="ja-JP" altLang="en-US" sz="90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0" dirty="0">
                <a:latin typeface="HGPｺﾞｼｯｸM"/>
                <a:cs typeface="HGPｺﾞｼｯｸM"/>
              </a:rPr>
              <a:t>1726</a:t>
            </a:r>
            <a:endParaRPr lang="ja-JP" altLang="en-US" sz="900" dirty="0">
              <a:latin typeface="HGPｺﾞｼｯｸM"/>
              <a:cs typeface="HGPｺﾞｼｯｸM"/>
            </a:endParaRPr>
          </a:p>
        </p:txBody>
      </p:sp>
      <p:sp>
        <p:nvSpPr>
          <p:cNvPr id="7" name="object 5">
            <a:extLst>
              <a:ext uri="{FF2B5EF4-FFF2-40B4-BE49-F238E27FC236}">
                <a16:creationId xmlns:a16="http://schemas.microsoft.com/office/drawing/2014/main" id="{72BCF2D9-62EB-87C3-BAC9-628B4DD7EF8F}"/>
              </a:ext>
            </a:extLst>
          </p:cNvPr>
          <p:cNvSpPr txBox="1"/>
          <p:nvPr/>
        </p:nvSpPr>
        <p:spPr>
          <a:xfrm>
            <a:off x="691198" y="6022453"/>
            <a:ext cx="5434250" cy="491160"/>
          </a:xfrm>
          <a:prstGeom prst="rect">
            <a:avLst/>
          </a:prstGeom>
        </p:spPr>
        <p:txBody>
          <a:bodyPr vert="horz" wrap="square" lIns="0" tIns="26670" rIns="0" bIns="0" rtlCol="0">
            <a:spAutoFit/>
          </a:bodyPr>
          <a:lstStyle/>
          <a:p>
            <a:pPr marL="12700">
              <a:lnSpc>
                <a:spcPct val="100000"/>
              </a:lnSpc>
            </a:pPr>
            <a:r>
              <a:rPr lang="ja-JP" altLang="en-US" sz="1050" spc="-15" dirty="0">
                <a:latin typeface="HGPｺﾞｼｯｸM"/>
                <a:cs typeface="HGPｺﾞｼｯｸM"/>
              </a:rPr>
              <a:t>中深度処分対象廃棄物の放射能濃度決定方法の基本手順：</a:t>
            </a:r>
            <a:r>
              <a:rPr lang="en-US" altLang="ja-JP" sz="1050" dirty="0">
                <a:latin typeface="HGPｺﾞｼｯｸM"/>
                <a:cs typeface="HGPｺﾞｼｯｸM"/>
              </a:rPr>
              <a:t>2019</a:t>
            </a:r>
            <a:r>
              <a:rPr lang="ja-JP" altLang="en-US" sz="1050" spc="30" dirty="0">
                <a:latin typeface="HGPｺﾞｼｯｸM"/>
                <a:cs typeface="HGPｺﾞｼｯｸM"/>
              </a:rPr>
              <a:t> </a:t>
            </a:r>
            <a:r>
              <a:rPr lang="en-US" altLang="ja-JP" sz="1050" spc="30" dirty="0">
                <a:latin typeface="HGPｺﾞｼｯｸM"/>
                <a:cs typeface="HGPｺﾞｼｯｸM"/>
              </a:rPr>
              <a:t>(</a:t>
            </a:r>
            <a:r>
              <a:rPr lang="en-US" altLang="ja-JP" sz="1050" spc="-10" dirty="0">
                <a:latin typeface="HGPｺﾞｼｯｸM"/>
                <a:cs typeface="HGPｺﾞｼｯｸM"/>
              </a:rPr>
              <a:t>AESJ-SC-F015</a:t>
            </a:r>
            <a:r>
              <a:rPr lang="ja-JP" altLang="en-US" sz="1050" spc="-10" dirty="0">
                <a:latin typeface="HGPｺﾞｼｯｸM"/>
                <a:cs typeface="HGPｺﾞｼｯｸM"/>
              </a:rPr>
              <a:t>：</a:t>
            </a:r>
            <a:r>
              <a:rPr lang="en-US" altLang="ja-JP" sz="1050" spc="-10" dirty="0">
                <a:latin typeface="HGPｺﾞｼｯｸM"/>
                <a:cs typeface="HGPｺﾞｼｯｸM"/>
              </a:rPr>
              <a:t>2019</a:t>
            </a:r>
            <a:r>
              <a:rPr lang="ja-JP" altLang="en-US" sz="1050" spc="-10" dirty="0">
                <a:latin typeface="HGPｺﾞｼｯｸM"/>
                <a:cs typeface="HGPｺﾞｼｯｸM"/>
              </a:rPr>
              <a:t>）</a:t>
            </a:r>
            <a:endParaRPr lang="ja-JP" altLang="en-US" sz="1050" dirty="0">
              <a:latin typeface="HGPｺﾞｼｯｸM"/>
              <a:cs typeface="HGPｺﾞｼｯｸM"/>
            </a:endParaRPr>
          </a:p>
          <a:p>
            <a:pPr marL="12700">
              <a:lnSpc>
                <a:spcPct val="100000"/>
              </a:lnSpc>
              <a:spcBef>
                <a:spcPts val="90"/>
              </a:spcBef>
            </a:pPr>
            <a:r>
              <a:rPr lang="en-US" altLang="ja-JP" sz="900" dirty="0">
                <a:latin typeface="HGPｺﾞｼｯｸM"/>
                <a:cs typeface="HGPｺﾞｼｯｸM"/>
              </a:rPr>
              <a:t>【</a:t>
            </a:r>
            <a:r>
              <a:rPr lang="ja-JP" altLang="en-US" sz="900" dirty="0">
                <a:latin typeface="HGPｺﾞｼｯｸM"/>
                <a:cs typeface="HGPｺﾞｼｯｸM"/>
              </a:rPr>
              <a:t>担当部会</a:t>
            </a:r>
            <a:r>
              <a:rPr lang="en-US" altLang="ja-JP" sz="900" dirty="0">
                <a:latin typeface="HGPｺﾞｼｯｸM"/>
                <a:cs typeface="HGPｺﾞｼｯｸM"/>
              </a:rPr>
              <a:t>】</a:t>
            </a:r>
            <a:r>
              <a:rPr lang="en-US" altLang="ja-JP" sz="900" spc="-10" dirty="0">
                <a:latin typeface="HGPｺﾞｼｯｸM"/>
                <a:cs typeface="HGPｺﾞｼｯｸM"/>
              </a:rPr>
              <a:t>LLW</a:t>
            </a:r>
            <a:r>
              <a:rPr lang="ja-JP" altLang="en-US" sz="900" spc="-15" dirty="0">
                <a:latin typeface="HGPｺﾞｼｯｸM"/>
                <a:cs typeface="HGPｺﾞｼｯｸM"/>
              </a:rPr>
              <a:t>放射能評価分科会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20,625</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16,500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】978-</a:t>
            </a:r>
            <a:r>
              <a:rPr lang="en-US" altLang="ja-JP" sz="900" spc="-10" dirty="0">
                <a:latin typeface="HGPｺﾞｼｯｸM"/>
                <a:cs typeface="HGPｺﾞｼｯｸM"/>
              </a:rPr>
              <a:t>4-89047-413-</a:t>
            </a:r>
            <a:r>
              <a:rPr lang="en-US" altLang="ja-JP" sz="900" dirty="0">
                <a:latin typeface="HGPｺﾞｼｯｸM"/>
                <a:cs typeface="HGPｺﾞｼｯｸM"/>
              </a:rPr>
              <a:t>4</a:t>
            </a:r>
            <a:r>
              <a:rPr lang="ja-JP" altLang="en-US" sz="90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0" dirty="0">
                <a:latin typeface="HGPｺﾞｼｯｸM"/>
                <a:cs typeface="HGPｺﾞｼｯｸM"/>
              </a:rPr>
              <a:t>1712</a:t>
            </a:r>
            <a:endParaRPr lang="ja-JP" altLang="en-US" sz="900" dirty="0">
              <a:latin typeface="HGPｺﾞｼｯｸM"/>
              <a:cs typeface="HGPｺﾞｼｯｸM"/>
            </a:endParaRPr>
          </a:p>
        </p:txBody>
      </p:sp>
      <p:sp>
        <p:nvSpPr>
          <p:cNvPr id="8" name="object 5">
            <a:extLst>
              <a:ext uri="{FF2B5EF4-FFF2-40B4-BE49-F238E27FC236}">
                <a16:creationId xmlns:a16="http://schemas.microsoft.com/office/drawing/2014/main" id="{1012B654-5443-0CB8-C88E-45E813539C2B}"/>
              </a:ext>
            </a:extLst>
          </p:cNvPr>
          <p:cNvSpPr txBox="1"/>
          <p:nvPr/>
        </p:nvSpPr>
        <p:spPr>
          <a:xfrm>
            <a:off x="691198" y="6703919"/>
            <a:ext cx="5580712" cy="491160"/>
          </a:xfrm>
          <a:prstGeom prst="rect">
            <a:avLst/>
          </a:prstGeom>
        </p:spPr>
        <p:txBody>
          <a:bodyPr vert="horz" wrap="square" lIns="0" tIns="26670" rIns="0" bIns="0" rtlCol="0">
            <a:spAutoFit/>
          </a:bodyPr>
          <a:lstStyle/>
          <a:p>
            <a:pPr marL="12700">
              <a:lnSpc>
                <a:spcPct val="100000"/>
              </a:lnSpc>
            </a:pPr>
            <a:r>
              <a:rPr lang="ja-JP" altLang="en-US" sz="1050" spc="-15" dirty="0">
                <a:latin typeface="HGPｺﾞｼｯｸM"/>
                <a:cs typeface="HGPｺﾞｼｯｸM"/>
              </a:rPr>
              <a:t>浅地中処分の安全評価手法</a:t>
            </a:r>
            <a:r>
              <a:rPr lang="ja-JP" altLang="en-US" sz="1050" dirty="0">
                <a:latin typeface="HGPｺﾞｼｯｸM"/>
                <a:cs typeface="HGPｺﾞｼｯｸM"/>
              </a:rPr>
              <a:t>：</a:t>
            </a:r>
            <a:r>
              <a:rPr lang="en-US" altLang="ja-JP" sz="1050" dirty="0">
                <a:latin typeface="HGPｺﾞｼｯｸM"/>
                <a:cs typeface="HGPｺﾞｼｯｸM"/>
              </a:rPr>
              <a:t>2016</a:t>
            </a:r>
            <a:r>
              <a:rPr lang="ja-JP" altLang="en-US" sz="1050" spc="10" dirty="0">
                <a:latin typeface="HGPｺﾞｼｯｸM"/>
                <a:cs typeface="HGPｺﾞｼｯｸM"/>
              </a:rPr>
              <a:t> </a:t>
            </a:r>
            <a:r>
              <a:rPr lang="en-US" altLang="ja-JP" sz="1050" spc="10" dirty="0">
                <a:latin typeface="HGPｺﾞｼｯｸM"/>
                <a:cs typeface="HGPｺﾞｼｯｸM"/>
              </a:rPr>
              <a:t>(</a:t>
            </a:r>
            <a:r>
              <a:rPr lang="en-US" altLang="ja-JP" sz="1050" spc="-10" dirty="0">
                <a:latin typeface="HGPｺﾞｼｯｸM"/>
                <a:cs typeface="HGPｺﾞｼｯｸM"/>
              </a:rPr>
              <a:t>AESJ-SC-F026</a:t>
            </a:r>
            <a:r>
              <a:rPr lang="ja-JP" altLang="en-US" sz="1050" spc="-10" dirty="0">
                <a:latin typeface="HGPｺﾞｼｯｸM"/>
                <a:cs typeface="HGPｺﾞｼｯｸM"/>
              </a:rPr>
              <a:t>：</a:t>
            </a:r>
            <a:r>
              <a:rPr lang="en-US" altLang="ja-JP" sz="1050" spc="-10" dirty="0">
                <a:latin typeface="HGPｺﾞｼｯｸM"/>
                <a:cs typeface="HGPｺﾞｼｯｸM"/>
              </a:rPr>
              <a:t>2016</a:t>
            </a:r>
            <a:r>
              <a:rPr lang="ja-JP" altLang="en-US" sz="1050" spc="-10" dirty="0">
                <a:latin typeface="HGPｺﾞｼｯｸM"/>
                <a:cs typeface="HGPｺﾞｼｯｸM"/>
              </a:rPr>
              <a:t>）</a:t>
            </a:r>
            <a:endParaRPr lang="ja-JP" altLang="en-US" sz="1050" dirty="0">
              <a:latin typeface="HGPｺﾞｼｯｸM"/>
              <a:cs typeface="HGPｺﾞｼｯｸM"/>
            </a:endParaRPr>
          </a:p>
          <a:p>
            <a:pPr marL="12700">
              <a:lnSpc>
                <a:spcPct val="100000"/>
              </a:lnSpc>
              <a:spcBef>
                <a:spcPts val="90"/>
              </a:spcBef>
            </a:pPr>
            <a:r>
              <a:rPr lang="en-US" altLang="ja-JP" sz="900" dirty="0">
                <a:latin typeface="HGPｺﾞｼｯｸM"/>
                <a:cs typeface="HGPｺﾞｼｯｸM"/>
              </a:rPr>
              <a:t>【</a:t>
            </a:r>
            <a:r>
              <a:rPr lang="ja-JP" altLang="en-US" sz="900" dirty="0">
                <a:latin typeface="HGPｺﾞｼｯｸM"/>
                <a:cs typeface="HGPｺﾞｼｯｸM"/>
              </a:rPr>
              <a:t>担当部会</a:t>
            </a:r>
            <a:r>
              <a:rPr lang="en-US" altLang="ja-JP" sz="900" dirty="0">
                <a:latin typeface="HGPｺﾞｼｯｸM"/>
                <a:cs typeface="HGPｺﾞｼｯｸM"/>
              </a:rPr>
              <a:t>】</a:t>
            </a:r>
            <a:r>
              <a:rPr lang="en-US" altLang="ja-JP" sz="900" spc="-10" dirty="0">
                <a:latin typeface="HGPｺﾞｼｯｸM"/>
                <a:cs typeface="HGPｺﾞｼｯｸM"/>
              </a:rPr>
              <a:t>LLW</a:t>
            </a:r>
            <a:r>
              <a:rPr lang="ja-JP" altLang="en-US" sz="900" spc="-10" dirty="0">
                <a:latin typeface="HGPｺﾞｼｯｸM"/>
                <a:cs typeface="HGPｺﾞｼｯｸM"/>
              </a:rPr>
              <a:t>処分安全評価分科会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20,625</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16,500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】978-</a:t>
            </a:r>
            <a:r>
              <a:rPr lang="en-US" altLang="ja-JP" sz="900" spc="-10" dirty="0">
                <a:latin typeface="HGPｺﾞｼｯｸM"/>
                <a:cs typeface="HGPｺﾞｼｯｸM"/>
              </a:rPr>
              <a:t>4-89047-404-</a:t>
            </a:r>
            <a:r>
              <a:rPr lang="en-US" altLang="ja-JP" sz="900" dirty="0">
                <a:latin typeface="HGPｺﾞｼｯｸM"/>
                <a:cs typeface="HGPｺﾞｼｯｸM"/>
              </a:rPr>
              <a:t>2</a:t>
            </a:r>
            <a:r>
              <a:rPr lang="ja-JP" altLang="en-US" sz="90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0" dirty="0">
                <a:latin typeface="HGPｺﾞｼｯｸM"/>
                <a:cs typeface="HGPｺﾞｼｯｸM"/>
              </a:rPr>
              <a:t>1705</a:t>
            </a:r>
            <a:endParaRPr lang="ja-JP" altLang="en-US" sz="900" dirty="0">
              <a:latin typeface="HGPｺﾞｼｯｸM"/>
              <a:cs typeface="HGPｺﾞｼｯｸM"/>
            </a:endParaRPr>
          </a:p>
        </p:txBody>
      </p:sp>
      <p:sp>
        <p:nvSpPr>
          <p:cNvPr id="11" name="object 5">
            <a:extLst>
              <a:ext uri="{FF2B5EF4-FFF2-40B4-BE49-F238E27FC236}">
                <a16:creationId xmlns:a16="http://schemas.microsoft.com/office/drawing/2014/main" id="{5AC3B6B8-7661-4AFF-736B-A7E6003E8F50}"/>
              </a:ext>
            </a:extLst>
          </p:cNvPr>
          <p:cNvSpPr txBox="1"/>
          <p:nvPr/>
        </p:nvSpPr>
        <p:spPr>
          <a:xfrm>
            <a:off x="691198" y="7382298"/>
            <a:ext cx="5510451" cy="637354"/>
          </a:xfrm>
          <a:prstGeom prst="rect">
            <a:avLst/>
          </a:prstGeom>
        </p:spPr>
        <p:txBody>
          <a:bodyPr vert="horz" wrap="square" lIns="0" tIns="26670" rIns="0" bIns="0" rtlCol="0">
            <a:spAutoFit/>
          </a:bodyPr>
          <a:lstStyle/>
          <a:p>
            <a:pPr marL="12700" marR="5080">
              <a:lnSpc>
                <a:spcPts val="1200"/>
              </a:lnSpc>
            </a:pPr>
            <a:r>
              <a:rPr lang="ja-JP" altLang="en-US" sz="1050" spc="-10" dirty="0">
                <a:latin typeface="HGPｺﾞｼｯｸM"/>
                <a:cs typeface="HGPｺﾞｼｯｸM"/>
              </a:rPr>
              <a:t>低レベル放射性廃棄物の埋設地に係る覆土の施工方法及び施設の管理方法：</a:t>
            </a:r>
            <a:r>
              <a:rPr lang="en-US" altLang="ja-JP" sz="1050" dirty="0">
                <a:latin typeface="HGPｺﾞｼｯｸM"/>
                <a:cs typeface="HGPｺﾞｼｯｸM"/>
              </a:rPr>
              <a:t>2016</a:t>
            </a:r>
            <a:endParaRPr lang="ja-JP" altLang="en-US" sz="1050" dirty="0">
              <a:latin typeface="HGPｺﾞｼｯｸM"/>
              <a:cs typeface="HGPｺﾞｼｯｸM"/>
            </a:endParaRPr>
          </a:p>
          <a:p>
            <a:pPr marL="12700" marR="5080">
              <a:lnSpc>
                <a:spcPts val="1200"/>
              </a:lnSpc>
            </a:pPr>
            <a:r>
              <a:rPr lang="ja-JP" altLang="en-US" sz="1050" dirty="0">
                <a:latin typeface="HGPｺﾞｼｯｸM"/>
                <a:cs typeface="HGPｺﾞｼｯｸM"/>
              </a:rPr>
              <a:t>－</a:t>
            </a:r>
            <a:r>
              <a:rPr lang="ja-JP" altLang="en-US" sz="1050" spc="-10" dirty="0">
                <a:latin typeface="HGPｺﾞｼｯｸM"/>
                <a:cs typeface="HGPｺﾞｼｯｸM"/>
              </a:rPr>
              <a:t>ピット処分及びトレンチ処分</a:t>
            </a:r>
            <a:r>
              <a:rPr lang="ja-JP" altLang="en-US" sz="1050" spc="50" dirty="0">
                <a:latin typeface="HGPｺﾞｼｯｸM"/>
                <a:cs typeface="HGPｺﾞｼｯｸM"/>
              </a:rPr>
              <a:t>編－ </a:t>
            </a:r>
            <a:r>
              <a:rPr lang="en-US" altLang="ja-JP" sz="1050" spc="50" dirty="0">
                <a:latin typeface="HGPｺﾞｼｯｸM"/>
                <a:cs typeface="HGPｺﾞｼｯｸM"/>
              </a:rPr>
              <a:t>(</a:t>
            </a:r>
            <a:r>
              <a:rPr lang="en-US" altLang="ja-JP" sz="1050" spc="-10" dirty="0">
                <a:latin typeface="HGPｺﾞｼｯｸM"/>
                <a:cs typeface="HGPｺﾞｼｯｸM"/>
              </a:rPr>
              <a:t>AESJ-SC-F016</a:t>
            </a:r>
            <a:r>
              <a:rPr lang="ja-JP" altLang="en-US" sz="1050" spc="-10" dirty="0">
                <a:latin typeface="HGPｺﾞｼｯｸM"/>
                <a:cs typeface="HGPｺﾞｼｯｸM"/>
              </a:rPr>
              <a:t>：</a:t>
            </a:r>
            <a:r>
              <a:rPr lang="en-US" altLang="ja-JP" sz="1050" spc="-10" dirty="0">
                <a:latin typeface="HGPｺﾞｼｯｸM"/>
                <a:cs typeface="HGPｺﾞｼｯｸM"/>
              </a:rPr>
              <a:t>2016)</a:t>
            </a:r>
            <a:endParaRPr lang="ja-JP" altLang="en-US" sz="1050" dirty="0">
              <a:latin typeface="HGPｺﾞｼｯｸM"/>
              <a:cs typeface="HGPｺﾞｼｯｸM"/>
            </a:endParaRPr>
          </a:p>
          <a:p>
            <a:pPr marL="12700">
              <a:lnSpc>
                <a:spcPct val="100000"/>
              </a:lnSpc>
              <a:spcBef>
                <a:spcPts val="60"/>
              </a:spcBef>
            </a:pPr>
            <a:r>
              <a:rPr lang="en-US" altLang="ja-JP" sz="900" dirty="0">
                <a:latin typeface="HGPｺﾞｼｯｸM"/>
                <a:cs typeface="HGPｺﾞｼｯｸM"/>
              </a:rPr>
              <a:t>【</a:t>
            </a:r>
            <a:r>
              <a:rPr lang="ja-JP" altLang="en-US" sz="900" dirty="0">
                <a:latin typeface="HGPｺﾞｼｯｸM"/>
                <a:cs typeface="HGPｺﾞｼｯｸM"/>
              </a:rPr>
              <a:t>担当部会</a:t>
            </a:r>
            <a:r>
              <a:rPr lang="en-US" altLang="ja-JP" sz="900" dirty="0">
                <a:latin typeface="HGPｺﾞｼｯｸM"/>
                <a:cs typeface="HGPｺﾞｼｯｸM"/>
              </a:rPr>
              <a:t>】</a:t>
            </a:r>
            <a:r>
              <a:rPr lang="en-US" altLang="ja-JP" sz="900" spc="-10" dirty="0">
                <a:latin typeface="HGPｺﾞｼｯｸM"/>
                <a:cs typeface="HGPｺﾞｼｯｸM"/>
              </a:rPr>
              <a:t>LLW</a:t>
            </a:r>
            <a:r>
              <a:rPr lang="ja-JP" altLang="en-US" sz="900" spc="-15" dirty="0">
                <a:latin typeface="HGPｺﾞｼｯｸM"/>
                <a:cs typeface="HGPｺﾞｼｯｸM"/>
              </a:rPr>
              <a:t>埋設後管理分科会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20,625</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16,500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】978-</a:t>
            </a:r>
            <a:r>
              <a:rPr lang="en-US" altLang="ja-JP" sz="900" spc="-10" dirty="0">
                <a:latin typeface="HGPｺﾞｼｯｸM"/>
                <a:cs typeface="HGPｺﾞｼｯｸM"/>
              </a:rPr>
              <a:t>4-89047-402-</a:t>
            </a:r>
            <a:r>
              <a:rPr lang="en-US" altLang="ja-JP" sz="900" dirty="0">
                <a:latin typeface="HGPｺﾞｼｯｸM"/>
                <a:cs typeface="HGPｺﾞｼｯｸM"/>
              </a:rPr>
              <a:t>8</a:t>
            </a:r>
            <a:r>
              <a:rPr lang="ja-JP" altLang="en-US" sz="90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0" dirty="0">
                <a:latin typeface="HGPｺﾞｼｯｸM"/>
                <a:cs typeface="HGPｺﾞｼｯｸM"/>
              </a:rPr>
              <a:t>1704</a:t>
            </a:r>
            <a:endParaRPr lang="ja-JP" altLang="en-US" sz="900" dirty="0">
              <a:latin typeface="HGPｺﾞｼｯｸM"/>
              <a:cs typeface="HGPｺﾞｼｯｸM"/>
            </a:endParaRPr>
          </a:p>
        </p:txBody>
      </p:sp>
      <p:sp>
        <p:nvSpPr>
          <p:cNvPr id="6" name="object 15">
            <a:extLst>
              <a:ext uri="{FF2B5EF4-FFF2-40B4-BE49-F238E27FC236}">
                <a16:creationId xmlns:a16="http://schemas.microsoft.com/office/drawing/2014/main" id="{68225921-7419-E71D-8A91-5141968E67B7}"/>
              </a:ext>
            </a:extLst>
          </p:cNvPr>
          <p:cNvSpPr txBox="1"/>
          <p:nvPr/>
        </p:nvSpPr>
        <p:spPr>
          <a:xfrm>
            <a:off x="806400" y="9537700"/>
            <a:ext cx="3024505" cy="311047"/>
          </a:xfrm>
          <a:prstGeom prst="rect">
            <a:avLst/>
          </a:prstGeom>
        </p:spPr>
        <p:txBody>
          <a:bodyPr vert="horz" wrap="square" lIns="0" tIns="12700" rIns="0" bIns="0" rtlCol="0">
            <a:spAutoFit/>
          </a:bodyPr>
          <a:lstStyle/>
          <a:p>
            <a:pPr marL="12700" marR="5080">
              <a:lnSpc>
                <a:spcPct val="125000"/>
              </a:lnSpc>
              <a:spcBef>
                <a:spcPts val="100"/>
              </a:spcBef>
            </a:pPr>
            <a:r>
              <a:rPr sz="800" spc="-15" dirty="0">
                <a:latin typeface="游ゴシック" panose="020B0400000000000000" pitchFamily="50" charset="-128"/>
                <a:ea typeface="游ゴシック" panose="020B0400000000000000" pitchFamily="50" charset="-128"/>
                <a:cs typeface="ＭＳ 明朝"/>
              </a:rPr>
              <a:t>※記載価格は，税込です。また，発送には送料が別途</a:t>
            </a:r>
            <a:r>
              <a:rPr sz="800" spc="-10" dirty="0">
                <a:latin typeface="游ゴシック" panose="020B0400000000000000" pitchFamily="50" charset="-128"/>
                <a:ea typeface="游ゴシック" panose="020B0400000000000000" pitchFamily="50" charset="-128"/>
                <a:cs typeface="ＭＳ 明朝"/>
              </a:rPr>
              <a:t>550</a:t>
            </a:r>
            <a:r>
              <a:rPr sz="800" spc="-25" dirty="0">
                <a:latin typeface="游ゴシック" panose="020B0400000000000000" pitchFamily="50" charset="-128"/>
                <a:ea typeface="游ゴシック" panose="020B0400000000000000" pitchFamily="50" charset="-128"/>
                <a:cs typeface="ＭＳ 明朝"/>
              </a:rPr>
              <a:t>円(税込)</a:t>
            </a:r>
            <a:r>
              <a:rPr sz="800" spc="-15" dirty="0">
                <a:latin typeface="游ゴシック" panose="020B0400000000000000" pitchFamily="50" charset="-128"/>
                <a:ea typeface="游ゴシック" panose="020B0400000000000000" pitchFamily="50" charset="-128"/>
                <a:cs typeface="ＭＳ 明朝"/>
              </a:rPr>
              <a:t>必要となります。</a:t>
            </a:r>
            <a:endParaRPr sz="800" dirty="0">
              <a:latin typeface="游ゴシック" panose="020B0400000000000000" pitchFamily="50" charset="-128"/>
              <a:ea typeface="游ゴシック" panose="020B0400000000000000" pitchFamily="50" charset="-128"/>
              <a:cs typeface="ＭＳ 明朝"/>
            </a:endParaRPr>
          </a:p>
        </p:txBody>
      </p:sp>
      <p:sp>
        <p:nvSpPr>
          <p:cNvPr id="34" name="object 10">
            <a:extLst>
              <a:ext uri="{FF2B5EF4-FFF2-40B4-BE49-F238E27FC236}">
                <a16:creationId xmlns:a16="http://schemas.microsoft.com/office/drawing/2014/main" id="{7E88FCF0-99B0-06F8-60D4-2B2D29B82675}"/>
              </a:ext>
            </a:extLst>
          </p:cNvPr>
          <p:cNvSpPr txBox="1"/>
          <p:nvPr/>
        </p:nvSpPr>
        <p:spPr>
          <a:xfrm>
            <a:off x="691198" y="4554000"/>
            <a:ext cx="5900167" cy="629660"/>
          </a:xfrm>
          <a:prstGeom prst="rect">
            <a:avLst/>
          </a:prstGeom>
        </p:spPr>
        <p:txBody>
          <a:bodyPr vert="horz" wrap="square" lIns="0" tIns="26670" rIns="0" bIns="0" rtlCol="0">
            <a:spAutoFit/>
          </a:bodyPr>
          <a:lstStyle/>
          <a:p>
            <a:pPr marL="12700">
              <a:spcBef>
                <a:spcPts val="5"/>
              </a:spcBef>
            </a:pPr>
            <a:r>
              <a:rPr lang="ja-JP" altLang="en-US" sz="1050" spc="-20" dirty="0">
                <a:latin typeface="HGPｺﾞｼｯｸM" panose="020B0600000000000000" pitchFamily="50" charset="-128"/>
                <a:ea typeface="HGPｺﾞｼｯｸM" panose="020B0600000000000000" pitchFamily="50" charset="-128"/>
                <a:cs typeface="HGPｺﾞｼｯｸM"/>
              </a:rPr>
              <a:t>浅地中ピット処分対象廃棄体の製作要件及び検査方法</a:t>
            </a:r>
            <a:r>
              <a:rPr lang="en-US" altLang="ja-JP" sz="1050" spc="-20" dirty="0">
                <a:latin typeface="HGPｺﾞｼｯｸM" panose="020B0600000000000000" pitchFamily="50" charset="-128"/>
                <a:ea typeface="HGPｺﾞｼｯｸM" panose="020B0600000000000000" pitchFamily="50" charset="-128"/>
                <a:cs typeface="HGPｺﾞｼｯｸM"/>
              </a:rPr>
              <a:t>:2022 </a:t>
            </a:r>
            <a:r>
              <a:rPr lang="ja-JP" altLang="en-US" sz="1050" spc="-20" dirty="0">
                <a:latin typeface="HGPｺﾞｼｯｸM" panose="020B0600000000000000" pitchFamily="50" charset="-128"/>
                <a:ea typeface="HGPｺﾞｼｯｸM" panose="020B0600000000000000" pitchFamily="50" charset="-128"/>
                <a:cs typeface="HGPｺﾞｼｯｸM"/>
              </a:rPr>
              <a:t>－ドラム缶形態編－（</a:t>
            </a:r>
            <a:r>
              <a:rPr lang="en-US" altLang="ja-JP" sz="1050" spc="-20" dirty="0">
                <a:latin typeface="HGPｺﾞｼｯｸM" panose="020B0600000000000000" pitchFamily="50" charset="-128"/>
                <a:ea typeface="HGPｺﾞｼｯｸM" panose="020B0600000000000000" pitchFamily="50" charset="-128"/>
                <a:cs typeface="HGPｺﾞｼｯｸM"/>
              </a:rPr>
              <a:t>AESJ-SC-F027</a:t>
            </a:r>
            <a:r>
              <a:rPr lang="ja-JP" altLang="en-US" sz="1050" spc="-20" dirty="0">
                <a:latin typeface="HGPｺﾞｼｯｸM" panose="020B0600000000000000" pitchFamily="50" charset="-128"/>
                <a:ea typeface="HGPｺﾞｼｯｸM" panose="020B0600000000000000" pitchFamily="50" charset="-128"/>
                <a:cs typeface="HGPｺﾞｼｯｸM"/>
              </a:rPr>
              <a:t>：</a:t>
            </a:r>
            <a:r>
              <a:rPr lang="en-US" altLang="ja-JP" sz="1050" spc="-20" dirty="0">
                <a:latin typeface="HGPｺﾞｼｯｸM" panose="020B0600000000000000" pitchFamily="50" charset="-128"/>
                <a:ea typeface="HGPｺﾞｼｯｸM" panose="020B0600000000000000" pitchFamily="50" charset="-128"/>
                <a:cs typeface="HGPｺﾞｼｯｸM"/>
              </a:rPr>
              <a:t>2022</a:t>
            </a:r>
            <a:r>
              <a:rPr lang="ja-JP" altLang="en-US" sz="1050" spc="-20" dirty="0">
                <a:latin typeface="HGPｺﾞｼｯｸM" panose="020B0600000000000000" pitchFamily="50" charset="-128"/>
                <a:ea typeface="HGPｺﾞｼｯｸM" panose="020B0600000000000000" pitchFamily="50" charset="-128"/>
                <a:cs typeface="HGPｺﾞｼｯｸM"/>
              </a:rPr>
              <a:t>）</a:t>
            </a:r>
            <a:endParaRPr lang="en-US" altLang="ja-JP" sz="1050" spc="-20" dirty="0">
              <a:latin typeface="HGPｺﾞｼｯｸM" panose="020B0600000000000000" pitchFamily="50" charset="-128"/>
              <a:ea typeface="HGPｺﾞｼｯｸM" panose="020B0600000000000000" pitchFamily="50" charset="-128"/>
              <a:cs typeface="HGPｺﾞｼｯｸM"/>
            </a:endParaRPr>
          </a:p>
          <a:p>
            <a:pPr marL="12700"/>
            <a:r>
              <a:rPr lang="en-US" altLang="ja-JP" sz="900" spc="-10" dirty="0">
                <a:latin typeface="HGPｺﾞｼｯｸM"/>
                <a:cs typeface="HGPｺﾞｼｯｸM"/>
              </a:rPr>
              <a:t>【</a:t>
            </a:r>
            <a:r>
              <a:rPr lang="ja-JP" altLang="en-US" sz="900" spc="-10" dirty="0">
                <a:latin typeface="HGPｺﾞｼｯｸM"/>
                <a:cs typeface="HGPｺﾞｼｯｸM"/>
              </a:rPr>
              <a:t>担当分科会</a:t>
            </a:r>
            <a:r>
              <a:rPr lang="en-US" altLang="ja-JP" sz="900" spc="-10" dirty="0">
                <a:latin typeface="HGPｺﾞｼｯｸM"/>
                <a:cs typeface="HGPｺﾞｼｯｸM"/>
              </a:rPr>
              <a:t>】LLW</a:t>
            </a:r>
            <a:r>
              <a:rPr lang="ja-JP" altLang="en-US" sz="900" spc="-10" dirty="0">
                <a:latin typeface="HGPｺﾞｼｯｸM"/>
                <a:cs typeface="HGPｺﾞｼｯｸM"/>
              </a:rPr>
              <a:t> 廃棄体等製作・管理分科会</a:t>
            </a:r>
            <a:endParaRPr lang="ja-JP" altLang="en-US" sz="900" dirty="0">
              <a:latin typeface="HGPｺﾞｼｯｸM"/>
              <a:cs typeface="HGPｺﾞｼｯｸM"/>
            </a:endParaRPr>
          </a:p>
          <a:p>
            <a:pPr marL="12700">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】24</a:t>
            </a:r>
            <a:r>
              <a:rPr lang="en-US" altLang="ja-JP" sz="900" spc="-10" dirty="0">
                <a:latin typeface="HGPｺﾞｼｯｸM"/>
                <a:cs typeface="HGPｺﾞｼｯｸM"/>
              </a:rPr>
              <a:t>,750</a:t>
            </a:r>
            <a:r>
              <a:rPr lang="ja-JP" altLang="en-US" sz="900" spc="10" dirty="0">
                <a:latin typeface="HGPｺﾞｼｯｸM"/>
                <a:cs typeface="HGPｺﾞｼｯｸM"/>
              </a:rPr>
              <a:t> 円　</a:t>
            </a:r>
            <a:r>
              <a:rPr lang="en-US" altLang="ja-JP" sz="900" spc="10" dirty="0">
                <a:latin typeface="HGPｺﾞｼｯｸM"/>
                <a:cs typeface="HGPｺﾞｼｯｸM"/>
              </a:rPr>
              <a:t>【</a:t>
            </a:r>
            <a:r>
              <a:rPr lang="ja-JP" altLang="en-US" sz="900" spc="10" dirty="0">
                <a:latin typeface="HGPｺﾞｼｯｸM"/>
                <a:cs typeface="HGPｺﾞｼｯｸM"/>
              </a:rPr>
              <a:t>会員価格・税込</a:t>
            </a:r>
            <a:r>
              <a:rPr lang="en-US" altLang="ja-JP" sz="900" spc="10" dirty="0">
                <a:latin typeface="HGPｺﾞｼｯｸM"/>
                <a:cs typeface="HGPｺﾞｼｯｸM"/>
              </a:rPr>
              <a:t>】20</a:t>
            </a:r>
            <a:r>
              <a:rPr lang="en-US" altLang="ja-JP" sz="900" spc="-10" dirty="0">
                <a:latin typeface="HGPｺﾞｼｯｸM"/>
                <a:cs typeface="HGPｺﾞｼｯｸM"/>
              </a:rPr>
              <a:t>,350</a:t>
            </a:r>
            <a:r>
              <a:rPr lang="ja-JP" altLang="en-US" sz="900" spc="80" dirty="0">
                <a:latin typeface="HGPｺﾞｼｯｸM"/>
                <a:cs typeface="HGPｺﾞｼｯｸM"/>
              </a:rPr>
              <a:t> 円　</a:t>
            </a:r>
            <a:r>
              <a:rPr lang="en-US" altLang="ja-JP" sz="900" spc="80" dirty="0">
                <a:latin typeface="HGPｺﾞｼｯｸM"/>
                <a:cs typeface="HGPｺﾞｼｯｸM"/>
              </a:rPr>
              <a:t>【</a:t>
            </a:r>
            <a:r>
              <a:rPr lang="en-US" altLang="ja-JP" sz="900" spc="-10" dirty="0">
                <a:latin typeface="HGPｺﾞｼｯｸM"/>
                <a:cs typeface="HGPｺﾞｼｯｸM"/>
              </a:rPr>
              <a:t>ISBN】978-4-89047-450-9</a:t>
            </a:r>
            <a:r>
              <a:rPr lang="ja-JP" altLang="en-US" sz="900" spc="-1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5" dirty="0">
                <a:latin typeface="HGPｺﾞｼｯｸM"/>
                <a:cs typeface="HGPｺﾞｼｯｸM"/>
              </a:rPr>
              <a:t>2302</a:t>
            </a:r>
          </a:p>
          <a:p>
            <a:pPr marL="12700">
              <a:lnSpc>
                <a:spcPct val="100000"/>
              </a:lnSpc>
              <a:spcBef>
                <a:spcPts val="120"/>
              </a:spcBef>
            </a:pPr>
            <a:endParaRPr lang="ja-JP" altLang="en-US" sz="900" dirty="0">
              <a:latin typeface="HGPｺﾞｼｯｸM"/>
              <a:cs typeface="HGPｺﾞｼｯｸM"/>
            </a:endParaRPr>
          </a:p>
        </p:txBody>
      </p:sp>
      <p:sp>
        <p:nvSpPr>
          <p:cNvPr id="36" name="テキスト ボックス 35">
            <a:extLst>
              <a:ext uri="{FF2B5EF4-FFF2-40B4-BE49-F238E27FC236}">
                <a16:creationId xmlns:a16="http://schemas.microsoft.com/office/drawing/2014/main" id="{09297431-FBFC-127F-ECC6-9BD8DEAB919C}"/>
              </a:ext>
            </a:extLst>
          </p:cNvPr>
          <p:cNvSpPr txBox="1"/>
          <p:nvPr/>
        </p:nvSpPr>
        <p:spPr>
          <a:xfrm>
            <a:off x="6299999" y="4812768"/>
            <a:ext cx="415498" cy="230832"/>
          </a:xfrm>
          <a:prstGeom prst="rect">
            <a:avLst/>
          </a:prstGeom>
          <a:solidFill>
            <a:schemeClr val="tx2"/>
          </a:solidFill>
        </p:spPr>
        <p:txBody>
          <a:bodyPr wrap="none" rtlCol="0">
            <a:spAutoFit/>
          </a:bodyPr>
          <a:lstStyle/>
          <a:p>
            <a:r>
              <a:rPr kumimoji="1" lang="ja-JP" altLang="en-US" sz="900" dirty="0">
                <a:solidFill>
                  <a:schemeClr val="bg1"/>
                </a:solidFill>
              </a:rPr>
              <a:t>再掲</a:t>
            </a:r>
          </a:p>
        </p:txBody>
      </p:sp>
      <p:sp>
        <p:nvSpPr>
          <p:cNvPr id="35" name="object 10">
            <a:extLst>
              <a:ext uri="{FF2B5EF4-FFF2-40B4-BE49-F238E27FC236}">
                <a16:creationId xmlns:a16="http://schemas.microsoft.com/office/drawing/2014/main" id="{A447B7D8-65D4-0E9E-935F-334C2AF6817B}"/>
              </a:ext>
            </a:extLst>
          </p:cNvPr>
          <p:cNvSpPr txBox="1"/>
          <p:nvPr/>
        </p:nvSpPr>
        <p:spPr>
          <a:xfrm>
            <a:off x="691199" y="3741539"/>
            <a:ext cx="5900167" cy="778418"/>
          </a:xfrm>
          <a:prstGeom prst="rect">
            <a:avLst/>
          </a:prstGeom>
        </p:spPr>
        <p:txBody>
          <a:bodyPr vert="horz" wrap="square" lIns="0" tIns="26670" rIns="0" bIns="0" rtlCol="0">
            <a:spAutoFit/>
          </a:bodyPr>
          <a:lstStyle/>
          <a:p>
            <a:pPr marL="12700"/>
            <a:r>
              <a:rPr lang="ja-JP" altLang="en-US" sz="1050" spc="-20" dirty="0">
                <a:latin typeface="HGPｺﾞｼｯｸM" panose="020B0600000000000000" pitchFamily="50" charset="-128"/>
                <a:ea typeface="HGPｺﾞｼｯｸM" panose="020B0600000000000000" pitchFamily="50" charset="-128"/>
                <a:cs typeface="HGPｺﾞｼｯｸM"/>
              </a:rPr>
              <a:t>低レベル放射性廃棄物の埋設地に係る埋戻しの方法及び施設の管理方法－中深度処分編：</a:t>
            </a:r>
            <a:r>
              <a:rPr lang="en-US" altLang="ja-JP" sz="1050" spc="-20" dirty="0">
                <a:latin typeface="HGPｺﾞｼｯｸM" panose="020B0600000000000000" pitchFamily="50" charset="-128"/>
                <a:ea typeface="HGPｺﾞｼｯｸM" panose="020B0600000000000000" pitchFamily="50" charset="-128"/>
                <a:cs typeface="HGPｺﾞｼｯｸM"/>
              </a:rPr>
              <a:t>2023</a:t>
            </a:r>
            <a:r>
              <a:rPr lang="ja-JP" altLang="en-US" sz="1050" spc="-20" dirty="0">
                <a:latin typeface="HGPｺﾞｼｯｸM" panose="020B0600000000000000" pitchFamily="50" charset="-128"/>
                <a:ea typeface="HGPｺﾞｼｯｸM" panose="020B0600000000000000" pitchFamily="50" charset="-128"/>
                <a:cs typeface="HGPｺﾞｼｯｸM"/>
              </a:rPr>
              <a:t>（</a:t>
            </a:r>
            <a:r>
              <a:rPr lang="en-US" altLang="ja-JP" sz="1050" spc="-20" dirty="0">
                <a:latin typeface="HGPｺﾞｼｯｸM" panose="020B0600000000000000" pitchFamily="50" charset="-128"/>
                <a:ea typeface="HGPｺﾞｼｯｸM" panose="020B0600000000000000" pitchFamily="50" charset="-128"/>
                <a:cs typeface="HGPｺﾞｼｯｸM"/>
              </a:rPr>
              <a:t>AESJ-SC-F028</a:t>
            </a:r>
            <a:r>
              <a:rPr lang="ja-JP" altLang="en-US" sz="1050" spc="-20" dirty="0">
                <a:latin typeface="HGPｺﾞｼｯｸM" panose="020B0600000000000000" pitchFamily="50" charset="-128"/>
                <a:ea typeface="HGPｺﾞｼｯｸM" panose="020B0600000000000000" pitchFamily="50" charset="-128"/>
                <a:cs typeface="HGPｺﾞｼｯｸM"/>
              </a:rPr>
              <a:t>：</a:t>
            </a:r>
            <a:r>
              <a:rPr lang="en-US" altLang="ja-JP" sz="1050" spc="-20" dirty="0">
                <a:latin typeface="HGPｺﾞｼｯｸM" panose="020B0600000000000000" pitchFamily="50" charset="-128"/>
                <a:ea typeface="HGPｺﾞｼｯｸM" panose="020B0600000000000000" pitchFamily="50" charset="-128"/>
                <a:cs typeface="HGPｺﾞｼｯｸM"/>
              </a:rPr>
              <a:t>2023</a:t>
            </a:r>
            <a:r>
              <a:rPr lang="ja-JP" altLang="en-US" sz="1050" spc="-20" dirty="0">
                <a:latin typeface="HGPｺﾞｼｯｸM" panose="020B0600000000000000" pitchFamily="50" charset="-128"/>
                <a:ea typeface="HGPｺﾞｼｯｸM" panose="020B0600000000000000" pitchFamily="50" charset="-128"/>
                <a:cs typeface="HGPｺﾞｼｯｸM"/>
              </a:rPr>
              <a:t>）</a:t>
            </a:r>
            <a:endParaRPr lang="en-US" altLang="ja-JP" sz="1050" spc="-20" dirty="0">
              <a:latin typeface="HGPｺﾞｼｯｸM" panose="020B0600000000000000" pitchFamily="50" charset="-128"/>
              <a:ea typeface="HGPｺﾞｼｯｸM" panose="020B0600000000000000" pitchFamily="50" charset="-128"/>
              <a:cs typeface="HGPｺﾞｼｯｸM"/>
            </a:endParaRPr>
          </a:p>
          <a:p>
            <a:pPr marL="12700"/>
            <a:r>
              <a:rPr lang="en-US" altLang="ja-JP" sz="900" spc="-10" dirty="0">
                <a:latin typeface="HGPｺﾞｼｯｸM"/>
                <a:cs typeface="HGPｺﾞｼｯｸM"/>
              </a:rPr>
              <a:t>【</a:t>
            </a:r>
            <a:r>
              <a:rPr lang="ja-JP" altLang="en-US" sz="900" spc="-10" dirty="0">
                <a:latin typeface="HGPｺﾞｼｯｸM"/>
                <a:cs typeface="HGPｺﾞｼｯｸM"/>
              </a:rPr>
              <a:t>担当分科会</a:t>
            </a:r>
            <a:r>
              <a:rPr lang="en-US" altLang="ja-JP" sz="900" spc="-10" dirty="0">
                <a:latin typeface="HGPｺﾞｼｯｸM"/>
                <a:cs typeface="HGPｺﾞｼｯｸM"/>
              </a:rPr>
              <a:t>】LLW</a:t>
            </a:r>
            <a:r>
              <a:rPr lang="ja-JP" altLang="en-US" sz="900" spc="-10" dirty="0">
                <a:latin typeface="HGPｺﾞｼｯｸM"/>
                <a:cs typeface="HGPｺﾞｼｯｸM"/>
              </a:rPr>
              <a:t> 埋設後管理分科会</a:t>
            </a:r>
            <a:endParaRPr lang="ja-JP" altLang="en-US" sz="900" dirty="0">
              <a:latin typeface="HGPｺﾞｼｯｸM"/>
              <a:cs typeface="HGPｺﾞｼｯｸM"/>
            </a:endParaRPr>
          </a:p>
          <a:p>
            <a:pPr marL="12700"/>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】20</a:t>
            </a:r>
            <a:r>
              <a:rPr lang="en-US" altLang="ja-JP" sz="900" spc="-10" dirty="0">
                <a:latin typeface="HGPｺﾞｼｯｸM"/>
                <a:cs typeface="HGPｺﾞｼｯｸM"/>
              </a:rPr>
              <a:t>,625</a:t>
            </a:r>
            <a:r>
              <a:rPr lang="ja-JP" altLang="en-US" sz="900" spc="10" dirty="0">
                <a:latin typeface="HGPｺﾞｼｯｸM"/>
                <a:cs typeface="HGPｺﾞｼｯｸM"/>
              </a:rPr>
              <a:t>円　</a:t>
            </a:r>
            <a:r>
              <a:rPr lang="en-US" altLang="ja-JP" sz="900" spc="10" dirty="0">
                <a:latin typeface="HGPｺﾞｼｯｸM"/>
                <a:cs typeface="HGPｺﾞｼｯｸM"/>
              </a:rPr>
              <a:t>【</a:t>
            </a:r>
            <a:r>
              <a:rPr lang="ja-JP" altLang="en-US" sz="900" spc="10" dirty="0">
                <a:latin typeface="HGPｺﾞｼｯｸM"/>
                <a:cs typeface="HGPｺﾞｼｯｸM"/>
              </a:rPr>
              <a:t>会員価格・税込</a:t>
            </a:r>
            <a:r>
              <a:rPr lang="en-US" altLang="ja-JP" sz="900" spc="10" dirty="0">
                <a:latin typeface="HGPｺﾞｼｯｸM"/>
                <a:cs typeface="HGPｺﾞｼｯｸM"/>
              </a:rPr>
              <a:t>】16</a:t>
            </a:r>
            <a:r>
              <a:rPr lang="en-US" altLang="ja-JP" sz="900" spc="-10" dirty="0">
                <a:latin typeface="HGPｺﾞｼｯｸM"/>
                <a:cs typeface="HGPｺﾞｼｯｸM"/>
              </a:rPr>
              <a:t>,500</a:t>
            </a:r>
            <a:r>
              <a:rPr lang="ja-JP" altLang="en-US" sz="900" spc="80" dirty="0">
                <a:latin typeface="HGPｺﾞｼｯｸM"/>
                <a:cs typeface="HGPｺﾞｼｯｸM"/>
              </a:rPr>
              <a:t>円　</a:t>
            </a:r>
            <a:r>
              <a:rPr lang="en-US" altLang="ja-JP" sz="900" spc="80" dirty="0">
                <a:latin typeface="HGPｺﾞｼｯｸM"/>
                <a:cs typeface="HGPｺﾞｼｯｸM"/>
              </a:rPr>
              <a:t>【</a:t>
            </a:r>
            <a:r>
              <a:rPr lang="en-US" altLang="ja-JP" sz="900" spc="-10" dirty="0">
                <a:latin typeface="HGPｺﾞｼｯｸM"/>
                <a:cs typeface="HGPｺﾞｼｯｸM"/>
              </a:rPr>
              <a:t>ISBN】978-4-89047-454-7</a:t>
            </a:r>
            <a:r>
              <a:rPr lang="ja-JP" altLang="en-US" sz="900" spc="-1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5" dirty="0">
                <a:latin typeface="HGPｺﾞｼｯｸM"/>
                <a:cs typeface="HGPｺﾞｼｯｸM"/>
              </a:rPr>
              <a:t>2306</a:t>
            </a:r>
          </a:p>
          <a:p>
            <a:pPr marL="12700">
              <a:lnSpc>
                <a:spcPct val="100000"/>
              </a:lnSpc>
              <a:spcBef>
                <a:spcPts val="120"/>
              </a:spcBef>
            </a:pPr>
            <a:endParaRPr lang="ja-JP" altLang="en-US" sz="900" dirty="0">
              <a:latin typeface="HGPｺﾞｼｯｸM"/>
              <a:cs typeface="HGPｺﾞｼｯｸM"/>
            </a:endParaRPr>
          </a:p>
        </p:txBody>
      </p:sp>
      <p:sp>
        <p:nvSpPr>
          <p:cNvPr id="38" name="テキスト ボックス 37">
            <a:extLst>
              <a:ext uri="{FF2B5EF4-FFF2-40B4-BE49-F238E27FC236}">
                <a16:creationId xmlns:a16="http://schemas.microsoft.com/office/drawing/2014/main" id="{6CFBCA3D-FD6B-D6FA-CE9E-26E0C6FC88BC}"/>
              </a:ext>
            </a:extLst>
          </p:cNvPr>
          <p:cNvSpPr txBox="1"/>
          <p:nvPr/>
        </p:nvSpPr>
        <p:spPr>
          <a:xfrm>
            <a:off x="6299999" y="4056605"/>
            <a:ext cx="415498" cy="230832"/>
          </a:xfrm>
          <a:prstGeom prst="rect">
            <a:avLst/>
          </a:prstGeom>
          <a:solidFill>
            <a:schemeClr val="tx2"/>
          </a:solidFill>
        </p:spPr>
        <p:txBody>
          <a:bodyPr wrap="none" rtlCol="0">
            <a:spAutoFit/>
          </a:bodyPr>
          <a:lstStyle/>
          <a:p>
            <a:r>
              <a:rPr kumimoji="1" lang="ja-JP" altLang="en-US" sz="900" dirty="0">
                <a:solidFill>
                  <a:schemeClr val="bg1"/>
                </a:solidFill>
              </a:rPr>
              <a:t>再掲</a:t>
            </a:r>
          </a:p>
        </p:txBody>
      </p:sp>
      <p:sp>
        <p:nvSpPr>
          <p:cNvPr id="15" name="object 10">
            <a:extLst>
              <a:ext uri="{FF2B5EF4-FFF2-40B4-BE49-F238E27FC236}">
                <a16:creationId xmlns:a16="http://schemas.microsoft.com/office/drawing/2014/main" id="{6E0E6CA8-706A-5B39-B6CC-ECE5DBA6176F}"/>
              </a:ext>
            </a:extLst>
          </p:cNvPr>
          <p:cNvSpPr txBox="1"/>
          <p:nvPr/>
        </p:nvSpPr>
        <p:spPr>
          <a:xfrm>
            <a:off x="691199" y="3084904"/>
            <a:ext cx="5900167" cy="616836"/>
          </a:xfrm>
          <a:prstGeom prst="rect">
            <a:avLst/>
          </a:prstGeom>
        </p:spPr>
        <p:txBody>
          <a:bodyPr vert="horz" wrap="square" lIns="0" tIns="26670" rIns="0" bIns="0" rtlCol="0">
            <a:spAutoFit/>
          </a:bodyPr>
          <a:lstStyle/>
          <a:p>
            <a:pPr marL="12700"/>
            <a:r>
              <a:rPr lang="ja-JP" altLang="en-US" sz="1050" spc="-20" dirty="0">
                <a:latin typeface="HGPｺﾞｼｯｸM" panose="020B0600000000000000" pitchFamily="50" charset="-128"/>
                <a:ea typeface="HGPｺﾞｼｯｸM" panose="020B0600000000000000" pitchFamily="50" charset="-128"/>
                <a:cs typeface="HGPｺﾞｼｯｸM"/>
              </a:rPr>
              <a:t>低レベル放射性廃棄物処分施設の安全評価の実施方法－中深度処分編：</a:t>
            </a:r>
            <a:r>
              <a:rPr lang="en-US" altLang="ja-JP" sz="1050" spc="-20" dirty="0">
                <a:latin typeface="HGPｺﾞｼｯｸM" panose="020B0600000000000000" pitchFamily="50" charset="-128"/>
                <a:ea typeface="HGPｺﾞｼｯｸM" panose="020B0600000000000000" pitchFamily="50" charset="-128"/>
                <a:cs typeface="HGPｺﾞｼｯｸM"/>
              </a:rPr>
              <a:t>2023</a:t>
            </a:r>
            <a:r>
              <a:rPr lang="ja-JP" altLang="en-US" sz="1050" spc="-20" dirty="0">
                <a:latin typeface="HGPｺﾞｼｯｸM" panose="020B0600000000000000" pitchFamily="50" charset="-128"/>
                <a:ea typeface="HGPｺﾞｼｯｸM" panose="020B0600000000000000" pitchFamily="50" charset="-128"/>
                <a:cs typeface="HGPｺﾞｼｯｸM"/>
              </a:rPr>
              <a:t>（</a:t>
            </a:r>
            <a:r>
              <a:rPr lang="en-US" altLang="ja-JP" sz="1050" spc="-20" dirty="0">
                <a:latin typeface="HGPｺﾞｼｯｸM" panose="020B0600000000000000" pitchFamily="50" charset="-128"/>
                <a:ea typeface="HGPｺﾞｼｯｸM" panose="020B0600000000000000" pitchFamily="50" charset="-128"/>
                <a:cs typeface="HGPｺﾞｼｯｸM"/>
              </a:rPr>
              <a:t>AESJ-SC-F012:2023</a:t>
            </a:r>
            <a:r>
              <a:rPr lang="ja-JP" altLang="en-US" sz="1050" spc="-20" dirty="0">
                <a:latin typeface="HGPｺﾞｼｯｸM" panose="020B0600000000000000" pitchFamily="50" charset="-128"/>
                <a:ea typeface="HGPｺﾞｼｯｸM" panose="020B0600000000000000" pitchFamily="50" charset="-128"/>
                <a:cs typeface="HGPｺﾞｼｯｸM"/>
              </a:rPr>
              <a:t>）</a:t>
            </a:r>
            <a:endParaRPr lang="en-US" altLang="ja-JP" sz="1050" spc="-20" dirty="0">
              <a:latin typeface="HGPｺﾞｼｯｸM" panose="020B0600000000000000" pitchFamily="50" charset="-128"/>
              <a:ea typeface="HGPｺﾞｼｯｸM" panose="020B0600000000000000" pitchFamily="50" charset="-128"/>
              <a:cs typeface="HGPｺﾞｼｯｸM"/>
            </a:endParaRPr>
          </a:p>
          <a:p>
            <a:pPr marL="12700"/>
            <a:r>
              <a:rPr lang="en-US" altLang="ja-JP" sz="900" spc="-10" dirty="0">
                <a:latin typeface="HGPｺﾞｼｯｸM"/>
                <a:cs typeface="HGPｺﾞｼｯｸM"/>
              </a:rPr>
              <a:t>【</a:t>
            </a:r>
            <a:r>
              <a:rPr lang="ja-JP" altLang="en-US" sz="900" spc="-10" dirty="0">
                <a:latin typeface="HGPｺﾞｼｯｸM"/>
                <a:cs typeface="HGPｺﾞｼｯｸM"/>
              </a:rPr>
              <a:t>担当分科会</a:t>
            </a:r>
            <a:r>
              <a:rPr lang="en-US" altLang="ja-JP" sz="900" spc="-10" dirty="0">
                <a:latin typeface="HGPｺﾞｼｯｸM"/>
                <a:cs typeface="HGPｺﾞｼｯｸM"/>
              </a:rPr>
              <a:t>】LLW</a:t>
            </a:r>
            <a:r>
              <a:rPr lang="ja-JP" altLang="en-US" sz="900" spc="-10" dirty="0">
                <a:latin typeface="HGPｺﾞｼｯｸM"/>
                <a:cs typeface="HGPｺﾞｼｯｸM"/>
              </a:rPr>
              <a:t>処分安全評価分科会</a:t>
            </a:r>
            <a:endParaRPr lang="ja-JP" altLang="en-US" sz="900" dirty="0">
              <a:latin typeface="HGPｺﾞｼｯｸM"/>
              <a:cs typeface="HGPｺﾞｼｯｸM"/>
            </a:endParaRPr>
          </a:p>
          <a:p>
            <a:pPr marL="12700"/>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】20</a:t>
            </a:r>
            <a:r>
              <a:rPr lang="en-US" altLang="ja-JP" sz="900" spc="-10" dirty="0">
                <a:latin typeface="HGPｺﾞｼｯｸM"/>
                <a:cs typeface="HGPｺﾞｼｯｸM"/>
              </a:rPr>
              <a:t>,625</a:t>
            </a:r>
            <a:r>
              <a:rPr lang="ja-JP" altLang="en-US" sz="900" spc="10" dirty="0">
                <a:latin typeface="HGPｺﾞｼｯｸM"/>
                <a:cs typeface="HGPｺﾞｼｯｸM"/>
              </a:rPr>
              <a:t>円　</a:t>
            </a:r>
            <a:r>
              <a:rPr lang="en-US" altLang="ja-JP" sz="900" spc="10" dirty="0">
                <a:latin typeface="HGPｺﾞｼｯｸM"/>
                <a:cs typeface="HGPｺﾞｼｯｸM"/>
              </a:rPr>
              <a:t>【</a:t>
            </a:r>
            <a:r>
              <a:rPr lang="ja-JP" altLang="en-US" sz="900" spc="10" dirty="0">
                <a:latin typeface="HGPｺﾞｼｯｸM"/>
                <a:cs typeface="HGPｺﾞｼｯｸM"/>
              </a:rPr>
              <a:t>会員価格・税込</a:t>
            </a:r>
            <a:r>
              <a:rPr lang="en-US" altLang="ja-JP" sz="900" spc="10" dirty="0">
                <a:latin typeface="HGPｺﾞｼｯｸM"/>
                <a:cs typeface="HGPｺﾞｼｯｸM"/>
              </a:rPr>
              <a:t>】16</a:t>
            </a:r>
            <a:r>
              <a:rPr lang="en-US" altLang="ja-JP" sz="900" spc="-10" dirty="0">
                <a:latin typeface="HGPｺﾞｼｯｸM"/>
                <a:cs typeface="HGPｺﾞｼｯｸM"/>
              </a:rPr>
              <a:t>,500</a:t>
            </a:r>
            <a:r>
              <a:rPr lang="ja-JP" altLang="en-US" sz="900" spc="80" dirty="0">
                <a:latin typeface="HGPｺﾞｼｯｸM"/>
                <a:cs typeface="HGPｺﾞｼｯｸM"/>
              </a:rPr>
              <a:t>円　</a:t>
            </a:r>
            <a:r>
              <a:rPr lang="en-US" altLang="ja-JP" sz="900" spc="80" dirty="0">
                <a:latin typeface="HGPｺﾞｼｯｸM"/>
                <a:cs typeface="HGPｺﾞｼｯｸM"/>
              </a:rPr>
              <a:t>【</a:t>
            </a:r>
            <a:r>
              <a:rPr lang="en-US" altLang="ja-JP" sz="900" spc="-10" dirty="0">
                <a:latin typeface="HGPｺﾞｼｯｸM"/>
                <a:cs typeface="HGPｺﾞｼｯｸM"/>
              </a:rPr>
              <a:t>ISBN】978-4-89047-463-9</a:t>
            </a:r>
            <a:r>
              <a:rPr lang="ja-JP" altLang="en-US" sz="900" spc="35"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5" dirty="0">
                <a:latin typeface="HGPｺﾞｼｯｸM"/>
                <a:cs typeface="HGPｺﾞｼｯｸM"/>
              </a:rPr>
              <a:t>2307</a:t>
            </a:r>
          </a:p>
          <a:p>
            <a:pPr marL="12700">
              <a:lnSpc>
                <a:spcPct val="100000"/>
              </a:lnSpc>
              <a:spcBef>
                <a:spcPts val="120"/>
              </a:spcBef>
            </a:pPr>
            <a:endParaRPr lang="ja-JP" altLang="en-US" sz="900" dirty="0">
              <a:latin typeface="HGPｺﾞｼｯｸM"/>
              <a:cs typeface="HGPｺﾞｼｯｸM"/>
            </a:endParaRPr>
          </a:p>
        </p:txBody>
      </p:sp>
      <p:sp>
        <p:nvSpPr>
          <p:cNvPr id="24" name="テキスト ボックス 23">
            <a:extLst>
              <a:ext uri="{FF2B5EF4-FFF2-40B4-BE49-F238E27FC236}">
                <a16:creationId xmlns:a16="http://schemas.microsoft.com/office/drawing/2014/main" id="{0627ED13-6872-256B-061B-C8AA678DA337}"/>
              </a:ext>
            </a:extLst>
          </p:cNvPr>
          <p:cNvSpPr txBox="1"/>
          <p:nvPr/>
        </p:nvSpPr>
        <p:spPr>
          <a:xfrm>
            <a:off x="6299999" y="3315063"/>
            <a:ext cx="415498" cy="230832"/>
          </a:xfrm>
          <a:prstGeom prst="rect">
            <a:avLst/>
          </a:prstGeom>
          <a:solidFill>
            <a:schemeClr val="tx2"/>
          </a:solidFill>
        </p:spPr>
        <p:txBody>
          <a:bodyPr wrap="none" rtlCol="0">
            <a:spAutoFit/>
          </a:bodyPr>
          <a:lstStyle/>
          <a:p>
            <a:r>
              <a:rPr kumimoji="1" lang="ja-JP" altLang="en-US" sz="900" dirty="0">
                <a:solidFill>
                  <a:schemeClr val="bg1"/>
                </a:solidFill>
              </a:rPr>
              <a:t>再掲</a:t>
            </a:r>
          </a:p>
        </p:txBody>
      </p:sp>
      <p:sp>
        <p:nvSpPr>
          <p:cNvPr id="14" name="object 10">
            <a:extLst>
              <a:ext uri="{FF2B5EF4-FFF2-40B4-BE49-F238E27FC236}">
                <a16:creationId xmlns:a16="http://schemas.microsoft.com/office/drawing/2014/main" id="{C56D7D32-7097-F155-F72F-F6331512ADBE}"/>
              </a:ext>
            </a:extLst>
          </p:cNvPr>
          <p:cNvSpPr txBox="1"/>
          <p:nvPr/>
        </p:nvSpPr>
        <p:spPr>
          <a:xfrm>
            <a:off x="691199" y="2369046"/>
            <a:ext cx="5900167" cy="616836"/>
          </a:xfrm>
          <a:prstGeom prst="rect">
            <a:avLst/>
          </a:prstGeom>
        </p:spPr>
        <p:txBody>
          <a:bodyPr vert="horz" wrap="square" lIns="0" tIns="26670" rIns="0" bIns="0" rtlCol="0">
            <a:spAutoFit/>
          </a:bodyPr>
          <a:lstStyle/>
          <a:p>
            <a:pPr marL="12700"/>
            <a:r>
              <a:rPr lang="ja-JP" altLang="en-US" sz="1050" spc="-20" dirty="0">
                <a:latin typeface="HGPｺﾞｼｯｸM" panose="020B0600000000000000" pitchFamily="50" charset="-128"/>
                <a:ea typeface="HGPｺﾞｼｯｸM" panose="020B0600000000000000" pitchFamily="50" charset="-128"/>
                <a:cs typeface="HGPｺﾞｼｯｸM"/>
              </a:rPr>
              <a:t>低レベル放射性廃棄物処分施設の施設検査方法</a:t>
            </a:r>
            <a:r>
              <a:rPr lang="en-US" altLang="ja-JP" sz="1050" spc="-20" dirty="0">
                <a:latin typeface="HGPｺﾞｼｯｸM" panose="020B0600000000000000" pitchFamily="50" charset="-128"/>
                <a:ea typeface="HGPｺﾞｼｯｸM" panose="020B0600000000000000" pitchFamily="50" charset="-128"/>
                <a:cs typeface="HGPｺﾞｼｯｸM"/>
              </a:rPr>
              <a:t>―</a:t>
            </a:r>
            <a:r>
              <a:rPr lang="ja-JP" altLang="en-US" sz="1050" spc="-20" dirty="0">
                <a:latin typeface="HGPｺﾞｼｯｸM" panose="020B0600000000000000" pitchFamily="50" charset="-128"/>
                <a:ea typeface="HGPｺﾞｼｯｸM" panose="020B0600000000000000" pitchFamily="50" charset="-128"/>
                <a:cs typeface="HGPｺﾞｼｯｸM"/>
              </a:rPr>
              <a:t>浅地中処分編：</a:t>
            </a:r>
            <a:r>
              <a:rPr lang="en-US" altLang="ja-JP" sz="1050" spc="-20" dirty="0">
                <a:latin typeface="HGPｺﾞｼｯｸM" panose="020B0600000000000000" pitchFamily="50" charset="-128"/>
                <a:ea typeface="HGPｺﾞｼｯｸM" panose="020B0600000000000000" pitchFamily="50" charset="-128"/>
                <a:cs typeface="HGPｺﾞｼｯｸM"/>
              </a:rPr>
              <a:t>2023</a:t>
            </a:r>
            <a:r>
              <a:rPr lang="ja-JP" altLang="en-US" sz="1050" spc="-20" dirty="0">
                <a:latin typeface="HGPｺﾞｼｯｸM" panose="020B0600000000000000" pitchFamily="50" charset="-128"/>
                <a:ea typeface="HGPｺﾞｼｯｸM" panose="020B0600000000000000" pitchFamily="50" charset="-128"/>
                <a:cs typeface="HGPｺﾞｼｯｸM"/>
              </a:rPr>
              <a:t>（</a:t>
            </a:r>
            <a:r>
              <a:rPr lang="en-US" altLang="ja-JP" sz="1050" spc="-20" dirty="0">
                <a:latin typeface="HGPｺﾞｼｯｸM" panose="020B0600000000000000" pitchFamily="50" charset="-128"/>
                <a:ea typeface="HGPｺﾞｼｯｸM" panose="020B0600000000000000" pitchFamily="50" charset="-128"/>
                <a:cs typeface="HGPｺﾞｼｯｸM"/>
              </a:rPr>
              <a:t>AESJ-SC-F017</a:t>
            </a:r>
            <a:r>
              <a:rPr lang="ja-JP" altLang="en-US" sz="1050" spc="-20" dirty="0">
                <a:latin typeface="HGPｺﾞｼｯｸM" panose="020B0600000000000000" pitchFamily="50" charset="-128"/>
                <a:ea typeface="HGPｺﾞｼｯｸM" panose="020B0600000000000000" pitchFamily="50" charset="-128"/>
                <a:cs typeface="HGPｺﾞｼｯｸM"/>
              </a:rPr>
              <a:t>：</a:t>
            </a:r>
            <a:r>
              <a:rPr lang="en-US" altLang="ja-JP" sz="1050" spc="-20" dirty="0">
                <a:latin typeface="HGPｺﾞｼｯｸM" panose="020B0600000000000000" pitchFamily="50" charset="-128"/>
                <a:ea typeface="HGPｺﾞｼｯｸM" panose="020B0600000000000000" pitchFamily="50" charset="-128"/>
                <a:cs typeface="HGPｺﾞｼｯｸM"/>
              </a:rPr>
              <a:t>2023</a:t>
            </a:r>
            <a:r>
              <a:rPr lang="ja-JP" altLang="en-US" sz="1050" spc="-20" dirty="0">
                <a:latin typeface="HGPｺﾞｼｯｸM" panose="020B0600000000000000" pitchFamily="50" charset="-128"/>
                <a:ea typeface="HGPｺﾞｼｯｸM" panose="020B0600000000000000" pitchFamily="50" charset="-128"/>
                <a:cs typeface="HGPｺﾞｼｯｸM"/>
              </a:rPr>
              <a:t>）</a:t>
            </a:r>
            <a:endParaRPr lang="en-US" altLang="ja-JP" sz="1050" spc="-20" dirty="0">
              <a:latin typeface="HGPｺﾞｼｯｸM" panose="020B0600000000000000" pitchFamily="50" charset="-128"/>
              <a:ea typeface="HGPｺﾞｼｯｸM" panose="020B0600000000000000" pitchFamily="50" charset="-128"/>
              <a:cs typeface="HGPｺﾞｼｯｸM"/>
            </a:endParaRPr>
          </a:p>
          <a:p>
            <a:pPr marL="12700"/>
            <a:r>
              <a:rPr lang="en-US" altLang="ja-JP" sz="900" spc="-10" dirty="0">
                <a:latin typeface="HGPｺﾞｼｯｸM"/>
                <a:cs typeface="HGPｺﾞｼｯｸM"/>
              </a:rPr>
              <a:t>【</a:t>
            </a:r>
            <a:r>
              <a:rPr lang="ja-JP" altLang="en-US" sz="900" spc="-10" dirty="0">
                <a:latin typeface="HGPｺﾞｼｯｸM"/>
                <a:cs typeface="HGPｺﾞｼｯｸM"/>
              </a:rPr>
              <a:t>担当分科会</a:t>
            </a:r>
            <a:r>
              <a:rPr lang="en-US" altLang="ja-JP" sz="900" spc="-10" dirty="0">
                <a:latin typeface="HGPｺﾞｼｯｸM"/>
                <a:cs typeface="HGPｺﾞｼｯｸM"/>
              </a:rPr>
              <a:t>】LLW</a:t>
            </a:r>
            <a:r>
              <a:rPr lang="zh-TW" altLang="en-US" sz="900" b="0" i="0" u="none" strike="noStrike" baseline="0" dirty="0">
                <a:latin typeface="HGSｺﾞｼｯｸM" panose="020B0600000000000000" pitchFamily="50" charset="-128"/>
                <a:ea typeface="HGSｺﾞｼｯｸM" panose="020B0600000000000000" pitchFamily="50" charset="-128"/>
              </a:rPr>
              <a:t>埋設施設検査方法分科会</a:t>
            </a:r>
            <a:endParaRPr lang="ja-JP" altLang="en-US" sz="900" dirty="0">
              <a:latin typeface="HGSｺﾞｼｯｸM" panose="020B0600000000000000" pitchFamily="50" charset="-128"/>
              <a:ea typeface="HGSｺﾞｼｯｸM" panose="020B0600000000000000" pitchFamily="50" charset="-128"/>
              <a:cs typeface="HGPｺﾞｼｯｸM"/>
            </a:endParaRPr>
          </a:p>
          <a:p>
            <a:pPr marL="12700"/>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】20</a:t>
            </a:r>
            <a:r>
              <a:rPr lang="en-US" altLang="ja-JP" sz="900" spc="-10" dirty="0">
                <a:latin typeface="HGPｺﾞｼｯｸM"/>
                <a:cs typeface="HGPｺﾞｼｯｸM"/>
              </a:rPr>
              <a:t>,625</a:t>
            </a:r>
            <a:r>
              <a:rPr lang="ja-JP" altLang="en-US" sz="900" spc="10" dirty="0">
                <a:latin typeface="HGPｺﾞｼｯｸM"/>
                <a:cs typeface="HGPｺﾞｼｯｸM"/>
              </a:rPr>
              <a:t>円　</a:t>
            </a:r>
            <a:r>
              <a:rPr lang="en-US" altLang="ja-JP" sz="900" spc="10" dirty="0">
                <a:latin typeface="HGPｺﾞｼｯｸM"/>
                <a:cs typeface="HGPｺﾞｼｯｸM"/>
              </a:rPr>
              <a:t>【</a:t>
            </a:r>
            <a:r>
              <a:rPr lang="ja-JP" altLang="en-US" sz="900" spc="10" dirty="0">
                <a:latin typeface="HGPｺﾞｼｯｸM"/>
                <a:cs typeface="HGPｺﾞｼｯｸM"/>
              </a:rPr>
              <a:t>会員価格・税込</a:t>
            </a:r>
            <a:r>
              <a:rPr lang="en-US" altLang="ja-JP" sz="900" spc="10" dirty="0">
                <a:latin typeface="HGPｺﾞｼｯｸM"/>
                <a:cs typeface="HGPｺﾞｼｯｸM"/>
              </a:rPr>
              <a:t>】16</a:t>
            </a:r>
            <a:r>
              <a:rPr lang="en-US" altLang="ja-JP" sz="900" spc="-10" dirty="0">
                <a:latin typeface="HGPｺﾞｼｯｸM"/>
                <a:cs typeface="HGPｺﾞｼｯｸM"/>
              </a:rPr>
              <a:t>,500</a:t>
            </a:r>
            <a:r>
              <a:rPr lang="ja-JP" altLang="en-US" sz="900" spc="80" dirty="0">
                <a:latin typeface="HGPｺﾞｼｯｸM"/>
                <a:cs typeface="HGPｺﾞｼｯｸM"/>
              </a:rPr>
              <a:t>円　</a:t>
            </a:r>
            <a:r>
              <a:rPr lang="en-US" altLang="ja-JP" sz="900" spc="80" dirty="0">
                <a:latin typeface="HGPｺﾞｼｯｸM"/>
                <a:cs typeface="HGPｺﾞｼｯｸM"/>
              </a:rPr>
              <a:t>【</a:t>
            </a:r>
            <a:r>
              <a:rPr lang="en-US" altLang="ja-JP" sz="900" spc="-10" dirty="0">
                <a:latin typeface="HGPｺﾞｼｯｸM"/>
                <a:cs typeface="HGPｺﾞｼｯｸM"/>
              </a:rPr>
              <a:t>ISBN】978-4-89047-464-6</a:t>
            </a:r>
            <a:r>
              <a:rPr lang="ja-JP" altLang="en-US" sz="900" spc="-1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5" dirty="0">
                <a:latin typeface="HGPｺﾞｼｯｸM"/>
                <a:cs typeface="HGPｺﾞｼｯｸM"/>
              </a:rPr>
              <a:t>2311</a:t>
            </a:r>
          </a:p>
          <a:p>
            <a:pPr marL="12700">
              <a:lnSpc>
                <a:spcPct val="100000"/>
              </a:lnSpc>
              <a:spcBef>
                <a:spcPts val="120"/>
              </a:spcBef>
            </a:pPr>
            <a:endParaRPr lang="ja-JP" altLang="en-US" sz="900" dirty="0">
              <a:latin typeface="HGPｺﾞｼｯｸM"/>
              <a:cs typeface="HGPｺﾞｼｯｸM"/>
            </a:endParaRPr>
          </a:p>
        </p:txBody>
      </p:sp>
      <p:sp>
        <p:nvSpPr>
          <p:cNvPr id="27" name="テキスト ボックス 26">
            <a:extLst>
              <a:ext uri="{FF2B5EF4-FFF2-40B4-BE49-F238E27FC236}">
                <a16:creationId xmlns:a16="http://schemas.microsoft.com/office/drawing/2014/main" id="{B0B65C2D-8D3C-9A18-7051-581B5FECDA04}"/>
              </a:ext>
            </a:extLst>
          </p:cNvPr>
          <p:cNvSpPr txBox="1"/>
          <p:nvPr/>
        </p:nvSpPr>
        <p:spPr>
          <a:xfrm>
            <a:off x="6299999" y="2572020"/>
            <a:ext cx="415498" cy="230832"/>
          </a:xfrm>
          <a:prstGeom prst="rect">
            <a:avLst/>
          </a:prstGeom>
          <a:solidFill>
            <a:schemeClr val="tx2"/>
          </a:solidFill>
        </p:spPr>
        <p:txBody>
          <a:bodyPr wrap="none" rtlCol="0">
            <a:spAutoFit/>
          </a:bodyPr>
          <a:lstStyle/>
          <a:p>
            <a:r>
              <a:rPr kumimoji="1" lang="ja-JP" altLang="en-US" sz="900" dirty="0">
                <a:solidFill>
                  <a:schemeClr val="bg1"/>
                </a:solidFill>
              </a:rPr>
              <a:t>再掲</a:t>
            </a:r>
          </a:p>
        </p:txBody>
      </p:sp>
      <p:sp>
        <p:nvSpPr>
          <p:cNvPr id="13" name="object 6">
            <a:extLst>
              <a:ext uri="{FF2B5EF4-FFF2-40B4-BE49-F238E27FC236}">
                <a16:creationId xmlns:a16="http://schemas.microsoft.com/office/drawing/2014/main" id="{B5955D49-9EFB-4B78-96DC-0282C32CEDAA}"/>
              </a:ext>
            </a:extLst>
          </p:cNvPr>
          <p:cNvSpPr/>
          <p:nvPr/>
        </p:nvSpPr>
        <p:spPr>
          <a:xfrm>
            <a:off x="666000" y="51480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21" name="object 6">
            <a:extLst>
              <a:ext uri="{FF2B5EF4-FFF2-40B4-BE49-F238E27FC236}">
                <a16:creationId xmlns:a16="http://schemas.microsoft.com/office/drawing/2014/main" id="{CB32EE2F-760B-708A-B9B3-E66551797933}"/>
              </a:ext>
            </a:extLst>
          </p:cNvPr>
          <p:cNvSpPr/>
          <p:nvPr/>
        </p:nvSpPr>
        <p:spPr>
          <a:xfrm>
            <a:off x="665999" y="3002378"/>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26" name="object 6">
            <a:extLst>
              <a:ext uri="{FF2B5EF4-FFF2-40B4-BE49-F238E27FC236}">
                <a16:creationId xmlns:a16="http://schemas.microsoft.com/office/drawing/2014/main" id="{2BBAEF24-3CA7-0B97-1C71-4C3DEA9D6614}"/>
              </a:ext>
            </a:extLst>
          </p:cNvPr>
          <p:cNvSpPr/>
          <p:nvPr/>
        </p:nvSpPr>
        <p:spPr>
          <a:xfrm>
            <a:off x="665999" y="370174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29" name="object 6">
            <a:extLst>
              <a:ext uri="{FF2B5EF4-FFF2-40B4-BE49-F238E27FC236}">
                <a16:creationId xmlns:a16="http://schemas.microsoft.com/office/drawing/2014/main" id="{D4EF2845-F33C-35DA-8244-21C560E11B49}"/>
              </a:ext>
            </a:extLst>
          </p:cNvPr>
          <p:cNvSpPr/>
          <p:nvPr/>
        </p:nvSpPr>
        <p:spPr>
          <a:xfrm>
            <a:off x="666000" y="45000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30" name="object 6">
            <a:extLst>
              <a:ext uri="{FF2B5EF4-FFF2-40B4-BE49-F238E27FC236}">
                <a16:creationId xmlns:a16="http://schemas.microsoft.com/office/drawing/2014/main" id="{667683DA-3CE5-B4FB-D4A1-8E3C03B6DFD4}"/>
              </a:ext>
            </a:extLst>
          </p:cNvPr>
          <p:cNvSpPr/>
          <p:nvPr/>
        </p:nvSpPr>
        <p:spPr>
          <a:xfrm>
            <a:off x="665999" y="59563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37" name="object 6">
            <a:extLst>
              <a:ext uri="{FF2B5EF4-FFF2-40B4-BE49-F238E27FC236}">
                <a16:creationId xmlns:a16="http://schemas.microsoft.com/office/drawing/2014/main" id="{7B0C01B6-B8E2-C4B6-97C3-C589519401FD}"/>
              </a:ext>
            </a:extLst>
          </p:cNvPr>
          <p:cNvSpPr/>
          <p:nvPr/>
        </p:nvSpPr>
        <p:spPr>
          <a:xfrm>
            <a:off x="665999" y="66421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40" name="object 6">
            <a:extLst>
              <a:ext uri="{FF2B5EF4-FFF2-40B4-BE49-F238E27FC236}">
                <a16:creationId xmlns:a16="http://schemas.microsoft.com/office/drawing/2014/main" id="{7B7C4397-E951-A5C0-E296-591F6F8A6E26}"/>
              </a:ext>
            </a:extLst>
          </p:cNvPr>
          <p:cNvSpPr/>
          <p:nvPr/>
        </p:nvSpPr>
        <p:spPr>
          <a:xfrm>
            <a:off x="665999" y="7333852"/>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41" name="object 6">
            <a:extLst>
              <a:ext uri="{FF2B5EF4-FFF2-40B4-BE49-F238E27FC236}">
                <a16:creationId xmlns:a16="http://schemas.microsoft.com/office/drawing/2014/main" id="{14A223A9-A88F-EAA1-603C-2097C7A2A1F0}"/>
              </a:ext>
            </a:extLst>
          </p:cNvPr>
          <p:cNvSpPr/>
          <p:nvPr/>
        </p:nvSpPr>
        <p:spPr>
          <a:xfrm>
            <a:off x="665999" y="8126118"/>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16" name="object 5">
            <a:extLst>
              <a:ext uri="{FF2B5EF4-FFF2-40B4-BE49-F238E27FC236}">
                <a16:creationId xmlns:a16="http://schemas.microsoft.com/office/drawing/2014/main" id="{81F517FD-9BEE-5542-2FDF-37A1832AF84A}"/>
              </a:ext>
            </a:extLst>
          </p:cNvPr>
          <p:cNvSpPr txBox="1"/>
          <p:nvPr/>
        </p:nvSpPr>
        <p:spPr>
          <a:xfrm>
            <a:off x="691199" y="1699046"/>
            <a:ext cx="6083935" cy="465512"/>
          </a:xfrm>
          <a:prstGeom prst="rect">
            <a:avLst/>
          </a:prstGeom>
        </p:spPr>
        <p:txBody>
          <a:bodyPr vert="horz" wrap="square" lIns="0" tIns="26670" rIns="0" bIns="0" rtlCol="0">
            <a:spAutoFit/>
          </a:bodyPr>
          <a:lstStyle/>
          <a:p>
            <a:pPr marL="12700" marR="0" lvl="0" indent="0" defTabSz="914400" eaLnBrk="1" fontAlgn="auto" latinLnBrk="0" hangingPunct="1">
              <a:lnSpc>
                <a:spcPct val="100000"/>
              </a:lnSpc>
              <a:spcBef>
                <a:spcPts val="0"/>
              </a:spcBef>
              <a:spcAft>
                <a:spcPts val="0"/>
              </a:spcAft>
              <a:buClrTx/>
              <a:buSzTx/>
              <a:buFontTx/>
              <a:buNone/>
              <a:tabLst/>
              <a:defRPr/>
            </a:pPr>
            <a:r>
              <a:rPr lang="ja-JP" altLang="en-US" sz="1050" spc="-15" dirty="0">
                <a:latin typeface="HGPｺﾞｼｯｸM"/>
                <a:cs typeface="HGPｺﾞｼｯｸM"/>
              </a:rPr>
              <a:t>使用済燃料中間貯蔵施設用金属キャスクの安全設計及び検査基準</a:t>
            </a:r>
            <a:r>
              <a:rPr lang="en-US" altLang="ja-JP" sz="1050" spc="-15" dirty="0">
                <a:latin typeface="HGPｺﾞｼｯｸM"/>
                <a:cs typeface="HGPｺﾞｼｯｸM"/>
              </a:rPr>
              <a:t>:2024</a:t>
            </a:r>
            <a:r>
              <a:rPr lang="ja-JP" altLang="en-US" sz="1050" spc="-15" dirty="0">
                <a:latin typeface="HGPｺﾞｼｯｸM"/>
                <a:cs typeface="HGPｺﾞｼｯｸM"/>
              </a:rPr>
              <a:t>（</a:t>
            </a:r>
            <a:r>
              <a:rPr lang="en-US" altLang="ja-JP" sz="1050" spc="-15" dirty="0">
                <a:latin typeface="HGPｺﾞｼｯｸM"/>
                <a:cs typeface="HGPｺﾞｼｯｸM"/>
              </a:rPr>
              <a:t>AESJ-SC-F002:2024</a:t>
            </a:r>
            <a:r>
              <a:rPr lang="ja-JP" altLang="en-US" sz="1050" spc="-15" dirty="0">
                <a:latin typeface="HGPｺﾞｼｯｸM"/>
                <a:cs typeface="HGPｺﾞｼｯｸM"/>
              </a:rPr>
              <a:t>）</a:t>
            </a:r>
            <a:endParaRPr lang="en-US" altLang="ja-JP" sz="1050" spc="-15" dirty="0">
              <a:latin typeface="HGPｺﾞｼｯｸM"/>
              <a:cs typeface="HGPｺﾞｼｯｸM"/>
            </a:endParaRPr>
          </a:p>
          <a:p>
            <a:pPr marL="12700" marR="0" lvl="0" indent="0" defTabSz="914400" eaLnBrk="1" fontAlgn="auto" latinLnBrk="0" hangingPunct="1">
              <a:lnSpc>
                <a:spcPct val="100000"/>
              </a:lnSpc>
              <a:spcBef>
                <a:spcPts val="0"/>
              </a:spcBef>
              <a:spcAft>
                <a:spcPts val="0"/>
              </a:spcAft>
              <a:buClrTx/>
              <a:buSzTx/>
              <a:buFontTx/>
              <a:buNone/>
              <a:tabLst/>
              <a:defRPr/>
            </a:pPr>
            <a:r>
              <a:rPr lang="en-US" altLang="ja-JP" sz="900" spc="-15" dirty="0">
                <a:latin typeface="HGPｺﾞｼｯｸM"/>
                <a:cs typeface="HGPｺﾞｼｯｸM"/>
              </a:rPr>
              <a:t>【</a:t>
            </a:r>
            <a:r>
              <a:rPr lang="ja-JP" altLang="en-US" sz="900" spc="-15" dirty="0">
                <a:latin typeface="HGPｺﾞｼｯｸM"/>
                <a:cs typeface="HGPｺﾞｼｯｸM"/>
              </a:rPr>
              <a:t>担当分科会</a:t>
            </a:r>
            <a:r>
              <a:rPr lang="en-US" altLang="ja-JP" sz="900" spc="-15" dirty="0">
                <a:latin typeface="HGPｺﾞｼｯｸM"/>
                <a:cs typeface="HGPｺﾞｼｯｸM"/>
              </a:rPr>
              <a:t>】</a:t>
            </a:r>
            <a:r>
              <a:rPr lang="zh-CN" altLang="en-US" sz="900" dirty="0">
                <a:latin typeface="HGPｺﾞｼｯｸM" panose="020B0600000000000000" pitchFamily="50" charset="-128"/>
                <a:ea typeface="HGPｺﾞｼｯｸM" panose="020B0600000000000000" pitchFamily="50" charset="-128"/>
              </a:rPr>
              <a:t>外的事象</a:t>
            </a:r>
            <a:r>
              <a:rPr lang="en-US" altLang="zh-CN" sz="900" dirty="0">
                <a:latin typeface="HGPｺﾞｼｯｸM" panose="020B0600000000000000" pitchFamily="50" charset="-128"/>
                <a:ea typeface="HGPｺﾞｼｯｸM" panose="020B0600000000000000" pitchFamily="50" charset="-128"/>
              </a:rPr>
              <a:t>PRA </a:t>
            </a:r>
            <a:r>
              <a:rPr lang="zh-CN" altLang="en-US" sz="900" dirty="0">
                <a:latin typeface="HGPｺﾞｼｯｸM" panose="020B0600000000000000" pitchFamily="50" charset="-128"/>
                <a:ea typeface="HGPｺﾞｼｯｸM" panose="020B0600000000000000" pitchFamily="50" charset="-128"/>
              </a:rPr>
              <a:t>分科会</a:t>
            </a:r>
            <a:endParaRPr lang="ja-JP" altLang="en-US" sz="900" dirty="0">
              <a:latin typeface="HGPｺﾞｼｯｸM" panose="020B0600000000000000" pitchFamily="50" charset="-128"/>
              <a:ea typeface="HGPｺﾞｼｯｸM" panose="020B0600000000000000" pitchFamily="50" charset="-128"/>
              <a:cs typeface="HGPｺﾞｼｯｸM"/>
            </a:endParaRPr>
          </a:p>
          <a:p>
            <a:pPr marL="12700" marR="0" lvl="0" indent="0" defTabSz="914400" eaLnBrk="1" fontAlgn="auto" latinLnBrk="0" hangingPunct="1">
              <a:lnSpc>
                <a:spcPct val="100000"/>
              </a:lnSpc>
              <a:spcBef>
                <a:spcPts val="0"/>
              </a:spcBef>
              <a:spcAft>
                <a:spcPts val="0"/>
              </a:spcAft>
              <a:buClrTx/>
              <a:buSzTx/>
              <a:buFontTx/>
              <a:buNone/>
              <a:tabLst/>
              <a:defRPr/>
            </a:pPr>
            <a:r>
              <a:rPr kumimoji="0" lang="en-US" altLang="ja-JP" sz="900" b="0" i="0" u="none" strike="noStrike" kern="0" cap="none" spc="-5" normalizeH="0" baseline="0" noProof="0" dirty="0">
                <a:ln>
                  <a:noFill/>
                </a:ln>
                <a:solidFill>
                  <a:sysClr val="windowText" lastClr="000000"/>
                </a:solidFill>
                <a:effectLst/>
                <a:uLnTx/>
                <a:uFillTx/>
                <a:latin typeface="HGPｺﾞｼｯｸM"/>
                <a:cs typeface="HGPｺﾞｼｯｸM"/>
              </a:rPr>
              <a:t>【</a:t>
            </a:r>
            <a:r>
              <a:rPr kumimoji="0" lang="ja-JP" altLang="en-US" sz="900" b="0" i="0" u="none" strike="noStrike" kern="0" cap="none" spc="-5" normalizeH="0" baseline="0" noProof="0" dirty="0">
                <a:ln>
                  <a:noFill/>
                </a:ln>
                <a:solidFill>
                  <a:sysClr val="windowText" lastClr="000000"/>
                </a:solidFill>
                <a:effectLst/>
                <a:uLnTx/>
                <a:uFillTx/>
                <a:latin typeface="HGPｺﾞｼｯｸM"/>
                <a:cs typeface="HGPｺﾞｼｯｸM"/>
              </a:rPr>
              <a:t>定価・税込</a:t>
            </a:r>
            <a:r>
              <a:rPr kumimoji="0" lang="en-US" altLang="ja-JP" sz="900" b="0" i="0" u="none" strike="noStrike" kern="0" cap="none" spc="-5" normalizeH="0" baseline="0" noProof="0" dirty="0">
                <a:ln>
                  <a:noFill/>
                </a:ln>
                <a:solidFill>
                  <a:sysClr val="windowText" lastClr="000000"/>
                </a:solidFill>
                <a:effectLst/>
                <a:uLnTx/>
                <a:uFillTx/>
                <a:latin typeface="HGPｺﾞｼｯｸM"/>
                <a:cs typeface="HGPｺﾞｼｯｸM"/>
              </a:rPr>
              <a:t>】20</a:t>
            </a:r>
            <a:r>
              <a:rPr kumimoji="0" lang="en-US" altLang="ja-JP" sz="900" b="0" i="0" u="none" strike="noStrike" kern="0" cap="none" spc="-10" normalizeH="0" baseline="0" noProof="0" dirty="0">
                <a:ln>
                  <a:noFill/>
                </a:ln>
                <a:solidFill>
                  <a:sysClr val="windowText" lastClr="000000"/>
                </a:solidFill>
                <a:effectLst/>
                <a:uLnTx/>
                <a:uFillTx/>
                <a:latin typeface="HGPｺﾞｼｯｸM"/>
                <a:cs typeface="HGPｺﾞｼｯｸM"/>
              </a:rPr>
              <a:t>,625</a:t>
            </a:r>
            <a:r>
              <a:rPr kumimoji="0" lang="ja-JP" altLang="en-US" sz="900" b="0" i="0" u="none" strike="noStrike" kern="0" cap="none" spc="20" normalizeH="0" baseline="0" noProof="0" dirty="0">
                <a:ln>
                  <a:noFill/>
                </a:ln>
                <a:solidFill>
                  <a:sysClr val="windowText" lastClr="000000"/>
                </a:solidFill>
                <a:effectLst/>
                <a:uLnTx/>
                <a:uFillTx/>
                <a:latin typeface="HGPｺﾞｼｯｸM"/>
                <a:cs typeface="HGPｺﾞｼｯｸM"/>
              </a:rPr>
              <a:t>円　</a:t>
            </a:r>
            <a:r>
              <a:rPr kumimoji="0" lang="en-US" altLang="ja-JP" sz="900" b="0" i="0" u="none" strike="noStrike" kern="0" cap="none" spc="20" normalizeH="0" baseline="0" noProof="0" dirty="0">
                <a:ln>
                  <a:noFill/>
                </a:ln>
                <a:solidFill>
                  <a:sysClr val="windowText" lastClr="000000"/>
                </a:solidFill>
                <a:effectLst/>
                <a:uLnTx/>
                <a:uFillTx/>
                <a:latin typeface="HGPｺﾞｼｯｸM"/>
                <a:cs typeface="HGPｺﾞｼｯｸM"/>
              </a:rPr>
              <a:t>【</a:t>
            </a:r>
            <a:r>
              <a:rPr kumimoji="0" lang="ja-JP" altLang="en-US" sz="900" b="0" i="0" u="none" strike="noStrike" kern="0" cap="none" spc="20" normalizeH="0" baseline="0" noProof="0" dirty="0">
                <a:ln>
                  <a:noFill/>
                </a:ln>
                <a:solidFill>
                  <a:sysClr val="windowText" lastClr="000000"/>
                </a:solidFill>
                <a:effectLst/>
                <a:uLnTx/>
                <a:uFillTx/>
                <a:latin typeface="HGPｺﾞｼｯｸM"/>
                <a:cs typeface="HGPｺﾞｼｯｸM"/>
              </a:rPr>
              <a:t>会員価格・税込</a:t>
            </a:r>
            <a:r>
              <a:rPr kumimoji="0" lang="en-US" altLang="ja-JP" sz="900" b="0" i="0" u="none" strike="noStrike" kern="0" cap="none" spc="20" normalizeH="0" baseline="0" noProof="0" dirty="0">
                <a:ln>
                  <a:noFill/>
                </a:ln>
                <a:solidFill>
                  <a:sysClr val="windowText" lastClr="000000"/>
                </a:solidFill>
                <a:effectLst/>
                <a:uLnTx/>
                <a:uFillTx/>
                <a:latin typeface="HGPｺﾞｼｯｸM"/>
                <a:cs typeface="HGPｺﾞｼｯｸM"/>
              </a:rPr>
              <a:t>】1</a:t>
            </a:r>
            <a:r>
              <a:rPr lang="en-US" altLang="ja-JP" sz="900" spc="20" dirty="0">
                <a:latin typeface="HGPｺﾞｼｯｸM"/>
                <a:cs typeface="HGPｺﾞｼｯｸM"/>
              </a:rPr>
              <a:t>6</a:t>
            </a:r>
            <a:r>
              <a:rPr kumimoji="0" lang="en-US" altLang="ja-JP" sz="900" b="0" i="0" u="none" strike="noStrike" kern="0" cap="none" spc="-10" normalizeH="0" baseline="0" noProof="0" dirty="0">
                <a:ln>
                  <a:noFill/>
                </a:ln>
                <a:solidFill>
                  <a:sysClr val="windowText" lastClr="000000"/>
                </a:solidFill>
                <a:effectLst/>
                <a:uLnTx/>
                <a:uFillTx/>
                <a:latin typeface="HGPｺﾞｼｯｸM"/>
                <a:cs typeface="HGPｺﾞｼｯｸM"/>
              </a:rPr>
              <a:t>,500</a:t>
            </a:r>
            <a:r>
              <a:rPr kumimoji="0" lang="ja-JP" altLang="en-US" sz="900" b="0" i="0" u="none" strike="noStrike" kern="0" cap="none" spc="120" normalizeH="0" baseline="0" noProof="0" dirty="0">
                <a:ln>
                  <a:noFill/>
                </a:ln>
                <a:solidFill>
                  <a:sysClr val="windowText" lastClr="000000"/>
                </a:solidFill>
                <a:effectLst/>
                <a:uLnTx/>
                <a:uFillTx/>
                <a:latin typeface="HGPｺﾞｼｯｸM"/>
                <a:cs typeface="HGPｺﾞｼｯｸM"/>
              </a:rPr>
              <a:t>円 </a:t>
            </a:r>
            <a:r>
              <a:rPr kumimoji="0" lang="en-US" altLang="ja-JP" sz="900" b="0" i="0" u="none" strike="noStrike" kern="0" cap="none" spc="120" normalizeH="0" baseline="0" noProof="0" dirty="0">
                <a:ln>
                  <a:noFill/>
                </a:ln>
                <a:solidFill>
                  <a:sysClr val="windowText" lastClr="000000"/>
                </a:solidFill>
                <a:effectLst/>
                <a:uLnTx/>
                <a:uFillTx/>
                <a:latin typeface="HGPｺﾞｼｯｸM"/>
                <a:cs typeface="HGPｺﾞｼｯｸM"/>
              </a:rPr>
              <a:t>【</a:t>
            </a:r>
            <a:r>
              <a:rPr kumimoji="0" lang="en-US" altLang="ja-JP" sz="900" b="0" i="0" u="none" strike="noStrike" kern="0" cap="none" spc="-10" normalizeH="0" baseline="0" noProof="0" dirty="0">
                <a:ln>
                  <a:noFill/>
                </a:ln>
                <a:solidFill>
                  <a:sysClr val="windowText" lastClr="000000"/>
                </a:solidFill>
                <a:effectLst/>
                <a:uLnTx/>
                <a:uFillTx/>
                <a:latin typeface="HGPｺﾞｼｯｸM"/>
                <a:cs typeface="HGPｺﾞｼｯｸM"/>
              </a:rPr>
              <a:t>ISBN</a:t>
            </a:r>
            <a:r>
              <a:rPr kumimoji="0" lang="en-US" altLang="ja-JP" sz="900" b="0" i="0" u="none" strike="noStrike" kern="0" cap="none" spc="0" normalizeH="0" baseline="0" noProof="0" dirty="0">
                <a:ln>
                  <a:noFill/>
                </a:ln>
                <a:solidFill>
                  <a:sysClr val="windowText" lastClr="000000"/>
                </a:solidFill>
                <a:effectLst/>
                <a:uLnTx/>
                <a:uFillTx/>
                <a:latin typeface="HGPｺﾞｼｯｸM"/>
                <a:cs typeface="HGPｺﾞｼｯｸM"/>
              </a:rPr>
              <a:t>】</a:t>
            </a:r>
            <a:r>
              <a:rPr lang="en-US" altLang="ja-JP" sz="900" dirty="0">
                <a:latin typeface="HGPｺﾞｼｯｸM"/>
                <a:cs typeface="HGPｺﾞｼｯｸM"/>
              </a:rPr>
              <a:t>978-4-89047-472-1</a:t>
            </a:r>
            <a:r>
              <a:rPr kumimoji="0" lang="ja-JP" altLang="en-US" sz="900" b="0" i="0" u="none" strike="noStrike" kern="0" cap="none" spc="0" normalizeH="0" baseline="0" noProof="0" dirty="0">
                <a:ln>
                  <a:noFill/>
                </a:ln>
                <a:solidFill>
                  <a:sysClr val="windowText" lastClr="000000"/>
                </a:solidFill>
                <a:effectLst/>
                <a:uLnTx/>
                <a:uFillTx/>
                <a:latin typeface="HGPｺﾞｼｯｸM"/>
                <a:cs typeface="HGPｺﾞｼｯｸM"/>
              </a:rPr>
              <a:t>　</a:t>
            </a:r>
            <a:r>
              <a:rPr kumimoji="0" lang="en-US" altLang="ja-JP" sz="900" b="0" i="0" u="none" strike="noStrike" kern="0" cap="none" spc="35" normalizeH="0" baseline="0" noProof="0" dirty="0">
                <a:ln>
                  <a:noFill/>
                </a:ln>
                <a:solidFill>
                  <a:sysClr val="windowText" lastClr="000000"/>
                </a:solidFill>
                <a:effectLst/>
                <a:uLnTx/>
                <a:uFillTx/>
                <a:latin typeface="HGPｺﾞｼｯｸM"/>
                <a:cs typeface="HGPｺﾞｼｯｸM"/>
              </a:rPr>
              <a:t>【</a:t>
            </a:r>
            <a:r>
              <a:rPr kumimoji="0" lang="ja-JP" altLang="en-US" sz="900" b="0" i="0" u="none" strike="noStrike" kern="0" cap="none" spc="35" normalizeH="0" baseline="0" noProof="0" dirty="0">
                <a:ln>
                  <a:noFill/>
                </a:ln>
                <a:solidFill>
                  <a:sysClr val="windowText" lastClr="000000"/>
                </a:solidFill>
                <a:effectLst/>
                <a:uLnTx/>
                <a:uFillTx/>
                <a:latin typeface="HGPｺﾞｼｯｸM"/>
                <a:cs typeface="HGPｺﾞｼｯｸM"/>
              </a:rPr>
              <a:t>書籍コード</a:t>
            </a:r>
            <a:r>
              <a:rPr kumimoji="0" lang="en-US" altLang="ja-JP" sz="900" b="0" i="0" u="none" strike="noStrike" kern="0" cap="none" spc="35" normalizeH="0" baseline="0" noProof="0" dirty="0">
                <a:ln>
                  <a:noFill/>
                </a:ln>
                <a:solidFill>
                  <a:sysClr val="windowText" lastClr="000000"/>
                </a:solidFill>
                <a:effectLst/>
                <a:uLnTx/>
                <a:uFillTx/>
                <a:latin typeface="HGPｺﾞｼｯｸM"/>
                <a:cs typeface="HGPｺﾞｼｯｸM"/>
              </a:rPr>
              <a:t>】2504</a:t>
            </a:r>
          </a:p>
        </p:txBody>
      </p:sp>
      <p:sp>
        <p:nvSpPr>
          <p:cNvPr id="17" name="object 6">
            <a:extLst>
              <a:ext uri="{FF2B5EF4-FFF2-40B4-BE49-F238E27FC236}">
                <a16:creationId xmlns:a16="http://schemas.microsoft.com/office/drawing/2014/main" id="{E2F4B56D-CBA3-088A-CCFA-7FEC34D42445}"/>
              </a:ext>
            </a:extLst>
          </p:cNvPr>
          <p:cNvSpPr/>
          <p:nvPr/>
        </p:nvSpPr>
        <p:spPr>
          <a:xfrm>
            <a:off x="665999" y="2300976"/>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19" name="テキスト ボックス 18">
            <a:extLst>
              <a:ext uri="{FF2B5EF4-FFF2-40B4-BE49-F238E27FC236}">
                <a16:creationId xmlns:a16="http://schemas.microsoft.com/office/drawing/2014/main" id="{AC311370-6831-0A1E-AF48-A51CA0BCA9AC}"/>
              </a:ext>
            </a:extLst>
          </p:cNvPr>
          <p:cNvSpPr txBox="1"/>
          <p:nvPr/>
        </p:nvSpPr>
        <p:spPr>
          <a:xfrm>
            <a:off x="6299999" y="1853245"/>
            <a:ext cx="415498" cy="230832"/>
          </a:xfrm>
          <a:prstGeom prst="rect">
            <a:avLst/>
          </a:prstGeom>
          <a:solidFill>
            <a:schemeClr val="tx2"/>
          </a:solidFill>
        </p:spPr>
        <p:txBody>
          <a:bodyPr wrap="none" rtlCol="0">
            <a:spAutoFit/>
          </a:bodyPr>
          <a:lstStyle/>
          <a:p>
            <a:r>
              <a:rPr kumimoji="1" lang="ja-JP" altLang="en-US" sz="900" dirty="0">
                <a:solidFill>
                  <a:schemeClr val="bg1"/>
                </a:solidFill>
              </a:rPr>
              <a:t>再掲</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21283" y="961200"/>
            <a:ext cx="2261235" cy="490855"/>
          </a:xfrm>
          <a:prstGeom prst="rect">
            <a:avLst/>
          </a:prstGeom>
        </p:spPr>
        <p:txBody>
          <a:bodyPr vert="horz" wrap="square" lIns="0" tIns="82550" rIns="0" bIns="0" rtlCol="0">
            <a:spAutoFit/>
          </a:bodyPr>
          <a:lstStyle/>
          <a:p>
            <a:pPr marL="12700">
              <a:lnSpc>
                <a:spcPct val="100000"/>
              </a:lnSpc>
              <a:spcBef>
                <a:spcPts val="650"/>
              </a:spcBef>
            </a:pPr>
            <a:r>
              <a:rPr sz="1100" spc="-20" dirty="0">
                <a:latin typeface="HGｺﾞｼｯｸM" panose="020B0609000000000000" pitchFamily="49" charset="-128"/>
                <a:ea typeface="HGｺﾞｼｯｸM" panose="020B0609000000000000" pitchFamily="49" charset="-128"/>
                <a:cs typeface="游ゴシック"/>
              </a:rPr>
              <a:t>原子燃料サイクル専門部会制定標準</a:t>
            </a:r>
            <a:endParaRPr sz="1100" dirty="0">
              <a:latin typeface="HGｺﾞｼｯｸM" panose="020B0609000000000000" pitchFamily="49" charset="-128"/>
              <a:ea typeface="HGｺﾞｼｯｸM" panose="020B0609000000000000" pitchFamily="49" charset="-128"/>
              <a:cs typeface="游ゴシック"/>
            </a:endParaRPr>
          </a:p>
          <a:p>
            <a:pPr marL="12700">
              <a:lnSpc>
                <a:spcPct val="100000"/>
              </a:lnSpc>
              <a:spcBef>
                <a:spcPts val="530"/>
              </a:spcBef>
            </a:pPr>
            <a:r>
              <a:rPr sz="1050" dirty="0">
                <a:latin typeface="HGｺﾞｼｯｸM" panose="020B0609000000000000" pitchFamily="49" charset="-128"/>
                <a:ea typeface="HGｺﾞｼｯｸM" panose="020B0609000000000000" pitchFamily="49" charset="-128"/>
                <a:cs typeface="游ゴシック"/>
              </a:rPr>
              <a:t>(2/3</a:t>
            </a:r>
            <a:r>
              <a:rPr sz="1050" spc="-30" dirty="0">
                <a:latin typeface="HGｺﾞｼｯｸM" panose="020B0609000000000000" pitchFamily="49" charset="-128"/>
                <a:ea typeface="HGｺﾞｼｯｸM" panose="020B0609000000000000" pitchFamily="49" charset="-128"/>
                <a:cs typeface="游ゴシック"/>
              </a:rPr>
              <a:t> ページ)</a:t>
            </a:r>
            <a:endParaRPr sz="1050" dirty="0">
              <a:latin typeface="HGｺﾞｼｯｸM" panose="020B0609000000000000" pitchFamily="49" charset="-128"/>
              <a:ea typeface="HGｺﾞｼｯｸM" panose="020B0609000000000000" pitchFamily="49" charset="-128"/>
              <a:cs typeface="游ゴシック"/>
            </a:endParaRPr>
          </a:p>
        </p:txBody>
      </p:sp>
      <p:sp>
        <p:nvSpPr>
          <p:cNvPr id="3" name="object 3"/>
          <p:cNvSpPr txBox="1"/>
          <p:nvPr/>
        </p:nvSpPr>
        <p:spPr>
          <a:xfrm>
            <a:off x="621283" y="559740"/>
            <a:ext cx="3690367" cy="402033"/>
          </a:xfrm>
          <a:prstGeom prst="rect">
            <a:avLst/>
          </a:prstGeom>
        </p:spPr>
        <p:txBody>
          <a:bodyPr vert="horz" wrap="square" lIns="0" tIns="70485" rIns="0" bIns="0" rtlCol="0">
            <a:spAutoFit/>
          </a:bodyPr>
          <a:lstStyle/>
          <a:p>
            <a:pPr marL="12700">
              <a:lnSpc>
                <a:spcPct val="100000"/>
              </a:lnSpc>
              <a:spcBef>
                <a:spcPts val="555"/>
              </a:spcBef>
            </a:pPr>
            <a:r>
              <a:rPr sz="2150" b="1" spc="-20" dirty="0" err="1">
                <a:latin typeface="HGS明朝E" panose="02020900000000000000" pitchFamily="18" charset="-128"/>
                <a:ea typeface="HGS明朝E" panose="02020900000000000000" pitchFamily="18" charset="-128"/>
                <a:cs typeface="ＭＳ 明朝"/>
              </a:rPr>
              <a:t>日本原子</a:t>
            </a:r>
            <a:r>
              <a:rPr sz="2150" b="1" spc="-30" dirty="0" err="1">
                <a:latin typeface="HGS明朝E" panose="02020900000000000000" pitchFamily="18" charset="-128"/>
                <a:ea typeface="HGS明朝E" panose="02020900000000000000" pitchFamily="18" charset="-128"/>
                <a:cs typeface="ＭＳ 明朝"/>
              </a:rPr>
              <a:t>力</a:t>
            </a:r>
            <a:r>
              <a:rPr sz="2150" b="1" spc="-20" dirty="0" err="1">
                <a:latin typeface="HGS明朝E" panose="02020900000000000000" pitchFamily="18" charset="-128"/>
                <a:ea typeface="HGS明朝E" panose="02020900000000000000" pitchFamily="18" charset="-128"/>
                <a:cs typeface="ＭＳ 明朝"/>
              </a:rPr>
              <a:t>学会発行</a:t>
            </a:r>
            <a:r>
              <a:rPr sz="2150" b="1" spc="-30" dirty="0" err="1">
                <a:latin typeface="HGS明朝E" panose="02020900000000000000" pitchFamily="18" charset="-128"/>
                <a:ea typeface="HGS明朝E" panose="02020900000000000000" pitchFamily="18" charset="-128"/>
                <a:cs typeface="ＭＳ 明朝"/>
              </a:rPr>
              <a:t>標</a:t>
            </a:r>
            <a:r>
              <a:rPr sz="2150" b="1" spc="-20" dirty="0" err="1">
                <a:latin typeface="HGS明朝E" panose="02020900000000000000" pitchFamily="18" charset="-128"/>
                <a:ea typeface="HGS明朝E" panose="02020900000000000000" pitchFamily="18" charset="-128"/>
                <a:cs typeface="ＭＳ 明朝"/>
              </a:rPr>
              <a:t>準一</a:t>
            </a:r>
            <a:r>
              <a:rPr sz="2150" b="1" spc="-50" dirty="0" err="1">
                <a:latin typeface="HGS明朝E" panose="02020900000000000000" pitchFamily="18" charset="-128"/>
                <a:ea typeface="HGS明朝E" panose="02020900000000000000" pitchFamily="18" charset="-128"/>
                <a:cs typeface="ＭＳ 明朝"/>
              </a:rPr>
              <a:t>覧</a:t>
            </a:r>
            <a:endParaRPr sz="2150" dirty="0">
              <a:latin typeface="HGS明朝E" panose="02020900000000000000" pitchFamily="18" charset="-128"/>
              <a:ea typeface="HGS明朝E" panose="02020900000000000000" pitchFamily="18" charset="-128"/>
              <a:cs typeface="ＭＳ 明朝"/>
            </a:endParaRPr>
          </a:p>
        </p:txBody>
      </p:sp>
      <p:sp>
        <p:nvSpPr>
          <p:cNvPr id="8" name="object 8"/>
          <p:cNvSpPr/>
          <p:nvPr/>
        </p:nvSpPr>
        <p:spPr>
          <a:xfrm>
            <a:off x="666000" y="1627200"/>
            <a:ext cx="6083935" cy="0"/>
          </a:xfrm>
          <a:custGeom>
            <a:avLst/>
            <a:gdLst/>
            <a:ahLst/>
            <a:cxnLst/>
            <a:rect l="l" t="t" r="r" b="b"/>
            <a:pathLst>
              <a:path w="6083934">
                <a:moveTo>
                  <a:pt x="0" y="0"/>
                </a:moveTo>
                <a:lnTo>
                  <a:pt x="6083935" y="0"/>
                </a:lnTo>
              </a:path>
            </a:pathLst>
          </a:custGeom>
          <a:ln w="25400">
            <a:solidFill>
              <a:srgbClr val="000000"/>
            </a:solidFill>
          </a:ln>
        </p:spPr>
        <p:txBody>
          <a:bodyPr wrap="square" lIns="0" tIns="0" rIns="0" bIns="0" rtlCol="0"/>
          <a:lstStyle/>
          <a:p>
            <a:endParaRPr dirty="0"/>
          </a:p>
        </p:txBody>
      </p:sp>
      <p:sp>
        <p:nvSpPr>
          <p:cNvPr id="15" name="object 15"/>
          <p:cNvSpPr txBox="1"/>
          <p:nvPr/>
        </p:nvSpPr>
        <p:spPr>
          <a:xfrm>
            <a:off x="806400" y="9537700"/>
            <a:ext cx="3024505" cy="311047"/>
          </a:xfrm>
          <a:prstGeom prst="rect">
            <a:avLst/>
          </a:prstGeom>
        </p:spPr>
        <p:txBody>
          <a:bodyPr vert="horz" wrap="square" lIns="0" tIns="12700" rIns="0" bIns="0" rtlCol="0">
            <a:spAutoFit/>
          </a:bodyPr>
          <a:lstStyle/>
          <a:p>
            <a:pPr marL="12700" marR="5080">
              <a:lnSpc>
                <a:spcPct val="125000"/>
              </a:lnSpc>
              <a:spcBef>
                <a:spcPts val="100"/>
              </a:spcBef>
            </a:pPr>
            <a:r>
              <a:rPr sz="800" spc="-15" dirty="0">
                <a:latin typeface="游ゴシック" panose="020B0400000000000000" pitchFamily="50" charset="-128"/>
                <a:ea typeface="游ゴシック" panose="020B0400000000000000" pitchFamily="50" charset="-128"/>
                <a:cs typeface="ＭＳ 明朝"/>
              </a:rPr>
              <a:t>※記載価格は，税込です。また，発送には送料が別途</a:t>
            </a:r>
            <a:r>
              <a:rPr sz="800" spc="-10" dirty="0">
                <a:latin typeface="游ゴシック" panose="020B0400000000000000" pitchFamily="50" charset="-128"/>
                <a:ea typeface="游ゴシック" panose="020B0400000000000000" pitchFamily="50" charset="-128"/>
                <a:cs typeface="ＭＳ 明朝"/>
              </a:rPr>
              <a:t>550</a:t>
            </a:r>
            <a:r>
              <a:rPr sz="800" spc="-25" dirty="0">
                <a:latin typeface="游ゴシック" panose="020B0400000000000000" pitchFamily="50" charset="-128"/>
                <a:ea typeface="游ゴシック" panose="020B0400000000000000" pitchFamily="50" charset="-128"/>
                <a:cs typeface="ＭＳ 明朝"/>
              </a:rPr>
              <a:t>円(税込)</a:t>
            </a:r>
            <a:r>
              <a:rPr sz="800" spc="-15" dirty="0">
                <a:latin typeface="游ゴシック" panose="020B0400000000000000" pitchFamily="50" charset="-128"/>
                <a:ea typeface="游ゴシック" panose="020B0400000000000000" pitchFamily="50" charset="-128"/>
                <a:cs typeface="ＭＳ 明朝"/>
              </a:rPr>
              <a:t>必要となります。</a:t>
            </a:r>
            <a:endParaRPr sz="800" dirty="0">
              <a:latin typeface="游ゴシック" panose="020B0400000000000000" pitchFamily="50" charset="-128"/>
              <a:ea typeface="游ゴシック" panose="020B0400000000000000" pitchFamily="50" charset="-128"/>
              <a:cs typeface="ＭＳ 明朝"/>
            </a:endParaRPr>
          </a:p>
        </p:txBody>
      </p:sp>
      <p:sp>
        <p:nvSpPr>
          <p:cNvPr id="16" name="object 16"/>
          <p:cNvSpPr/>
          <p:nvPr/>
        </p:nvSpPr>
        <p:spPr>
          <a:xfrm>
            <a:off x="666000" y="9460800"/>
            <a:ext cx="6083935" cy="0"/>
          </a:xfrm>
          <a:custGeom>
            <a:avLst/>
            <a:gdLst/>
            <a:ahLst/>
            <a:cxnLst/>
            <a:rect l="l" t="t" r="r" b="b"/>
            <a:pathLst>
              <a:path w="6083934">
                <a:moveTo>
                  <a:pt x="0" y="0"/>
                </a:moveTo>
                <a:lnTo>
                  <a:pt x="6083935" y="0"/>
                </a:lnTo>
              </a:path>
            </a:pathLst>
          </a:custGeom>
          <a:ln w="25400">
            <a:solidFill>
              <a:srgbClr val="000000"/>
            </a:solidFill>
          </a:ln>
        </p:spPr>
        <p:txBody>
          <a:bodyPr wrap="square" lIns="0" tIns="0" rIns="0" bIns="0" rtlCol="0"/>
          <a:lstStyle/>
          <a:p>
            <a:endParaRPr dirty="0"/>
          </a:p>
        </p:txBody>
      </p:sp>
      <p:sp>
        <p:nvSpPr>
          <p:cNvPr id="17" name="object 17"/>
          <p:cNvSpPr txBox="1"/>
          <p:nvPr/>
        </p:nvSpPr>
        <p:spPr>
          <a:xfrm>
            <a:off x="4082400" y="9537700"/>
            <a:ext cx="2518410" cy="648335"/>
          </a:xfrm>
          <a:prstGeom prst="rect">
            <a:avLst/>
          </a:prstGeom>
        </p:spPr>
        <p:txBody>
          <a:bodyPr vert="horz" wrap="square" lIns="0" tIns="43180" rIns="0" bIns="0" rtlCol="0">
            <a:spAutoFit/>
          </a:bodyPr>
          <a:lstStyle/>
          <a:p>
            <a:pPr marL="12700">
              <a:lnSpc>
                <a:spcPct val="100000"/>
              </a:lnSpc>
              <a:spcBef>
                <a:spcPts val="340"/>
              </a:spcBef>
            </a:pPr>
            <a:r>
              <a:rPr sz="900" b="1" spc="25" dirty="0">
                <a:latin typeface="游ゴシック"/>
                <a:cs typeface="游ゴシック"/>
              </a:rPr>
              <a:t>一般社団法人 日本原子力学会 標準課</a:t>
            </a:r>
            <a:endParaRPr sz="900" dirty="0">
              <a:latin typeface="游ゴシック"/>
              <a:cs typeface="游ゴシック"/>
            </a:endParaRPr>
          </a:p>
          <a:p>
            <a:pPr marL="12700" marR="5080">
              <a:lnSpc>
                <a:spcPts val="1200"/>
              </a:lnSpc>
              <a:spcBef>
                <a:spcPts val="60"/>
              </a:spcBef>
            </a:pPr>
            <a:r>
              <a:rPr sz="800" dirty="0">
                <a:latin typeface="游ゴシック"/>
                <a:cs typeface="游ゴシック"/>
              </a:rPr>
              <a:t>〒</a:t>
            </a:r>
            <a:r>
              <a:rPr sz="800" spc="-10" dirty="0">
                <a:latin typeface="游ゴシック"/>
                <a:cs typeface="游ゴシック"/>
              </a:rPr>
              <a:t>105-</a:t>
            </a:r>
            <a:r>
              <a:rPr sz="800" dirty="0">
                <a:latin typeface="游ゴシック"/>
                <a:cs typeface="游ゴシック"/>
              </a:rPr>
              <a:t>0004</a:t>
            </a:r>
            <a:r>
              <a:rPr sz="800" spc="10" dirty="0">
                <a:latin typeface="游ゴシック"/>
                <a:cs typeface="游ゴシック"/>
              </a:rPr>
              <a:t> 東京都港区新橋</a:t>
            </a:r>
            <a:r>
              <a:rPr sz="800" spc="-10" dirty="0">
                <a:latin typeface="游ゴシック"/>
                <a:cs typeface="游ゴシック"/>
              </a:rPr>
              <a:t>2-3-</a:t>
            </a:r>
            <a:r>
              <a:rPr sz="800" dirty="0">
                <a:latin typeface="游ゴシック"/>
                <a:cs typeface="游ゴシック"/>
              </a:rPr>
              <a:t>7</a:t>
            </a:r>
            <a:r>
              <a:rPr sz="800" spc="25" dirty="0">
                <a:latin typeface="游ゴシック"/>
                <a:cs typeface="游ゴシック"/>
              </a:rPr>
              <a:t>  新橋第二中ビル</a:t>
            </a:r>
            <a:r>
              <a:rPr sz="800" spc="-25" dirty="0">
                <a:latin typeface="游ゴシック"/>
                <a:cs typeface="游ゴシック"/>
              </a:rPr>
              <a:t>3F </a:t>
            </a:r>
            <a:r>
              <a:rPr sz="800" dirty="0">
                <a:latin typeface="游ゴシック"/>
                <a:cs typeface="游ゴシック"/>
              </a:rPr>
              <a:t>TEL</a:t>
            </a:r>
            <a:r>
              <a:rPr sz="800" spc="5" dirty="0">
                <a:latin typeface="游ゴシック"/>
                <a:cs typeface="游ゴシック"/>
              </a:rPr>
              <a:t>: </a:t>
            </a:r>
            <a:r>
              <a:rPr sz="800" spc="-10" dirty="0">
                <a:latin typeface="游ゴシック"/>
                <a:cs typeface="游ゴシック"/>
              </a:rPr>
              <a:t>03-3508-</a:t>
            </a:r>
            <a:r>
              <a:rPr sz="800" dirty="0">
                <a:latin typeface="游ゴシック"/>
                <a:cs typeface="游ゴシック"/>
              </a:rPr>
              <a:t>1263</a:t>
            </a:r>
            <a:r>
              <a:rPr sz="800" spc="185" dirty="0">
                <a:latin typeface="游ゴシック"/>
                <a:cs typeface="游ゴシック"/>
              </a:rPr>
              <a:t>  </a:t>
            </a:r>
            <a:r>
              <a:rPr sz="800" dirty="0">
                <a:latin typeface="游ゴシック"/>
                <a:cs typeface="游ゴシック"/>
              </a:rPr>
              <a:t>FAX</a:t>
            </a:r>
            <a:r>
              <a:rPr sz="800" spc="5" dirty="0">
                <a:latin typeface="游ゴシック"/>
                <a:cs typeface="游ゴシック"/>
              </a:rPr>
              <a:t>: </a:t>
            </a:r>
            <a:r>
              <a:rPr sz="800" spc="-10" dirty="0">
                <a:latin typeface="游ゴシック"/>
                <a:cs typeface="游ゴシック"/>
              </a:rPr>
              <a:t>03-3581-</a:t>
            </a:r>
            <a:r>
              <a:rPr sz="800" spc="-20" dirty="0">
                <a:latin typeface="游ゴシック"/>
                <a:cs typeface="游ゴシック"/>
              </a:rPr>
              <a:t>6128</a:t>
            </a:r>
            <a:endParaRPr sz="800" dirty="0">
              <a:latin typeface="游ゴシック"/>
              <a:cs typeface="游ゴシック"/>
            </a:endParaRPr>
          </a:p>
          <a:p>
            <a:pPr marL="12700">
              <a:lnSpc>
                <a:spcPct val="100000"/>
              </a:lnSpc>
              <a:spcBef>
                <a:spcPts val="160"/>
              </a:spcBef>
            </a:pPr>
            <a:r>
              <a:rPr sz="800" dirty="0">
                <a:latin typeface="游ゴシック"/>
                <a:cs typeface="游ゴシック"/>
              </a:rPr>
              <a:t>E-mail:</a:t>
            </a:r>
            <a:r>
              <a:rPr sz="800" spc="-30" dirty="0">
                <a:latin typeface="游ゴシック"/>
                <a:cs typeface="游ゴシック"/>
              </a:rPr>
              <a:t> </a:t>
            </a:r>
            <a:r>
              <a:rPr sz="800" spc="-10" dirty="0">
                <a:latin typeface="游ゴシック"/>
                <a:cs typeface="游ゴシック"/>
                <a:hlinkClick r:id="rId2"/>
              </a:rPr>
              <a:t>sc@aesj.or.jp</a:t>
            </a:r>
            <a:endParaRPr sz="800" dirty="0">
              <a:latin typeface="游ゴシック"/>
              <a:cs typeface="游ゴシック"/>
            </a:endParaRPr>
          </a:p>
        </p:txBody>
      </p:sp>
      <p:sp>
        <p:nvSpPr>
          <p:cNvPr id="25" name="スライド番号プレースホルダー 24">
            <a:extLst>
              <a:ext uri="{FF2B5EF4-FFF2-40B4-BE49-F238E27FC236}">
                <a16:creationId xmlns:a16="http://schemas.microsoft.com/office/drawing/2014/main" id="{638442CD-C80E-4575-B3E9-ABDD1D234EEB}"/>
              </a:ext>
            </a:extLst>
          </p:cNvPr>
          <p:cNvSpPr>
            <a:spLocks noGrp="1"/>
          </p:cNvSpPr>
          <p:nvPr>
            <p:ph type="sldNum" sz="quarter" idx="7"/>
          </p:nvPr>
        </p:nvSpPr>
        <p:spPr>
          <a:xfrm>
            <a:off x="3702050" y="9994900"/>
            <a:ext cx="222123" cy="179536"/>
          </a:xfrm>
        </p:spPr>
        <p:txBody>
          <a:bodyPr/>
          <a:lstStyle/>
          <a:p>
            <a:pPr marL="38100">
              <a:lnSpc>
                <a:spcPts val="1370"/>
              </a:lnSpc>
            </a:pPr>
            <a:r>
              <a:rPr lang="en-US" altLang="ja-JP" dirty="0"/>
              <a:t>14</a:t>
            </a:r>
          </a:p>
        </p:txBody>
      </p:sp>
      <p:sp>
        <p:nvSpPr>
          <p:cNvPr id="6" name="object 5">
            <a:extLst>
              <a:ext uri="{FF2B5EF4-FFF2-40B4-BE49-F238E27FC236}">
                <a16:creationId xmlns:a16="http://schemas.microsoft.com/office/drawing/2014/main" id="{A88CB580-EE04-D708-3646-A713247FE212}"/>
              </a:ext>
            </a:extLst>
          </p:cNvPr>
          <p:cNvSpPr txBox="1"/>
          <p:nvPr/>
        </p:nvSpPr>
        <p:spPr>
          <a:xfrm>
            <a:off x="691200" y="4770000"/>
            <a:ext cx="6117082" cy="491160"/>
          </a:xfrm>
          <a:prstGeom prst="rect">
            <a:avLst/>
          </a:prstGeom>
        </p:spPr>
        <p:txBody>
          <a:bodyPr vert="horz" wrap="square" lIns="0" tIns="26670" rIns="0" bIns="0" rtlCol="0">
            <a:spAutoFit/>
          </a:bodyPr>
          <a:lstStyle/>
          <a:p>
            <a:pPr marL="12700">
              <a:lnSpc>
                <a:spcPct val="100000"/>
              </a:lnSpc>
            </a:pPr>
            <a:r>
              <a:rPr lang="ja-JP" altLang="en-US" sz="1050" spc="-15" dirty="0">
                <a:latin typeface="HGPｺﾞｼｯｸM"/>
                <a:cs typeface="HGPｺﾞｼｯｸM"/>
              </a:rPr>
              <a:t>トレンチ処分対象廃棄物の埋設に向けた取扱い及び検査の方法</a:t>
            </a:r>
            <a:r>
              <a:rPr lang="en-US" altLang="ja-JP" sz="1050" dirty="0">
                <a:latin typeface="HGPｺﾞｼｯｸM"/>
                <a:cs typeface="HGPｺﾞｼｯｸM"/>
              </a:rPr>
              <a:t>:2010</a:t>
            </a:r>
            <a:r>
              <a:rPr lang="ja-JP" altLang="en-US" sz="1050" spc="190" dirty="0">
                <a:latin typeface="HGPｺﾞｼｯｸM"/>
                <a:cs typeface="HGPｺﾞｼｯｸM"/>
              </a:rPr>
              <a:t> </a:t>
            </a:r>
            <a:r>
              <a:rPr lang="ja-JP" altLang="en-US" sz="1050" spc="-10" dirty="0">
                <a:latin typeface="HGPｺﾞｼｯｸM"/>
                <a:cs typeface="HGPｺﾞｼｯｸM"/>
              </a:rPr>
              <a:t>（</a:t>
            </a:r>
            <a:r>
              <a:rPr lang="en-US" altLang="ja-JP" sz="1050" spc="-10" dirty="0">
                <a:latin typeface="HGPｺﾞｼｯｸM"/>
                <a:cs typeface="HGPｺﾞｼｯｸM"/>
              </a:rPr>
              <a:t>AESJ-SC-F021</a:t>
            </a:r>
            <a:r>
              <a:rPr lang="ja-JP" altLang="en-US" sz="1050" spc="-10" dirty="0">
                <a:latin typeface="HGPｺﾞｼｯｸM"/>
                <a:cs typeface="HGPｺﾞｼｯｸM"/>
              </a:rPr>
              <a:t>：</a:t>
            </a:r>
            <a:r>
              <a:rPr lang="en-US" altLang="ja-JP" sz="1050" spc="-10" dirty="0">
                <a:latin typeface="HGPｺﾞｼｯｸM"/>
                <a:cs typeface="HGPｺﾞｼｯｸM"/>
              </a:rPr>
              <a:t>2010</a:t>
            </a:r>
            <a:r>
              <a:rPr lang="ja-JP" altLang="en-US" sz="1050" spc="-10" dirty="0">
                <a:latin typeface="HGPｺﾞｼｯｸM"/>
                <a:cs typeface="HGPｺﾞｼｯｸM"/>
              </a:rPr>
              <a:t>）</a:t>
            </a:r>
            <a:endParaRPr lang="ja-JP" altLang="en-US" sz="1050" dirty="0">
              <a:latin typeface="HGPｺﾞｼｯｸM"/>
              <a:cs typeface="HGPｺﾞｼｯｸM"/>
            </a:endParaRPr>
          </a:p>
          <a:p>
            <a:pPr marL="12700">
              <a:lnSpc>
                <a:spcPct val="100000"/>
              </a:lnSpc>
              <a:spcBef>
                <a:spcPts val="90"/>
              </a:spcBef>
            </a:pPr>
            <a:r>
              <a:rPr lang="en-US" altLang="ja-JP" sz="900" dirty="0">
                <a:latin typeface="HGPｺﾞｼｯｸM"/>
                <a:cs typeface="HGPｺﾞｼｯｸM"/>
              </a:rPr>
              <a:t>【</a:t>
            </a:r>
            <a:r>
              <a:rPr lang="ja-JP" altLang="en-US" sz="900" dirty="0">
                <a:latin typeface="HGPｺﾞｼｯｸM"/>
                <a:cs typeface="HGPｺﾞｼｯｸM"/>
              </a:rPr>
              <a:t>担当分科会</a:t>
            </a:r>
            <a:r>
              <a:rPr lang="en-US" altLang="ja-JP" sz="900" dirty="0">
                <a:latin typeface="HGPｺﾞｼｯｸM"/>
                <a:cs typeface="HGPｺﾞｼｯｸM"/>
              </a:rPr>
              <a:t>】</a:t>
            </a:r>
            <a:r>
              <a:rPr lang="en-US" altLang="ja-JP" sz="900" spc="-10" dirty="0">
                <a:latin typeface="HGPｺﾞｼｯｸM"/>
                <a:cs typeface="HGPｺﾞｼｯｸM"/>
              </a:rPr>
              <a:t>LLW</a:t>
            </a:r>
            <a:r>
              <a:rPr lang="ja-JP" altLang="en-US" sz="900" spc="-10" dirty="0">
                <a:latin typeface="HGPｺﾞｼｯｸM"/>
                <a:cs typeface="HGPｺﾞｼｯｸM"/>
              </a:rPr>
              <a:t>廃棄体等製作・管理分科会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13,750</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11,000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】978-</a:t>
            </a:r>
            <a:r>
              <a:rPr lang="en-US" altLang="ja-JP" sz="900" spc="-10" dirty="0">
                <a:latin typeface="HGPｺﾞｼｯｸM"/>
                <a:cs typeface="HGPｺﾞｼｯｸM"/>
              </a:rPr>
              <a:t>4-89047-350-</a:t>
            </a:r>
            <a:r>
              <a:rPr lang="en-US" altLang="ja-JP" sz="900" dirty="0">
                <a:latin typeface="HGPｺﾞｼｯｸM"/>
                <a:cs typeface="HGPｺﾞｼｯｸM"/>
              </a:rPr>
              <a:t>2</a:t>
            </a:r>
            <a:r>
              <a:rPr lang="ja-JP" altLang="en-US" sz="90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0" dirty="0">
                <a:latin typeface="HGPｺﾞｼｯｸM"/>
                <a:cs typeface="HGPｺﾞｼｯｸM"/>
              </a:rPr>
              <a:t>1204</a:t>
            </a:r>
            <a:endParaRPr lang="ja-JP" altLang="en-US" sz="900" spc="-20" dirty="0">
              <a:latin typeface="HGPｺﾞｼｯｸM"/>
              <a:cs typeface="HGPｺﾞｼｯｸM"/>
            </a:endParaRPr>
          </a:p>
        </p:txBody>
      </p:sp>
      <p:sp>
        <p:nvSpPr>
          <p:cNvPr id="14" name="object 5">
            <a:extLst>
              <a:ext uri="{FF2B5EF4-FFF2-40B4-BE49-F238E27FC236}">
                <a16:creationId xmlns:a16="http://schemas.microsoft.com/office/drawing/2014/main" id="{8E65029E-09CB-E898-913F-C72636238242}"/>
              </a:ext>
            </a:extLst>
          </p:cNvPr>
          <p:cNvSpPr txBox="1"/>
          <p:nvPr/>
        </p:nvSpPr>
        <p:spPr>
          <a:xfrm>
            <a:off x="691200" y="5524081"/>
            <a:ext cx="6117082" cy="491160"/>
          </a:xfrm>
          <a:prstGeom prst="rect">
            <a:avLst/>
          </a:prstGeom>
        </p:spPr>
        <p:txBody>
          <a:bodyPr vert="horz" wrap="square" lIns="0" tIns="26670" rIns="0" bIns="0" rtlCol="0">
            <a:spAutoFit/>
          </a:bodyPr>
          <a:lstStyle/>
          <a:p>
            <a:pPr marL="12700">
              <a:lnSpc>
                <a:spcPct val="100000"/>
              </a:lnSpc>
              <a:spcBef>
                <a:spcPts val="210"/>
              </a:spcBef>
            </a:pPr>
            <a:r>
              <a:rPr lang="ja-JP" altLang="en-US" sz="1050" spc="-20" dirty="0">
                <a:latin typeface="HGPｺﾞｼｯｸM"/>
                <a:cs typeface="HGPｺﾞｼｯｸM"/>
              </a:rPr>
              <a:t>ウラン取扱施設におけるクリアランスの判断方法：</a:t>
            </a:r>
            <a:r>
              <a:rPr lang="en-US" altLang="ja-JP" sz="1050" dirty="0">
                <a:latin typeface="HGPｺﾞｼｯｸM"/>
                <a:cs typeface="HGPｺﾞｼｯｸM"/>
              </a:rPr>
              <a:t>2010</a:t>
            </a:r>
            <a:r>
              <a:rPr lang="ja-JP" altLang="en-US" sz="1050" spc="25" dirty="0">
                <a:latin typeface="HGPｺﾞｼｯｸM"/>
                <a:cs typeface="HGPｺﾞｼｯｸM"/>
              </a:rPr>
              <a:t> </a:t>
            </a:r>
            <a:r>
              <a:rPr lang="en-US" altLang="ja-JP" sz="1050" spc="25" dirty="0">
                <a:latin typeface="HGPｺﾞｼｯｸM"/>
                <a:cs typeface="HGPｺﾞｼｯｸM"/>
              </a:rPr>
              <a:t>(</a:t>
            </a:r>
            <a:r>
              <a:rPr lang="en-US" altLang="ja-JP" sz="1050" spc="-10" dirty="0">
                <a:latin typeface="HGPｺﾞｼｯｸM"/>
                <a:cs typeface="HGPｺﾞｼｯｸM"/>
              </a:rPr>
              <a:t>AESJ-SC-F020</a:t>
            </a:r>
            <a:r>
              <a:rPr lang="ja-JP" altLang="en-US" sz="1050" spc="-10" dirty="0">
                <a:latin typeface="HGPｺﾞｼｯｸM"/>
                <a:cs typeface="HGPｺﾞｼｯｸM"/>
              </a:rPr>
              <a:t>：</a:t>
            </a:r>
            <a:r>
              <a:rPr lang="en-US" altLang="ja-JP" sz="1050" spc="-10" dirty="0">
                <a:latin typeface="HGPｺﾞｼｯｸM"/>
                <a:cs typeface="HGPｺﾞｼｯｸM"/>
              </a:rPr>
              <a:t>2010)</a:t>
            </a:r>
            <a:endParaRPr lang="ja-JP" altLang="en-US" sz="1050" dirty="0">
              <a:latin typeface="HGPｺﾞｼｯｸM"/>
              <a:cs typeface="HGPｺﾞｼｯｸM"/>
            </a:endParaRPr>
          </a:p>
          <a:p>
            <a:pPr marL="12700">
              <a:lnSpc>
                <a:spcPct val="100000"/>
              </a:lnSpc>
              <a:spcBef>
                <a:spcPts val="90"/>
              </a:spcBef>
            </a:pPr>
            <a:r>
              <a:rPr lang="en-US" altLang="ja-JP" sz="900" spc="-20" dirty="0">
                <a:latin typeface="HGPｺﾞｼｯｸM"/>
                <a:cs typeface="HGPｺﾞｼｯｸM"/>
              </a:rPr>
              <a:t>【</a:t>
            </a:r>
            <a:r>
              <a:rPr lang="ja-JP" altLang="en-US" sz="900" spc="-20" dirty="0">
                <a:latin typeface="HGPｺﾞｼｯｸM"/>
                <a:cs typeface="HGPｺﾞｼｯｸM"/>
              </a:rPr>
              <a:t>担当分科会</a:t>
            </a:r>
            <a:r>
              <a:rPr lang="en-US" altLang="ja-JP" sz="900" spc="-20" dirty="0">
                <a:latin typeface="HGPｺﾞｼｯｸM"/>
                <a:cs typeface="HGPｺﾞｼｯｸM"/>
              </a:rPr>
              <a:t>】</a:t>
            </a:r>
            <a:r>
              <a:rPr lang="ja-JP" altLang="en-US" sz="900" spc="-20" dirty="0">
                <a:latin typeface="HGPｺﾞｼｯｸM"/>
                <a:cs typeface="HGPｺﾞｼｯｸM"/>
              </a:rPr>
              <a:t>ウラン・ＴＲＵ取扱施設クリアランスレベル検認分科会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17,187</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13,750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】978-</a:t>
            </a:r>
            <a:r>
              <a:rPr lang="en-US" altLang="ja-JP" sz="900" spc="-10" dirty="0">
                <a:latin typeface="HGPｺﾞｼｯｸM"/>
                <a:cs typeface="HGPｺﾞｼｯｸM"/>
              </a:rPr>
              <a:t>4-89047-349-</a:t>
            </a:r>
            <a:r>
              <a:rPr lang="en-US" altLang="ja-JP" sz="900" dirty="0">
                <a:latin typeface="HGPｺﾞｼｯｸM"/>
                <a:cs typeface="HGPｺﾞｼｯｸM"/>
              </a:rPr>
              <a:t>6</a:t>
            </a:r>
            <a:r>
              <a:rPr lang="ja-JP" altLang="en-US" sz="90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0" dirty="0">
                <a:latin typeface="HGPｺﾞｼｯｸM"/>
                <a:cs typeface="HGPｺﾞｼｯｸM"/>
              </a:rPr>
              <a:t>1203</a:t>
            </a:r>
          </a:p>
        </p:txBody>
      </p:sp>
      <p:sp>
        <p:nvSpPr>
          <p:cNvPr id="21" name="object 5">
            <a:extLst>
              <a:ext uri="{FF2B5EF4-FFF2-40B4-BE49-F238E27FC236}">
                <a16:creationId xmlns:a16="http://schemas.microsoft.com/office/drawing/2014/main" id="{5C0508B4-27C7-ADE3-A2A7-875262A00B25}"/>
              </a:ext>
            </a:extLst>
          </p:cNvPr>
          <p:cNvSpPr txBox="1"/>
          <p:nvPr/>
        </p:nvSpPr>
        <p:spPr>
          <a:xfrm>
            <a:off x="691200" y="6192385"/>
            <a:ext cx="5281850" cy="652743"/>
          </a:xfrm>
          <a:prstGeom prst="rect">
            <a:avLst/>
          </a:prstGeom>
        </p:spPr>
        <p:txBody>
          <a:bodyPr vert="horz" wrap="square" lIns="0" tIns="26670" rIns="0" bIns="0" rtlCol="0">
            <a:spAutoFit/>
          </a:bodyPr>
          <a:lstStyle/>
          <a:p>
            <a:pPr marL="12700">
              <a:lnSpc>
                <a:spcPct val="100000"/>
              </a:lnSpc>
            </a:pPr>
            <a:r>
              <a:rPr lang="ja-JP" altLang="en-US" sz="1050" spc="-15" dirty="0">
                <a:latin typeface="HGPｺﾞｼｯｸM"/>
                <a:cs typeface="HGPｺﾞｼｯｸM"/>
              </a:rPr>
              <a:t>余裕深度処分施設の施設検査方法</a:t>
            </a:r>
            <a:r>
              <a:rPr lang="ja-JP" altLang="en-US" sz="1050" dirty="0">
                <a:latin typeface="HGPｺﾞｼｯｸM"/>
                <a:cs typeface="HGPｺﾞｼｯｸM"/>
              </a:rPr>
              <a:t>：</a:t>
            </a:r>
            <a:r>
              <a:rPr lang="en-US" altLang="ja-JP" sz="1050" dirty="0">
                <a:latin typeface="HGPｺﾞｼｯｸM"/>
                <a:cs typeface="HGPｺﾞｼｯｸM"/>
              </a:rPr>
              <a:t>2010</a:t>
            </a:r>
            <a:r>
              <a:rPr lang="ja-JP" altLang="en-US" sz="1050" spc="-10" dirty="0">
                <a:latin typeface="HGPｺﾞｼｯｸM"/>
                <a:cs typeface="HGPｺﾞｼｯｸM"/>
              </a:rPr>
              <a:t> </a:t>
            </a:r>
            <a:r>
              <a:rPr lang="en-US" altLang="ja-JP" sz="1050" spc="-10" dirty="0">
                <a:latin typeface="HGPｺﾞｼｯｸM"/>
                <a:cs typeface="HGPｺﾞｼｯｸM"/>
              </a:rPr>
              <a:t>(AESJ-SC-F019</a:t>
            </a:r>
            <a:r>
              <a:rPr lang="ja-JP" altLang="en-US" sz="1050" spc="-10" dirty="0">
                <a:latin typeface="HGPｺﾞｼｯｸM"/>
                <a:cs typeface="HGPｺﾞｼｯｸM"/>
              </a:rPr>
              <a:t>：</a:t>
            </a:r>
            <a:r>
              <a:rPr lang="en-US" altLang="ja-JP" sz="1050" spc="-10" dirty="0">
                <a:latin typeface="HGPｺﾞｼｯｸM"/>
                <a:cs typeface="HGPｺﾞｼｯｸM"/>
              </a:rPr>
              <a:t>2010)</a:t>
            </a:r>
            <a:endParaRPr lang="ja-JP" altLang="en-US" sz="1050" dirty="0">
              <a:latin typeface="HGPｺﾞｼｯｸM"/>
              <a:cs typeface="HGPｺﾞｼｯｸM"/>
            </a:endParaRPr>
          </a:p>
          <a:p>
            <a:pPr marL="12700">
              <a:lnSpc>
                <a:spcPct val="100000"/>
              </a:lnSpc>
              <a:spcBef>
                <a:spcPts val="90"/>
              </a:spcBef>
            </a:pPr>
            <a:r>
              <a:rPr lang="en-US" altLang="ja-JP" sz="900" dirty="0">
                <a:latin typeface="HGPｺﾞｼｯｸM"/>
                <a:cs typeface="HGPｺﾞｼｯｸM"/>
              </a:rPr>
              <a:t>【</a:t>
            </a:r>
            <a:r>
              <a:rPr lang="ja-JP" altLang="en-US" sz="900" dirty="0">
                <a:latin typeface="HGPｺﾞｼｯｸM"/>
                <a:cs typeface="HGPｺﾞｼｯｸM"/>
              </a:rPr>
              <a:t>担当分科会</a:t>
            </a:r>
            <a:r>
              <a:rPr lang="en-US" altLang="ja-JP" sz="900" dirty="0">
                <a:latin typeface="HGPｺﾞｼｯｸM"/>
                <a:cs typeface="HGPｺﾞｼｯｸM"/>
              </a:rPr>
              <a:t>】</a:t>
            </a:r>
            <a:r>
              <a:rPr lang="en-US" altLang="ja-JP" sz="900" spc="-10" dirty="0">
                <a:latin typeface="HGPｺﾞｼｯｸM"/>
                <a:cs typeface="HGPｺﾞｼｯｸM"/>
              </a:rPr>
              <a:t>LLW</a:t>
            </a:r>
            <a:r>
              <a:rPr lang="ja-JP" altLang="en-US" sz="900" spc="-10" dirty="0">
                <a:latin typeface="HGPｺﾞｼｯｸM"/>
                <a:cs typeface="HGPｺﾞｼｯｸM"/>
              </a:rPr>
              <a:t>埋設施設検査方法分科会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13,750</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11,000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】978-</a:t>
            </a:r>
            <a:r>
              <a:rPr lang="en-US" altLang="ja-JP" sz="900" spc="-10" dirty="0">
                <a:latin typeface="HGPｺﾞｼｯｸM"/>
                <a:cs typeface="HGPｺﾞｼｯｸM"/>
              </a:rPr>
              <a:t>4-89047-342-</a:t>
            </a:r>
            <a:r>
              <a:rPr lang="en-US" altLang="ja-JP" sz="900" dirty="0">
                <a:latin typeface="HGPｺﾞｼｯｸM"/>
                <a:cs typeface="HGPｺﾞｼｯｸM"/>
              </a:rPr>
              <a:t>7</a:t>
            </a:r>
            <a:r>
              <a:rPr lang="ja-JP" altLang="en-US" sz="90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0" dirty="0">
                <a:latin typeface="HGPｺﾞｼｯｸM"/>
                <a:cs typeface="HGPｺﾞｼｯｸM"/>
              </a:rPr>
              <a:t>1105</a:t>
            </a:r>
            <a:endParaRPr lang="ja-JP" altLang="en-US" sz="900" dirty="0">
              <a:latin typeface="HGPｺﾞｼｯｸM"/>
              <a:cs typeface="HGPｺﾞｼｯｸM"/>
            </a:endParaRPr>
          </a:p>
          <a:p>
            <a:pPr>
              <a:lnSpc>
                <a:spcPct val="100000"/>
              </a:lnSpc>
              <a:spcBef>
                <a:spcPts val="15"/>
              </a:spcBef>
            </a:pPr>
            <a:endParaRPr lang="ja-JP" altLang="en-US" sz="1050" dirty="0">
              <a:latin typeface="HGPｺﾞｼｯｸM"/>
              <a:cs typeface="HGPｺﾞｼｯｸM"/>
            </a:endParaRPr>
          </a:p>
        </p:txBody>
      </p:sp>
      <p:sp>
        <p:nvSpPr>
          <p:cNvPr id="26" name="object 5">
            <a:extLst>
              <a:ext uri="{FF2B5EF4-FFF2-40B4-BE49-F238E27FC236}">
                <a16:creationId xmlns:a16="http://schemas.microsoft.com/office/drawing/2014/main" id="{60F61D38-6D90-910E-D24A-7A000BD938DA}"/>
              </a:ext>
            </a:extLst>
          </p:cNvPr>
          <p:cNvSpPr txBox="1"/>
          <p:nvPr/>
        </p:nvSpPr>
        <p:spPr>
          <a:xfrm>
            <a:off x="691200" y="6947230"/>
            <a:ext cx="6117082" cy="514243"/>
          </a:xfrm>
          <a:prstGeom prst="rect">
            <a:avLst/>
          </a:prstGeom>
        </p:spPr>
        <p:txBody>
          <a:bodyPr vert="horz" wrap="square" lIns="0" tIns="26670" rIns="0" bIns="0" rtlCol="0">
            <a:spAutoFit/>
          </a:bodyPr>
          <a:lstStyle/>
          <a:p>
            <a:pPr marL="12700">
              <a:lnSpc>
                <a:spcPct val="100000"/>
              </a:lnSpc>
            </a:pPr>
            <a:r>
              <a:rPr lang="ja-JP" altLang="en-US" sz="1050" spc="-15" dirty="0">
                <a:latin typeface="HGPｺﾞｼｯｸM"/>
                <a:cs typeface="HGPｺﾞｼｯｸM"/>
              </a:rPr>
              <a:t>低レベル放射性廃棄物輸送容器の安全設計及び検査基準</a:t>
            </a:r>
            <a:r>
              <a:rPr lang="ja-JP" altLang="en-US" sz="1050" dirty="0">
                <a:latin typeface="HGPｺﾞｼｯｸM"/>
                <a:cs typeface="HGPｺﾞｼｯｸM"/>
              </a:rPr>
              <a:t>：</a:t>
            </a:r>
            <a:r>
              <a:rPr lang="en-US" altLang="ja-JP" sz="1050" dirty="0">
                <a:latin typeface="HGPｺﾞｼｯｸM"/>
                <a:cs typeface="HGPｺﾞｼｯｸM"/>
              </a:rPr>
              <a:t>2008 (</a:t>
            </a:r>
            <a:r>
              <a:rPr lang="en-US" altLang="ja-JP" sz="1050" spc="-10" dirty="0">
                <a:latin typeface="HGPｺﾞｼｯｸM"/>
                <a:cs typeface="HGPｺﾞｼｯｸM"/>
              </a:rPr>
              <a:t>AESJ-SC-F013</a:t>
            </a:r>
            <a:r>
              <a:rPr lang="ja-JP" altLang="en-US" sz="1050" spc="-10" dirty="0">
                <a:latin typeface="HGPｺﾞｼｯｸM"/>
                <a:cs typeface="HGPｺﾞｼｯｸM"/>
              </a:rPr>
              <a:t>：</a:t>
            </a:r>
            <a:r>
              <a:rPr lang="en-US" altLang="ja-JP" sz="1050" spc="-10" dirty="0">
                <a:latin typeface="HGPｺﾞｼｯｸM"/>
                <a:cs typeface="HGPｺﾞｼｯｸM"/>
              </a:rPr>
              <a:t>2008</a:t>
            </a:r>
            <a:r>
              <a:rPr lang="ja-JP" altLang="en-US" sz="1050" spc="-10" dirty="0">
                <a:latin typeface="HGPｺﾞｼｯｸM"/>
                <a:cs typeface="HGPｺﾞｼｯｸM"/>
              </a:rPr>
              <a:t>）</a:t>
            </a:r>
            <a:endParaRPr lang="ja-JP" altLang="en-US" sz="1050" dirty="0">
              <a:latin typeface="HGPｺﾞｼｯｸM"/>
              <a:cs typeface="HGPｺﾞｼｯｸM"/>
            </a:endParaRPr>
          </a:p>
          <a:p>
            <a:pPr marL="12700">
              <a:lnSpc>
                <a:spcPct val="100000"/>
              </a:lnSpc>
              <a:spcBef>
                <a:spcPts val="90"/>
              </a:spcBef>
            </a:pPr>
            <a:r>
              <a:rPr lang="en-US" altLang="ja-JP" sz="1050" spc="-5" dirty="0">
                <a:latin typeface="HGPｺﾞｼｯｸM"/>
                <a:cs typeface="HGPｺﾞｼｯｸM"/>
              </a:rPr>
              <a:t>【</a:t>
            </a:r>
            <a:r>
              <a:rPr lang="ja-JP" altLang="en-US" sz="900" spc="-5" dirty="0">
                <a:latin typeface="HGPｺﾞｼｯｸM"/>
                <a:cs typeface="HGPｺﾞｼｯｸM"/>
              </a:rPr>
              <a:t>担当分科会</a:t>
            </a:r>
            <a:r>
              <a:rPr lang="en-US" altLang="ja-JP" sz="900" spc="-5" dirty="0">
                <a:latin typeface="HGPｺﾞｼｯｸM"/>
                <a:cs typeface="HGPｺﾞｼｯｸM"/>
              </a:rPr>
              <a:t>】</a:t>
            </a:r>
            <a:r>
              <a:rPr lang="ja-JP" altLang="en-US" sz="900" spc="-5" dirty="0">
                <a:latin typeface="HGPｺﾞｼｯｸM"/>
                <a:cs typeface="HGPｺﾞｼｯｸM"/>
              </a:rPr>
              <a:t>輸送容器分科会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13,750</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11,000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】978-</a:t>
            </a:r>
            <a:r>
              <a:rPr lang="en-US" altLang="ja-JP" sz="900" spc="-10" dirty="0">
                <a:latin typeface="HGPｺﾞｼｯｸM"/>
                <a:cs typeface="HGPｺﾞｼｯｸM"/>
              </a:rPr>
              <a:t>4-89047-324-</a:t>
            </a:r>
            <a:r>
              <a:rPr lang="en-US" altLang="ja-JP" sz="900" dirty="0">
                <a:latin typeface="HGPｺﾞｼｯｸM"/>
                <a:cs typeface="HGPｺﾞｼｯｸM"/>
              </a:rPr>
              <a:t>3</a:t>
            </a:r>
            <a:r>
              <a:rPr lang="ja-JP" altLang="en-US" sz="90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5" dirty="0">
                <a:latin typeface="HGPｺﾞｼｯｸM"/>
                <a:cs typeface="HGPｺﾞｼｯｸM"/>
              </a:rPr>
              <a:t>904</a:t>
            </a:r>
            <a:endParaRPr lang="ja-JP" altLang="en-US" sz="900" dirty="0">
              <a:latin typeface="HGPｺﾞｼｯｸM"/>
              <a:cs typeface="HGPｺﾞｼｯｸM"/>
            </a:endParaRPr>
          </a:p>
        </p:txBody>
      </p:sp>
      <p:sp>
        <p:nvSpPr>
          <p:cNvPr id="29" name="object 5">
            <a:extLst>
              <a:ext uri="{FF2B5EF4-FFF2-40B4-BE49-F238E27FC236}">
                <a16:creationId xmlns:a16="http://schemas.microsoft.com/office/drawing/2014/main" id="{0DE7D4C2-98D7-E873-1E12-553F68BA9BBA}"/>
              </a:ext>
            </a:extLst>
          </p:cNvPr>
          <p:cNvSpPr txBox="1"/>
          <p:nvPr/>
        </p:nvSpPr>
        <p:spPr>
          <a:xfrm>
            <a:off x="691200" y="7657599"/>
            <a:ext cx="6117082" cy="637354"/>
          </a:xfrm>
          <a:prstGeom prst="rect">
            <a:avLst/>
          </a:prstGeom>
        </p:spPr>
        <p:txBody>
          <a:bodyPr vert="horz" wrap="square" lIns="0" tIns="26670" rIns="0" bIns="0" rtlCol="0">
            <a:spAutoFit/>
          </a:bodyPr>
          <a:lstStyle/>
          <a:p>
            <a:pPr marL="12700">
              <a:lnSpc>
                <a:spcPts val="1230"/>
              </a:lnSpc>
            </a:pPr>
            <a:r>
              <a:rPr lang="ja-JP" altLang="en-US" sz="1050" spc="-15" dirty="0">
                <a:latin typeface="HGPｺﾞｼｯｸM" panose="020B0600000000000000" pitchFamily="50" charset="-128"/>
                <a:ea typeface="HGPｺﾞｼｯｸM" panose="020B0600000000000000" pitchFamily="50" charset="-128"/>
                <a:cs typeface="HGPｺﾞｼｯｸM"/>
              </a:rPr>
              <a:t>使用済燃料・混合酸化物新燃料・高レベル放射性廃棄物・低レベル放射性廃棄物輸送容器</a:t>
            </a:r>
            <a:endParaRPr lang="en-US" altLang="ja-JP" sz="1050" spc="-15" dirty="0">
              <a:latin typeface="HGPｺﾞｼｯｸM" panose="020B0600000000000000" pitchFamily="50" charset="-128"/>
              <a:ea typeface="HGPｺﾞｼｯｸM" panose="020B0600000000000000" pitchFamily="50" charset="-128"/>
              <a:cs typeface="HGPｺﾞｼｯｸM"/>
            </a:endParaRPr>
          </a:p>
          <a:p>
            <a:pPr marL="12700">
              <a:lnSpc>
                <a:spcPts val="1230"/>
              </a:lnSpc>
            </a:pPr>
            <a:r>
              <a:rPr lang="ja-JP" altLang="en-US" sz="1050" spc="-15" dirty="0">
                <a:latin typeface="HGPｺﾞｼｯｸM" panose="020B0600000000000000" pitchFamily="50" charset="-128"/>
                <a:ea typeface="HGPｺﾞｼｯｸM" panose="020B0600000000000000" pitchFamily="50" charset="-128"/>
                <a:cs typeface="HGPｺﾞｼｯｸM"/>
              </a:rPr>
              <a:t>定期点検基準</a:t>
            </a:r>
            <a:r>
              <a:rPr lang="ja-JP" altLang="en-US" sz="1050" spc="-10"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2008</a:t>
            </a:r>
            <a:r>
              <a:rPr lang="ja-JP" altLang="en-US" sz="1050" dirty="0">
                <a:latin typeface="HGPｺﾞｼｯｸM" panose="020B0600000000000000" pitchFamily="50" charset="-128"/>
                <a:ea typeface="HGPｺﾞｼｯｸM" panose="020B0600000000000000" pitchFamily="50" charset="-128"/>
                <a:cs typeface="HGPｺﾞｼｯｸM"/>
              </a:rPr>
              <a:t>　</a:t>
            </a:r>
            <a:r>
              <a:rPr lang="ja-JP" altLang="en-US" sz="1050" spc="-10"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AESJ-SC-F001:2008</a:t>
            </a:r>
            <a:r>
              <a:rPr lang="ja-JP" altLang="en-US" sz="1050" spc="-10" dirty="0">
                <a:latin typeface="HGPｺﾞｼｯｸM" panose="020B0600000000000000" pitchFamily="50" charset="-128"/>
                <a:ea typeface="HGPｺﾞｼｯｸM" panose="020B0600000000000000" pitchFamily="50" charset="-128"/>
                <a:cs typeface="HGPｺﾞｼｯｸM"/>
              </a:rPr>
              <a:t>）</a:t>
            </a:r>
            <a:endParaRPr lang="ja-JP" altLang="en-US" sz="105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90"/>
              </a:spcBef>
            </a:pPr>
            <a:r>
              <a:rPr lang="en-US" altLang="ja-JP" sz="900" spc="-5" dirty="0">
                <a:latin typeface="HGPｺﾞｼｯｸM"/>
                <a:cs typeface="HGPｺﾞｼｯｸM"/>
              </a:rPr>
              <a:t>【</a:t>
            </a:r>
            <a:r>
              <a:rPr lang="ja-JP" altLang="en-US" sz="900" spc="-5" dirty="0">
                <a:latin typeface="HGPｺﾞｼｯｸM"/>
                <a:cs typeface="HGPｺﾞｼｯｸM"/>
              </a:rPr>
              <a:t>担当分科会</a:t>
            </a:r>
            <a:r>
              <a:rPr lang="en-US" altLang="ja-JP" sz="900" spc="-5" dirty="0">
                <a:latin typeface="HGPｺﾞｼｯｸM"/>
                <a:cs typeface="HGPｺﾞｼｯｸM"/>
              </a:rPr>
              <a:t>】</a:t>
            </a:r>
            <a:r>
              <a:rPr lang="ja-JP" altLang="en-US" sz="900" spc="-5" dirty="0">
                <a:latin typeface="HGPｺﾞｼｯｸM"/>
                <a:cs typeface="HGPｺﾞｼｯｸM"/>
              </a:rPr>
              <a:t>輸送容器分科会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10,312</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8,250</a:t>
            </a:r>
            <a:r>
              <a:rPr lang="ja-JP" altLang="en-US" sz="900" spc="125" dirty="0">
                <a:latin typeface="HGPｺﾞｼｯｸM"/>
                <a:cs typeface="HGPｺﾞｼｯｸM"/>
              </a:rPr>
              <a:t>円　</a:t>
            </a:r>
            <a:r>
              <a:rPr lang="en-US" altLang="ja-JP" sz="900" spc="125"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a:t>
            </a:r>
            <a:r>
              <a:rPr lang="en-US" altLang="ja-JP" sz="900" spc="-10" dirty="0">
                <a:latin typeface="HGPｺﾞｼｯｸM"/>
                <a:cs typeface="HGPｺﾞｼｯｸM"/>
              </a:rPr>
              <a:t>978-4-89047-325-</a:t>
            </a:r>
            <a:r>
              <a:rPr lang="en-US" altLang="ja-JP" sz="900" dirty="0">
                <a:latin typeface="HGPｺﾞｼｯｸM"/>
                <a:cs typeface="HGPｺﾞｼｯｸM"/>
              </a:rPr>
              <a:t>0</a:t>
            </a:r>
            <a:r>
              <a:rPr lang="ja-JP" altLang="en-US" sz="90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5" dirty="0">
                <a:latin typeface="HGPｺﾞｼｯｸM"/>
                <a:cs typeface="HGPｺﾞｼｯｸM"/>
              </a:rPr>
              <a:t>903</a:t>
            </a:r>
            <a:endParaRPr lang="ja-JP" altLang="en-US" sz="900" dirty="0">
              <a:latin typeface="HGPｺﾞｼｯｸM"/>
              <a:cs typeface="HGPｺﾞｼｯｸM"/>
            </a:endParaRPr>
          </a:p>
        </p:txBody>
      </p:sp>
      <p:sp>
        <p:nvSpPr>
          <p:cNvPr id="5" name="object 9">
            <a:extLst>
              <a:ext uri="{FF2B5EF4-FFF2-40B4-BE49-F238E27FC236}">
                <a16:creationId xmlns:a16="http://schemas.microsoft.com/office/drawing/2014/main" id="{91B28C44-6E5B-D2E2-CA09-ED681D7C48C0}"/>
              </a:ext>
            </a:extLst>
          </p:cNvPr>
          <p:cNvSpPr txBox="1"/>
          <p:nvPr/>
        </p:nvSpPr>
        <p:spPr>
          <a:xfrm>
            <a:off x="3106038" y="979200"/>
            <a:ext cx="3787140" cy="631648"/>
          </a:xfrm>
          <a:prstGeom prst="rect">
            <a:avLst/>
          </a:prstGeom>
        </p:spPr>
        <p:txBody>
          <a:bodyPr vert="horz" wrap="square" lIns="0" tIns="12700" rIns="0" bIns="0" rtlCol="0">
            <a:spAutoFit/>
          </a:bodyPr>
          <a:lstStyle/>
          <a:p>
            <a:pPr marL="12700" marR="5080" algn="just">
              <a:lnSpc>
                <a:spcPct val="125000"/>
              </a:lnSpc>
              <a:spcBef>
                <a:spcPts val="100"/>
              </a:spcBef>
            </a:pPr>
            <a:r>
              <a:rPr lang="ja-JP" altLang="en-US" sz="800" b="1" spc="-15" dirty="0">
                <a:latin typeface="游ゴシック"/>
                <a:cs typeface="游ゴシック"/>
              </a:rPr>
              <a:t>原子燃料サイクル専門部会では、</a:t>
            </a:r>
            <a:r>
              <a:rPr lang="ja-JP" altLang="en-US" sz="800" spc="-20" dirty="0">
                <a:latin typeface="游ゴシック"/>
                <a:cs typeface="游ゴシック"/>
              </a:rPr>
              <a:t>原子燃料サイクル施設、燃料加工施設、使用済燃</a:t>
            </a:r>
            <a:endParaRPr lang="ja-JP" altLang="en-US" sz="800" dirty="0">
              <a:latin typeface="游ゴシック"/>
              <a:cs typeface="游ゴシック"/>
            </a:endParaRPr>
          </a:p>
          <a:p>
            <a:pPr marL="12700" marR="5080" algn="just">
              <a:lnSpc>
                <a:spcPct val="125000"/>
              </a:lnSpc>
              <a:spcBef>
                <a:spcPts val="100"/>
              </a:spcBef>
            </a:pPr>
            <a:r>
              <a:rPr sz="800" spc="-20" dirty="0">
                <a:latin typeface="游ゴシック"/>
                <a:cs typeface="游ゴシック"/>
              </a:rPr>
              <a:t>料貯蔵施設、再処理施設、および廃棄物処理処分施設と核物質の輸送に供する設備などに係わる事項およびそれらの施設に特有の安全設計や運用、放射性物質の取り扱いの標準の整備を行っています。</a:t>
            </a:r>
            <a:endParaRPr sz="800" dirty="0">
              <a:latin typeface="游ゴシック"/>
              <a:cs typeface="游ゴシック"/>
            </a:endParaRPr>
          </a:p>
        </p:txBody>
      </p:sp>
      <p:sp>
        <p:nvSpPr>
          <p:cNvPr id="7" name="object 5">
            <a:extLst>
              <a:ext uri="{FF2B5EF4-FFF2-40B4-BE49-F238E27FC236}">
                <a16:creationId xmlns:a16="http://schemas.microsoft.com/office/drawing/2014/main" id="{436B9D49-D880-DC7E-A188-30F2DA0AFF48}"/>
              </a:ext>
            </a:extLst>
          </p:cNvPr>
          <p:cNvSpPr txBox="1"/>
          <p:nvPr/>
        </p:nvSpPr>
        <p:spPr>
          <a:xfrm>
            <a:off x="691200" y="8507946"/>
            <a:ext cx="5859144" cy="637354"/>
          </a:xfrm>
          <a:prstGeom prst="rect">
            <a:avLst/>
          </a:prstGeom>
        </p:spPr>
        <p:txBody>
          <a:bodyPr vert="horz" wrap="square" lIns="0" tIns="26670" rIns="0" bIns="0" rtlCol="0">
            <a:spAutoFit/>
          </a:bodyPr>
          <a:lstStyle/>
          <a:p>
            <a:pPr marL="12700" marR="5080">
              <a:lnSpc>
                <a:spcPts val="1200"/>
              </a:lnSpc>
            </a:pPr>
            <a:r>
              <a:rPr sz="1050" spc="-20" dirty="0">
                <a:latin typeface="HGPｺﾞｼｯｸM"/>
                <a:cs typeface="HGPｺﾞｼｯｸM"/>
              </a:rPr>
              <a:t>使用済燃料中間貯蔵施設用コンクリートキャスク及びキャニスタ詰替装置の安全設計及び検査基準：</a:t>
            </a:r>
            <a:r>
              <a:rPr sz="1050" spc="-10" dirty="0">
                <a:latin typeface="HGPｺﾞｼｯｸM"/>
                <a:cs typeface="HGPｺﾞｼｯｸM"/>
              </a:rPr>
              <a:t>2007 (AESJ-SC-F009：2007)</a:t>
            </a:r>
            <a:endParaRPr sz="1050" dirty="0">
              <a:latin typeface="HGPｺﾞｼｯｸM"/>
              <a:cs typeface="HGPｺﾞｼｯｸM"/>
            </a:endParaRPr>
          </a:p>
          <a:p>
            <a:pPr marL="12700">
              <a:lnSpc>
                <a:spcPct val="100000"/>
              </a:lnSpc>
              <a:spcBef>
                <a:spcPts val="60"/>
              </a:spcBef>
            </a:pPr>
            <a:r>
              <a:rPr sz="900" spc="-20" dirty="0">
                <a:latin typeface="HGPｺﾞｼｯｸM"/>
                <a:cs typeface="HGPｺﾞｼｯｸM"/>
              </a:rPr>
              <a:t>【担当分科会】リサイクル燃料貯蔵分科会</a:t>
            </a:r>
            <a:endParaRPr sz="900" dirty="0">
              <a:latin typeface="HGPｺﾞｼｯｸM"/>
              <a:cs typeface="HGPｺﾞｼｯｸM"/>
            </a:endParaRPr>
          </a:p>
          <a:p>
            <a:pPr marL="12700">
              <a:lnSpc>
                <a:spcPct val="100000"/>
              </a:lnSpc>
              <a:spcBef>
                <a:spcPts val="120"/>
              </a:spcBef>
            </a:pPr>
            <a:r>
              <a:rPr sz="900" spc="-5" dirty="0">
                <a:latin typeface="HGPｺﾞｼｯｸM"/>
                <a:cs typeface="HGPｺﾞｼｯｸM"/>
              </a:rPr>
              <a:t>【定価・税込】</a:t>
            </a:r>
            <a:r>
              <a:rPr sz="900" spc="-10" dirty="0">
                <a:latin typeface="HGPｺﾞｼｯｸM"/>
                <a:cs typeface="HGPｺﾞｼｯｸM"/>
              </a:rPr>
              <a:t>17,187</a:t>
            </a:r>
            <a:r>
              <a:rPr sz="900" spc="20" dirty="0">
                <a:latin typeface="HGPｺﾞｼｯｸM"/>
                <a:cs typeface="HGPｺﾞｼｯｸM"/>
              </a:rPr>
              <a:t>円</a:t>
            </a:r>
            <a:r>
              <a:rPr lang="ja-JP" altLang="en-US" sz="900" spc="20" dirty="0">
                <a:latin typeface="HGPｺﾞｼｯｸM"/>
                <a:cs typeface="HGPｺﾞｼｯｸM"/>
              </a:rPr>
              <a:t>　</a:t>
            </a:r>
            <a:r>
              <a:rPr sz="900" spc="20" dirty="0">
                <a:latin typeface="HGPｺﾞｼｯｸM"/>
                <a:cs typeface="HGPｺﾞｼｯｸM"/>
              </a:rPr>
              <a:t>【会員価格・税込】</a:t>
            </a:r>
            <a:r>
              <a:rPr sz="900" spc="-10" dirty="0">
                <a:latin typeface="HGPｺﾞｼｯｸM"/>
                <a:cs typeface="HGPｺﾞｼｯｸM"/>
              </a:rPr>
              <a:t>13,750</a:t>
            </a:r>
            <a:r>
              <a:rPr sz="900" spc="120" dirty="0">
                <a:latin typeface="HGPｺﾞｼｯｸM"/>
                <a:cs typeface="HGPｺﾞｼｯｸM"/>
              </a:rPr>
              <a:t>円</a:t>
            </a:r>
            <a:r>
              <a:rPr lang="ja-JP" altLang="en-US" sz="900" spc="120" dirty="0">
                <a:latin typeface="HGPｺﾞｼｯｸM"/>
                <a:cs typeface="HGPｺﾞｼｯｸM"/>
              </a:rPr>
              <a:t>　</a:t>
            </a:r>
            <a:r>
              <a:rPr sz="900" spc="120" dirty="0">
                <a:latin typeface="HGPｺﾞｼｯｸM"/>
                <a:cs typeface="HGPｺﾞｼｯｸM"/>
              </a:rPr>
              <a:t>【</a:t>
            </a:r>
            <a:r>
              <a:rPr sz="900" spc="-10" dirty="0">
                <a:latin typeface="HGPｺﾞｼｯｸM"/>
                <a:cs typeface="HGPｺﾞｼｯｸM"/>
              </a:rPr>
              <a:t>ISBN</a:t>
            </a:r>
            <a:r>
              <a:rPr sz="900" dirty="0">
                <a:latin typeface="HGPｺﾞｼｯｸM"/>
                <a:cs typeface="HGPｺﾞｼｯｸM"/>
              </a:rPr>
              <a:t>】978-</a:t>
            </a:r>
            <a:r>
              <a:rPr sz="900" spc="-10" dirty="0">
                <a:latin typeface="HGPｺﾞｼｯｸM"/>
                <a:cs typeface="HGPｺﾞｼｯｸM"/>
              </a:rPr>
              <a:t>4-89047-313-</a:t>
            </a:r>
            <a:r>
              <a:rPr sz="900" dirty="0">
                <a:latin typeface="HGPｺﾞｼｯｸM"/>
                <a:cs typeface="HGPｺﾞｼｯｸM"/>
              </a:rPr>
              <a:t>7</a:t>
            </a:r>
            <a:r>
              <a:rPr lang="ja-JP" altLang="en-US" sz="900" dirty="0">
                <a:latin typeface="HGPｺﾞｼｯｸM"/>
                <a:cs typeface="HGPｺﾞｼｯｸM"/>
              </a:rPr>
              <a:t>　</a:t>
            </a:r>
            <a:r>
              <a:rPr sz="900" spc="35" dirty="0">
                <a:latin typeface="HGPｺﾞｼｯｸM"/>
                <a:cs typeface="HGPｺﾞｼｯｸM"/>
              </a:rPr>
              <a:t>【書籍コード】</a:t>
            </a:r>
            <a:r>
              <a:rPr sz="900" spc="-25" dirty="0">
                <a:latin typeface="HGPｺﾞｼｯｸM"/>
                <a:cs typeface="HGPｺﾞｼｯｸM"/>
              </a:rPr>
              <a:t>701</a:t>
            </a:r>
            <a:endParaRPr sz="900" dirty="0">
              <a:latin typeface="HGPｺﾞｼｯｸM"/>
              <a:cs typeface="HGPｺﾞｼｯｸM"/>
            </a:endParaRPr>
          </a:p>
        </p:txBody>
      </p:sp>
      <p:sp>
        <p:nvSpPr>
          <p:cNvPr id="33" name="object 5">
            <a:extLst>
              <a:ext uri="{FF2B5EF4-FFF2-40B4-BE49-F238E27FC236}">
                <a16:creationId xmlns:a16="http://schemas.microsoft.com/office/drawing/2014/main" id="{A48034A7-18CC-39C9-E114-78C3F3FC8CF5}"/>
              </a:ext>
            </a:extLst>
          </p:cNvPr>
          <p:cNvSpPr txBox="1"/>
          <p:nvPr/>
        </p:nvSpPr>
        <p:spPr>
          <a:xfrm>
            <a:off x="691200" y="4056627"/>
            <a:ext cx="6117082" cy="491160"/>
          </a:xfrm>
          <a:prstGeom prst="rect">
            <a:avLst/>
          </a:prstGeom>
        </p:spPr>
        <p:txBody>
          <a:bodyPr vert="horz" wrap="square" lIns="0" tIns="26670" rIns="0" bIns="0" rtlCol="0">
            <a:spAutoFit/>
          </a:bodyPr>
          <a:lstStyle/>
          <a:p>
            <a:pPr marL="12700">
              <a:lnSpc>
                <a:spcPct val="100000"/>
              </a:lnSpc>
            </a:pPr>
            <a:r>
              <a:rPr lang="ja-JP" altLang="en-US" sz="1050" spc="-10" dirty="0">
                <a:latin typeface="HGPｺﾞｼｯｸM"/>
                <a:cs typeface="HGPｺﾞｼｯｸM"/>
              </a:rPr>
              <a:t>返還廃棄物の確認に関する基本的考え方 （</a:t>
            </a:r>
            <a:r>
              <a:rPr lang="en-US" altLang="ja-JP" sz="1050" spc="-10" dirty="0">
                <a:latin typeface="HGPｺﾞｼｯｸM"/>
                <a:cs typeface="HGPｺﾞｼｯｸM"/>
              </a:rPr>
              <a:t>AESJ-SC-F011</a:t>
            </a:r>
            <a:r>
              <a:rPr lang="ja-JP" altLang="en-US" sz="1050" spc="-10" dirty="0">
                <a:latin typeface="HGPｺﾞｼｯｸM"/>
                <a:cs typeface="HGPｺﾞｼｯｸM"/>
              </a:rPr>
              <a:t>：</a:t>
            </a:r>
            <a:r>
              <a:rPr lang="en-US" altLang="ja-JP" sz="1050" spc="-10" dirty="0">
                <a:latin typeface="HGPｺﾞｼｯｸM"/>
                <a:cs typeface="HGPｺﾞｼｯｸM"/>
              </a:rPr>
              <a:t>2011)</a:t>
            </a:r>
            <a:endParaRPr lang="ja-JP" altLang="en-US" sz="1050" dirty="0">
              <a:latin typeface="HGPｺﾞｼｯｸM"/>
              <a:cs typeface="HGPｺﾞｼｯｸM"/>
            </a:endParaRPr>
          </a:p>
          <a:p>
            <a:pPr marL="12700">
              <a:lnSpc>
                <a:spcPct val="100000"/>
              </a:lnSpc>
              <a:spcBef>
                <a:spcPts val="90"/>
              </a:spcBef>
            </a:pPr>
            <a:r>
              <a:rPr lang="en-US" altLang="ja-JP" sz="900" spc="-10" dirty="0">
                <a:latin typeface="HGPｺﾞｼｯｸM"/>
                <a:cs typeface="HGPｺﾞｼｯｸM"/>
              </a:rPr>
              <a:t>【</a:t>
            </a:r>
            <a:r>
              <a:rPr lang="ja-JP" altLang="en-US" sz="900" spc="-10" dirty="0">
                <a:latin typeface="HGPｺﾞｼｯｸM"/>
                <a:cs typeface="HGPｺﾞｼｯｸM"/>
              </a:rPr>
              <a:t>担当分科会</a:t>
            </a:r>
            <a:r>
              <a:rPr lang="en-US" altLang="ja-JP" sz="900" spc="-10" dirty="0">
                <a:latin typeface="HGPｺﾞｼｯｸM"/>
                <a:cs typeface="HGPｺﾞｼｯｸM"/>
              </a:rPr>
              <a:t>】</a:t>
            </a:r>
            <a:r>
              <a:rPr lang="ja-JP" altLang="en-US" sz="900" spc="-10" dirty="0">
                <a:latin typeface="HGPｺﾞｼｯｸM"/>
                <a:cs typeface="HGPｺﾞｼｯｸM"/>
              </a:rPr>
              <a:t>返還廃棄物確認分科会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13,750</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11,000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】978-</a:t>
            </a:r>
            <a:r>
              <a:rPr lang="en-US" altLang="ja-JP" sz="900" spc="-10" dirty="0">
                <a:latin typeface="HGPｺﾞｼｯｸM"/>
                <a:cs typeface="HGPｺﾞｼｯｸM"/>
              </a:rPr>
              <a:t>4-89047-353-</a:t>
            </a:r>
            <a:r>
              <a:rPr lang="en-US" altLang="ja-JP" sz="900" dirty="0">
                <a:latin typeface="HGPｺﾞｼｯｸM"/>
                <a:cs typeface="HGPｺﾞｼｯｸM"/>
              </a:rPr>
              <a:t>3</a:t>
            </a:r>
            <a:r>
              <a:rPr lang="ja-JP" altLang="en-US" sz="90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0" dirty="0">
                <a:latin typeface="HGPｺﾞｼｯｸM"/>
                <a:cs typeface="HGPｺﾞｼｯｸM"/>
              </a:rPr>
              <a:t>1206</a:t>
            </a:r>
            <a:endParaRPr lang="ja-JP" altLang="en-US" sz="900" dirty="0">
              <a:latin typeface="HGPｺﾞｼｯｸM"/>
              <a:cs typeface="HGPｺﾞｼｯｸM"/>
            </a:endParaRPr>
          </a:p>
        </p:txBody>
      </p:sp>
      <p:sp>
        <p:nvSpPr>
          <p:cNvPr id="4" name="object 5">
            <a:extLst>
              <a:ext uri="{FF2B5EF4-FFF2-40B4-BE49-F238E27FC236}">
                <a16:creationId xmlns:a16="http://schemas.microsoft.com/office/drawing/2014/main" id="{E97AF7F2-0E7E-C1A3-C94D-1725B2DD7908}"/>
              </a:ext>
            </a:extLst>
          </p:cNvPr>
          <p:cNvSpPr txBox="1"/>
          <p:nvPr/>
        </p:nvSpPr>
        <p:spPr>
          <a:xfrm>
            <a:off x="691200" y="3204000"/>
            <a:ext cx="6083935" cy="637354"/>
          </a:xfrm>
          <a:prstGeom prst="rect">
            <a:avLst/>
          </a:prstGeom>
        </p:spPr>
        <p:txBody>
          <a:bodyPr vert="horz" wrap="square" lIns="0" tIns="26670" rIns="0" bIns="0" rtlCol="0">
            <a:spAutoFit/>
          </a:bodyPr>
          <a:lstStyle/>
          <a:p>
            <a:pPr marL="12700" marR="791210">
              <a:lnSpc>
                <a:spcPts val="1200"/>
              </a:lnSpc>
            </a:pPr>
            <a:r>
              <a:rPr lang="ja-JP" altLang="en-US" sz="1050" spc="-15" dirty="0">
                <a:latin typeface="HGPｺﾞｼｯｸM"/>
                <a:cs typeface="HGPｺﾞｼｯｸM"/>
              </a:rPr>
              <a:t>使用済燃料・混合酸化物新燃料・高レベル放射性廃棄物輸送容器の安全設計及び検査基準：</a:t>
            </a:r>
            <a:r>
              <a:rPr lang="en-US" altLang="ja-JP" sz="1050" spc="-10" dirty="0">
                <a:latin typeface="HGPｺﾞｼｯｸM"/>
                <a:cs typeface="HGPｺﾞｼｯｸM"/>
              </a:rPr>
              <a:t>2013 (AESJ-SC-F006</a:t>
            </a:r>
            <a:r>
              <a:rPr lang="ja-JP" altLang="en-US" sz="1050" spc="-10" dirty="0">
                <a:latin typeface="HGPｺﾞｼｯｸM"/>
                <a:cs typeface="HGPｺﾞｼｯｸM"/>
              </a:rPr>
              <a:t>：</a:t>
            </a:r>
            <a:r>
              <a:rPr lang="en-US" altLang="ja-JP" sz="1050" spc="-10" dirty="0">
                <a:latin typeface="HGPｺﾞｼｯｸM"/>
                <a:cs typeface="HGPｺﾞｼｯｸM"/>
              </a:rPr>
              <a:t>2013)</a:t>
            </a:r>
            <a:endParaRPr lang="ja-JP" altLang="en-US" sz="1050" dirty="0">
              <a:latin typeface="HGPｺﾞｼｯｸM"/>
              <a:cs typeface="HGPｺﾞｼｯｸM"/>
            </a:endParaRPr>
          </a:p>
          <a:p>
            <a:pPr marL="12700">
              <a:lnSpc>
                <a:spcPct val="100000"/>
              </a:lnSpc>
              <a:spcBef>
                <a:spcPts val="60"/>
              </a:spcBef>
            </a:pPr>
            <a:r>
              <a:rPr lang="en-US" altLang="ja-JP" sz="900" spc="-5" dirty="0">
                <a:latin typeface="HGPｺﾞｼｯｸM"/>
                <a:cs typeface="HGPｺﾞｼｯｸM"/>
              </a:rPr>
              <a:t>【</a:t>
            </a:r>
            <a:r>
              <a:rPr lang="ja-JP" altLang="en-US" sz="900" spc="-5" dirty="0">
                <a:latin typeface="HGPｺﾞｼｯｸM"/>
                <a:cs typeface="HGPｺﾞｼｯｸM"/>
              </a:rPr>
              <a:t>担当分科会</a:t>
            </a:r>
            <a:r>
              <a:rPr lang="en-US" altLang="ja-JP" sz="900" spc="-5" dirty="0">
                <a:latin typeface="HGPｺﾞｼｯｸM"/>
                <a:cs typeface="HGPｺﾞｼｯｸM"/>
              </a:rPr>
              <a:t>】</a:t>
            </a:r>
            <a:r>
              <a:rPr lang="ja-JP" altLang="en-US" sz="900" spc="-5" dirty="0">
                <a:latin typeface="HGPｺﾞｼｯｸM"/>
                <a:cs typeface="HGPｺﾞｼｯｸM"/>
              </a:rPr>
              <a:t>輸送容器分科会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24,062</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19,250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】978-</a:t>
            </a:r>
            <a:r>
              <a:rPr lang="en-US" altLang="ja-JP" sz="900" spc="-10" dirty="0">
                <a:latin typeface="HGPｺﾞｼｯｸM"/>
                <a:cs typeface="HGPｺﾞｼｯｸM"/>
              </a:rPr>
              <a:t>4-89047-379-</a:t>
            </a:r>
            <a:r>
              <a:rPr lang="en-US" altLang="ja-JP" sz="900" dirty="0">
                <a:latin typeface="HGPｺﾞｼｯｸM"/>
                <a:cs typeface="HGPｺﾞｼｯｸM"/>
              </a:rPr>
              <a:t>3</a:t>
            </a:r>
            <a:r>
              <a:rPr lang="ja-JP" altLang="en-US" sz="90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0" dirty="0">
                <a:latin typeface="HGPｺﾞｼｯｸM"/>
                <a:cs typeface="HGPｺﾞｼｯｸM"/>
              </a:rPr>
              <a:t>1231</a:t>
            </a:r>
            <a:endParaRPr lang="ja-JP" altLang="en-US" sz="900" dirty="0">
              <a:latin typeface="HGPｺﾞｼｯｸM"/>
              <a:cs typeface="HGPｺﾞｼｯｸM"/>
            </a:endParaRPr>
          </a:p>
        </p:txBody>
      </p:sp>
      <p:sp>
        <p:nvSpPr>
          <p:cNvPr id="22" name="object 6">
            <a:extLst>
              <a:ext uri="{FF2B5EF4-FFF2-40B4-BE49-F238E27FC236}">
                <a16:creationId xmlns:a16="http://schemas.microsoft.com/office/drawing/2014/main" id="{3BBA628C-FCE6-33D4-77D2-9FAB08E6BB4A}"/>
              </a:ext>
            </a:extLst>
          </p:cNvPr>
          <p:cNvSpPr/>
          <p:nvPr/>
        </p:nvSpPr>
        <p:spPr>
          <a:xfrm>
            <a:off x="666000" y="39780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24" name="object 5">
            <a:extLst>
              <a:ext uri="{FF2B5EF4-FFF2-40B4-BE49-F238E27FC236}">
                <a16:creationId xmlns:a16="http://schemas.microsoft.com/office/drawing/2014/main" id="{E29A7205-52B7-85C9-A6BC-4F8FB02C936D}"/>
              </a:ext>
            </a:extLst>
          </p:cNvPr>
          <p:cNvSpPr txBox="1"/>
          <p:nvPr/>
        </p:nvSpPr>
        <p:spPr>
          <a:xfrm>
            <a:off x="691200" y="2480314"/>
            <a:ext cx="6083935" cy="491160"/>
          </a:xfrm>
          <a:prstGeom prst="rect">
            <a:avLst/>
          </a:prstGeom>
        </p:spPr>
        <p:txBody>
          <a:bodyPr vert="horz" wrap="square" lIns="0" tIns="26670" rIns="0" bIns="0" rtlCol="0">
            <a:spAutoFit/>
          </a:bodyPr>
          <a:lstStyle/>
          <a:p>
            <a:pPr marL="12700">
              <a:lnSpc>
                <a:spcPct val="100000"/>
              </a:lnSpc>
            </a:pPr>
            <a:r>
              <a:rPr lang="ja-JP" altLang="en-US" sz="1050" spc="-20" dirty="0">
                <a:latin typeface="HGPｺﾞｼｯｸM"/>
                <a:cs typeface="HGPｺﾞｼｯｸM"/>
              </a:rPr>
              <a:t>再処理施設の臨界安全管理における燃焼度クレジット適用手順：</a:t>
            </a:r>
            <a:r>
              <a:rPr lang="en-US" altLang="ja-JP" sz="1050" dirty="0">
                <a:latin typeface="HGPｺﾞｼｯｸM"/>
                <a:cs typeface="HGPｺﾞｼｯｸM"/>
              </a:rPr>
              <a:t>2014</a:t>
            </a:r>
            <a:r>
              <a:rPr lang="ja-JP" altLang="en-US" sz="1050" spc="5" dirty="0">
                <a:latin typeface="HGPｺﾞｼｯｸM"/>
                <a:cs typeface="HGPｺﾞｼｯｸM"/>
              </a:rPr>
              <a:t> </a:t>
            </a:r>
            <a:r>
              <a:rPr lang="en-US" altLang="ja-JP" sz="1050" spc="5" dirty="0">
                <a:latin typeface="HGPｺﾞｼｯｸM"/>
                <a:cs typeface="HGPｺﾞｼｯｸM"/>
              </a:rPr>
              <a:t>(</a:t>
            </a:r>
            <a:r>
              <a:rPr lang="en-US" altLang="ja-JP" sz="1050" spc="-10" dirty="0">
                <a:latin typeface="HGPｺﾞｼｯｸM"/>
                <a:cs typeface="HGPｺﾞｼｯｸM"/>
              </a:rPr>
              <a:t>AESJ-SC-F025</a:t>
            </a:r>
            <a:r>
              <a:rPr lang="ja-JP" altLang="en-US" sz="1050" spc="-10" dirty="0">
                <a:latin typeface="HGPｺﾞｼｯｸM"/>
                <a:cs typeface="HGPｺﾞｼｯｸM"/>
              </a:rPr>
              <a:t>：</a:t>
            </a:r>
            <a:r>
              <a:rPr lang="en-US" altLang="ja-JP" sz="1050" spc="-10" dirty="0">
                <a:latin typeface="HGPｺﾞｼｯｸM"/>
                <a:cs typeface="HGPｺﾞｼｯｸM"/>
              </a:rPr>
              <a:t>2014)</a:t>
            </a:r>
            <a:endParaRPr lang="ja-JP" altLang="en-US" sz="1050" dirty="0">
              <a:latin typeface="HGPｺﾞｼｯｸM"/>
              <a:cs typeface="HGPｺﾞｼｯｸM"/>
            </a:endParaRPr>
          </a:p>
          <a:p>
            <a:pPr marL="12700">
              <a:lnSpc>
                <a:spcPct val="100000"/>
              </a:lnSpc>
              <a:spcBef>
                <a:spcPts val="90"/>
              </a:spcBef>
            </a:pPr>
            <a:r>
              <a:rPr lang="en-US" altLang="ja-JP" sz="900" spc="-10" dirty="0">
                <a:latin typeface="HGPｺﾞｼｯｸM"/>
                <a:cs typeface="HGPｺﾞｼｯｸM"/>
              </a:rPr>
              <a:t>【</a:t>
            </a:r>
            <a:r>
              <a:rPr lang="ja-JP" altLang="en-US" sz="900" spc="-10" dirty="0">
                <a:latin typeface="HGPｺﾞｼｯｸM"/>
                <a:cs typeface="HGPｺﾞｼｯｸM"/>
              </a:rPr>
              <a:t>担当分科会</a:t>
            </a:r>
            <a:r>
              <a:rPr lang="en-US" altLang="ja-JP" sz="900" spc="-10" dirty="0">
                <a:latin typeface="HGPｺﾞｼｯｸM"/>
                <a:cs typeface="HGPｺﾞｼｯｸM"/>
              </a:rPr>
              <a:t>】 </a:t>
            </a:r>
            <a:r>
              <a:rPr lang="ja-JP" altLang="en-US" sz="900" spc="-10" dirty="0">
                <a:latin typeface="HGPｺﾞｼｯｸM"/>
                <a:cs typeface="HGPｺﾞｼｯｸM"/>
              </a:rPr>
              <a:t>臨界安全管理分科会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20,625</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16,500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】978-</a:t>
            </a:r>
            <a:r>
              <a:rPr lang="en-US" altLang="ja-JP" sz="900" spc="-10" dirty="0">
                <a:latin typeface="HGPｺﾞｼｯｸM"/>
                <a:cs typeface="HGPｺﾞｼｯｸM"/>
              </a:rPr>
              <a:t>4-89047-382-</a:t>
            </a:r>
            <a:r>
              <a:rPr lang="en-US" altLang="ja-JP" sz="900" dirty="0">
                <a:latin typeface="HGPｺﾞｼｯｸM"/>
                <a:cs typeface="HGPｺﾞｼｯｸM"/>
              </a:rPr>
              <a:t>3</a:t>
            </a:r>
            <a:r>
              <a:rPr lang="ja-JP" altLang="en-US" sz="90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0" dirty="0">
                <a:latin typeface="HGPｺﾞｼｯｸM"/>
                <a:cs typeface="HGPｺﾞｼｯｸM"/>
              </a:rPr>
              <a:t>1502</a:t>
            </a:r>
            <a:endParaRPr lang="ja-JP" altLang="en-US" sz="900" dirty="0">
              <a:latin typeface="HGPｺﾞｼｯｸM"/>
              <a:cs typeface="HGPｺﾞｼｯｸM"/>
            </a:endParaRPr>
          </a:p>
        </p:txBody>
      </p:sp>
      <p:sp>
        <p:nvSpPr>
          <p:cNvPr id="23" name="object 6">
            <a:extLst>
              <a:ext uri="{FF2B5EF4-FFF2-40B4-BE49-F238E27FC236}">
                <a16:creationId xmlns:a16="http://schemas.microsoft.com/office/drawing/2014/main" id="{D482A052-9833-E837-04EC-3D6C3E4D695E}"/>
              </a:ext>
            </a:extLst>
          </p:cNvPr>
          <p:cNvSpPr/>
          <p:nvPr/>
        </p:nvSpPr>
        <p:spPr>
          <a:xfrm>
            <a:off x="666000" y="31068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27" name="object 6">
            <a:extLst>
              <a:ext uri="{FF2B5EF4-FFF2-40B4-BE49-F238E27FC236}">
                <a16:creationId xmlns:a16="http://schemas.microsoft.com/office/drawing/2014/main" id="{85A91F20-B66D-8FF6-DD82-1664003AE394}"/>
              </a:ext>
            </a:extLst>
          </p:cNvPr>
          <p:cNvSpPr/>
          <p:nvPr/>
        </p:nvSpPr>
        <p:spPr>
          <a:xfrm>
            <a:off x="666000" y="46800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28" name="object 6">
            <a:extLst>
              <a:ext uri="{FF2B5EF4-FFF2-40B4-BE49-F238E27FC236}">
                <a16:creationId xmlns:a16="http://schemas.microsoft.com/office/drawing/2014/main" id="{A676E0BD-FBD1-3AAF-EEC7-70A936EA91A5}"/>
              </a:ext>
            </a:extLst>
          </p:cNvPr>
          <p:cNvSpPr/>
          <p:nvPr/>
        </p:nvSpPr>
        <p:spPr>
          <a:xfrm>
            <a:off x="666000" y="54072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30" name="object 6">
            <a:extLst>
              <a:ext uri="{FF2B5EF4-FFF2-40B4-BE49-F238E27FC236}">
                <a16:creationId xmlns:a16="http://schemas.microsoft.com/office/drawing/2014/main" id="{3F4DE562-7AF3-53DB-6E6D-DA2E0CC259DB}"/>
              </a:ext>
            </a:extLst>
          </p:cNvPr>
          <p:cNvSpPr/>
          <p:nvPr/>
        </p:nvSpPr>
        <p:spPr>
          <a:xfrm>
            <a:off x="666000" y="6128326"/>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31" name="object 6">
            <a:extLst>
              <a:ext uri="{FF2B5EF4-FFF2-40B4-BE49-F238E27FC236}">
                <a16:creationId xmlns:a16="http://schemas.microsoft.com/office/drawing/2014/main" id="{C5CE3FDB-CE47-2881-EC17-E90AF4B7488B}"/>
              </a:ext>
            </a:extLst>
          </p:cNvPr>
          <p:cNvSpPr/>
          <p:nvPr/>
        </p:nvSpPr>
        <p:spPr>
          <a:xfrm>
            <a:off x="666000" y="6874304"/>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34" name="object 6">
            <a:extLst>
              <a:ext uri="{FF2B5EF4-FFF2-40B4-BE49-F238E27FC236}">
                <a16:creationId xmlns:a16="http://schemas.microsoft.com/office/drawing/2014/main" id="{7E3F3E85-F399-1032-9F00-FA40D510CADF}"/>
              </a:ext>
            </a:extLst>
          </p:cNvPr>
          <p:cNvSpPr/>
          <p:nvPr/>
        </p:nvSpPr>
        <p:spPr>
          <a:xfrm>
            <a:off x="666000" y="7576126"/>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36" name="object 6">
            <a:extLst>
              <a:ext uri="{FF2B5EF4-FFF2-40B4-BE49-F238E27FC236}">
                <a16:creationId xmlns:a16="http://schemas.microsoft.com/office/drawing/2014/main" id="{71424CE8-CFBA-CCCC-7AAF-C402B4C76FDF}"/>
              </a:ext>
            </a:extLst>
          </p:cNvPr>
          <p:cNvSpPr/>
          <p:nvPr/>
        </p:nvSpPr>
        <p:spPr>
          <a:xfrm>
            <a:off x="666000" y="8414326"/>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12" name="object 5">
            <a:extLst>
              <a:ext uri="{FF2B5EF4-FFF2-40B4-BE49-F238E27FC236}">
                <a16:creationId xmlns:a16="http://schemas.microsoft.com/office/drawing/2014/main" id="{14A418CC-FC8A-035E-5480-FEEE84EF01BC}"/>
              </a:ext>
            </a:extLst>
          </p:cNvPr>
          <p:cNvSpPr txBox="1"/>
          <p:nvPr/>
        </p:nvSpPr>
        <p:spPr>
          <a:xfrm>
            <a:off x="691200" y="1747897"/>
            <a:ext cx="6083935" cy="491160"/>
          </a:xfrm>
          <a:prstGeom prst="rect">
            <a:avLst/>
          </a:prstGeom>
        </p:spPr>
        <p:txBody>
          <a:bodyPr vert="horz" wrap="square" lIns="0" tIns="26670" rIns="0" bIns="0" rtlCol="0">
            <a:spAutoFit/>
          </a:bodyPr>
          <a:lstStyle/>
          <a:p>
            <a:pPr marL="12700">
              <a:lnSpc>
                <a:spcPct val="100000"/>
              </a:lnSpc>
            </a:pPr>
            <a:r>
              <a:rPr lang="ja-JP" altLang="en-US" sz="1050" spc="-15" dirty="0">
                <a:latin typeface="HGPｺﾞｼｯｸM"/>
                <a:cs typeface="HGPｺﾞｼｯｸM"/>
              </a:rPr>
              <a:t>余裕深度処分対象廃棄体の製作要件及び検査方法：</a:t>
            </a:r>
            <a:r>
              <a:rPr lang="en-US" altLang="ja-JP" sz="1050" dirty="0">
                <a:latin typeface="HGPｺﾞｼｯｸM"/>
                <a:cs typeface="HGPｺﾞｼｯｸM"/>
              </a:rPr>
              <a:t>2015</a:t>
            </a:r>
            <a:r>
              <a:rPr lang="ja-JP" altLang="en-US" sz="1050" spc="5" dirty="0">
                <a:latin typeface="HGPｺﾞｼｯｸM"/>
                <a:cs typeface="HGPｺﾞｼｯｸM"/>
              </a:rPr>
              <a:t> </a:t>
            </a:r>
            <a:r>
              <a:rPr lang="en-US" altLang="ja-JP" sz="1050" spc="5" dirty="0">
                <a:latin typeface="HGPｺﾞｼｯｸM"/>
                <a:cs typeface="HGPｺﾞｼｯｸM"/>
              </a:rPr>
              <a:t>(</a:t>
            </a:r>
            <a:r>
              <a:rPr lang="en-US" altLang="ja-JP" sz="1050" spc="-10" dirty="0">
                <a:latin typeface="HGPｺﾞｼｯｸM"/>
                <a:cs typeface="HGPｺﾞｼｯｸM"/>
              </a:rPr>
              <a:t>AESJ-SC-F014</a:t>
            </a:r>
            <a:r>
              <a:rPr lang="ja-JP" altLang="en-US" sz="1050" spc="-10" dirty="0">
                <a:latin typeface="HGPｺﾞｼｯｸM"/>
                <a:cs typeface="HGPｺﾞｼｯｸM"/>
              </a:rPr>
              <a:t>：</a:t>
            </a:r>
            <a:r>
              <a:rPr lang="en-US" altLang="ja-JP" sz="1050" spc="-10" dirty="0">
                <a:latin typeface="HGPｺﾞｼｯｸM"/>
                <a:cs typeface="HGPｺﾞｼｯｸM"/>
              </a:rPr>
              <a:t>2015)</a:t>
            </a:r>
            <a:endParaRPr lang="ja-JP" altLang="en-US" sz="1050" dirty="0">
              <a:latin typeface="HGPｺﾞｼｯｸM"/>
              <a:cs typeface="HGPｺﾞｼｯｸM"/>
            </a:endParaRPr>
          </a:p>
          <a:p>
            <a:pPr marL="12700">
              <a:lnSpc>
                <a:spcPct val="100000"/>
              </a:lnSpc>
              <a:spcBef>
                <a:spcPts val="95"/>
              </a:spcBef>
            </a:pPr>
            <a:r>
              <a:rPr lang="en-US" altLang="ja-JP" sz="900" spc="20" dirty="0">
                <a:latin typeface="HGPｺﾞｼｯｸM"/>
                <a:cs typeface="HGPｺﾞｼｯｸM"/>
              </a:rPr>
              <a:t>【</a:t>
            </a:r>
            <a:r>
              <a:rPr lang="ja-JP" altLang="en-US" sz="900" spc="20" dirty="0">
                <a:latin typeface="HGPｺﾞｼｯｸM"/>
                <a:cs typeface="HGPｺﾞｼｯｸM"/>
              </a:rPr>
              <a:t>担当分科会</a:t>
            </a:r>
            <a:r>
              <a:rPr lang="en-US" altLang="ja-JP" sz="900" spc="20" dirty="0">
                <a:latin typeface="HGPｺﾞｼｯｸM"/>
                <a:cs typeface="HGPｺﾞｼｯｸM"/>
              </a:rPr>
              <a:t>】 </a:t>
            </a:r>
            <a:r>
              <a:rPr lang="en-US" altLang="ja-JP" sz="900" spc="-10" dirty="0">
                <a:latin typeface="HGPｺﾞｼｯｸM"/>
                <a:cs typeface="HGPｺﾞｼｯｸM"/>
              </a:rPr>
              <a:t>LLW</a:t>
            </a:r>
            <a:r>
              <a:rPr lang="ja-JP" altLang="en-US" sz="900" spc="-10" dirty="0">
                <a:latin typeface="HGPｺﾞｼｯｸM"/>
                <a:cs typeface="HGPｺﾞｼｯｸM"/>
              </a:rPr>
              <a:t>廃棄体等製作・管理分科会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17,187</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13,750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】978-</a:t>
            </a:r>
            <a:r>
              <a:rPr lang="en-US" altLang="ja-JP" sz="900" spc="-10" dirty="0">
                <a:latin typeface="HGPｺﾞｼｯｸM"/>
                <a:cs typeface="HGPｺﾞｼｯｸM"/>
              </a:rPr>
              <a:t>4-89047-383-</a:t>
            </a:r>
            <a:r>
              <a:rPr lang="en-US" altLang="ja-JP" sz="900" dirty="0">
                <a:latin typeface="HGPｺﾞｼｯｸM"/>
                <a:cs typeface="HGPｺﾞｼｯｸM"/>
              </a:rPr>
              <a:t>0</a:t>
            </a:r>
            <a:r>
              <a:rPr lang="ja-JP" altLang="en-US" sz="90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0" dirty="0">
                <a:latin typeface="HGPｺﾞｼｯｸM"/>
                <a:cs typeface="HGPｺﾞｼｯｸM"/>
              </a:rPr>
              <a:t>1503</a:t>
            </a:r>
            <a:endParaRPr lang="ja-JP" altLang="en-US" sz="900" dirty="0">
              <a:latin typeface="HGPｺﾞｼｯｸM"/>
              <a:cs typeface="HGPｺﾞｼｯｸM"/>
            </a:endParaRPr>
          </a:p>
        </p:txBody>
      </p:sp>
      <p:sp>
        <p:nvSpPr>
          <p:cNvPr id="10" name="object 6">
            <a:extLst>
              <a:ext uri="{FF2B5EF4-FFF2-40B4-BE49-F238E27FC236}">
                <a16:creationId xmlns:a16="http://schemas.microsoft.com/office/drawing/2014/main" id="{564CB69B-9F5B-ABDA-06E8-5855993E6FE6}"/>
              </a:ext>
            </a:extLst>
          </p:cNvPr>
          <p:cNvSpPr/>
          <p:nvPr/>
        </p:nvSpPr>
        <p:spPr>
          <a:xfrm>
            <a:off x="666000" y="23796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21283" y="961200"/>
            <a:ext cx="2261235" cy="490855"/>
          </a:xfrm>
          <a:prstGeom prst="rect">
            <a:avLst/>
          </a:prstGeom>
        </p:spPr>
        <p:txBody>
          <a:bodyPr vert="horz" wrap="square" lIns="0" tIns="82550" rIns="0" bIns="0" rtlCol="0">
            <a:spAutoFit/>
          </a:bodyPr>
          <a:lstStyle/>
          <a:p>
            <a:pPr marL="12700">
              <a:lnSpc>
                <a:spcPct val="100000"/>
              </a:lnSpc>
              <a:spcBef>
                <a:spcPts val="650"/>
              </a:spcBef>
            </a:pPr>
            <a:r>
              <a:rPr sz="1100" spc="-20" dirty="0">
                <a:latin typeface="HGｺﾞｼｯｸM" panose="020B0609000000000000" pitchFamily="49" charset="-128"/>
                <a:ea typeface="HGｺﾞｼｯｸM" panose="020B0609000000000000" pitchFamily="49" charset="-128"/>
                <a:cs typeface="游ゴシック"/>
              </a:rPr>
              <a:t>原子燃料サイクル専門部会制定標準</a:t>
            </a:r>
            <a:endParaRPr sz="1100" dirty="0">
              <a:latin typeface="HGｺﾞｼｯｸM" panose="020B0609000000000000" pitchFamily="49" charset="-128"/>
              <a:ea typeface="HGｺﾞｼｯｸM" panose="020B0609000000000000" pitchFamily="49" charset="-128"/>
              <a:cs typeface="游ゴシック"/>
            </a:endParaRPr>
          </a:p>
          <a:p>
            <a:pPr marL="12700">
              <a:lnSpc>
                <a:spcPct val="100000"/>
              </a:lnSpc>
              <a:spcBef>
                <a:spcPts val="530"/>
              </a:spcBef>
            </a:pPr>
            <a:r>
              <a:rPr sz="1050" dirty="0">
                <a:latin typeface="HGｺﾞｼｯｸM" panose="020B0609000000000000" pitchFamily="49" charset="-128"/>
                <a:ea typeface="HGｺﾞｼｯｸM" panose="020B0609000000000000" pitchFamily="49" charset="-128"/>
                <a:cs typeface="游ゴシック"/>
              </a:rPr>
              <a:t>(3/3</a:t>
            </a:r>
            <a:r>
              <a:rPr sz="1050" spc="-30" dirty="0">
                <a:latin typeface="HGｺﾞｼｯｸM" panose="020B0609000000000000" pitchFamily="49" charset="-128"/>
                <a:ea typeface="HGｺﾞｼｯｸM" panose="020B0609000000000000" pitchFamily="49" charset="-128"/>
                <a:cs typeface="游ゴシック"/>
              </a:rPr>
              <a:t> ページ)</a:t>
            </a:r>
            <a:endParaRPr sz="1050" dirty="0">
              <a:latin typeface="HGｺﾞｼｯｸM" panose="020B0609000000000000" pitchFamily="49" charset="-128"/>
              <a:ea typeface="HGｺﾞｼｯｸM" panose="020B0609000000000000" pitchFamily="49" charset="-128"/>
              <a:cs typeface="游ゴシック"/>
            </a:endParaRPr>
          </a:p>
        </p:txBody>
      </p:sp>
      <p:sp>
        <p:nvSpPr>
          <p:cNvPr id="3" name="object 3"/>
          <p:cNvSpPr txBox="1"/>
          <p:nvPr/>
        </p:nvSpPr>
        <p:spPr>
          <a:xfrm>
            <a:off x="621283" y="535310"/>
            <a:ext cx="3690367" cy="427040"/>
          </a:xfrm>
          <a:prstGeom prst="rect">
            <a:avLst/>
          </a:prstGeom>
        </p:spPr>
        <p:txBody>
          <a:bodyPr vert="horz" wrap="square" lIns="0" tIns="95250" rIns="0" bIns="0" rtlCol="0">
            <a:spAutoFit/>
          </a:bodyPr>
          <a:lstStyle/>
          <a:p>
            <a:pPr marL="12700">
              <a:lnSpc>
                <a:spcPct val="100000"/>
              </a:lnSpc>
              <a:spcBef>
                <a:spcPts val="750"/>
              </a:spcBef>
            </a:pPr>
            <a:r>
              <a:rPr sz="2150" b="1" spc="-20" dirty="0" err="1">
                <a:latin typeface="HGP明朝E" panose="02020900000000000000" pitchFamily="18" charset="-128"/>
                <a:ea typeface="HGP明朝E" panose="02020900000000000000" pitchFamily="18" charset="-128"/>
                <a:cs typeface="ＭＳ 明朝"/>
              </a:rPr>
              <a:t>日本原子</a:t>
            </a:r>
            <a:r>
              <a:rPr sz="2150" b="1" spc="-30" dirty="0" err="1">
                <a:latin typeface="HGP明朝E" panose="02020900000000000000" pitchFamily="18" charset="-128"/>
                <a:ea typeface="HGP明朝E" panose="02020900000000000000" pitchFamily="18" charset="-128"/>
                <a:cs typeface="ＭＳ 明朝"/>
              </a:rPr>
              <a:t>力</a:t>
            </a:r>
            <a:r>
              <a:rPr sz="2150" b="1" spc="-20" dirty="0" err="1">
                <a:latin typeface="HGP明朝E" panose="02020900000000000000" pitchFamily="18" charset="-128"/>
                <a:ea typeface="HGP明朝E" panose="02020900000000000000" pitchFamily="18" charset="-128"/>
                <a:cs typeface="ＭＳ 明朝"/>
              </a:rPr>
              <a:t>学会発行</a:t>
            </a:r>
            <a:r>
              <a:rPr sz="2150" b="1" spc="-30" dirty="0" err="1">
                <a:latin typeface="HGP明朝E" panose="02020900000000000000" pitchFamily="18" charset="-128"/>
                <a:ea typeface="HGP明朝E" panose="02020900000000000000" pitchFamily="18" charset="-128"/>
                <a:cs typeface="ＭＳ 明朝"/>
              </a:rPr>
              <a:t>標</a:t>
            </a:r>
            <a:r>
              <a:rPr sz="2150" b="1" spc="-20" dirty="0" err="1">
                <a:latin typeface="HGP明朝E" panose="02020900000000000000" pitchFamily="18" charset="-128"/>
                <a:ea typeface="HGP明朝E" panose="02020900000000000000" pitchFamily="18" charset="-128"/>
                <a:cs typeface="ＭＳ 明朝"/>
              </a:rPr>
              <a:t>準一</a:t>
            </a:r>
            <a:r>
              <a:rPr sz="2150" b="1" spc="-50" dirty="0" err="1">
                <a:latin typeface="HGP明朝E" panose="02020900000000000000" pitchFamily="18" charset="-128"/>
                <a:ea typeface="HGP明朝E" panose="02020900000000000000" pitchFamily="18" charset="-128"/>
                <a:cs typeface="ＭＳ 明朝"/>
              </a:rPr>
              <a:t>覧</a:t>
            </a:r>
            <a:endParaRPr sz="2150" dirty="0">
              <a:latin typeface="HGP明朝E" panose="02020900000000000000" pitchFamily="18" charset="-128"/>
              <a:ea typeface="HGP明朝E" panose="02020900000000000000" pitchFamily="18" charset="-128"/>
              <a:cs typeface="ＭＳ 明朝"/>
            </a:endParaRPr>
          </a:p>
        </p:txBody>
      </p:sp>
      <p:sp>
        <p:nvSpPr>
          <p:cNvPr id="6" name="object 6"/>
          <p:cNvSpPr/>
          <p:nvPr/>
        </p:nvSpPr>
        <p:spPr>
          <a:xfrm>
            <a:off x="677110" y="3210895"/>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7" name="object 7"/>
          <p:cNvSpPr txBox="1"/>
          <p:nvPr/>
        </p:nvSpPr>
        <p:spPr>
          <a:xfrm>
            <a:off x="806450" y="9537700"/>
            <a:ext cx="3024505" cy="311047"/>
          </a:xfrm>
          <a:prstGeom prst="rect">
            <a:avLst/>
          </a:prstGeom>
        </p:spPr>
        <p:txBody>
          <a:bodyPr vert="horz" wrap="square" lIns="0" tIns="12700" rIns="0" bIns="0" rtlCol="0">
            <a:spAutoFit/>
          </a:bodyPr>
          <a:lstStyle/>
          <a:p>
            <a:pPr marL="12700" marR="5080">
              <a:lnSpc>
                <a:spcPct val="125000"/>
              </a:lnSpc>
              <a:spcBef>
                <a:spcPts val="100"/>
              </a:spcBef>
            </a:pPr>
            <a:r>
              <a:rPr sz="800" spc="-15" dirty="0">
                <a:latin typeface="游ゴシック" panose="020B0400000000000000" pitchFamily="50" charset="-128"/>
                <a:ea typeface="游ゴシック" panose="020B0400000000000000" pitchFamily="50" charset="-128"/>
                <a:cs typeface="ＭＳ 明朝"/>
              </a:rPr>
              <a:t>※記載価格は，税込です。また，発送には送料が別途</a:t>
            </a:r>
            <a:r>
              <a:rPr sz="800" spc="-10" dirty="0">
                <a:latin typeface="游ゴシック" panose="020B0400000000000000" pitchFamily="50" charset="-128"/>
                <a:ea typeface="游ゴシック" panose="020B0400000000000000" pitchFamily="50" charset="-128"/>
                <a:cs typeface="ＭＳ 明朝"/>
              </a:rPr>
              <a:t>550</a:t>
            </a:r>
            <a:r>
              <a:rPr sz="800" spc="-25" dirty="0">
                <a:latin typeface="游ゴシック" panose="020B0400000000000000" pitchFamily="50" charset="-128"/>
                <a:ea typeface="游ゴシック" panose="020B0400000000000000" pitchFamily="50" charset="-128"/>
                <a:cs typeface="ＭＳ 明朝"/>
              </a:rPr>
              <a:t>円(税込)</a:t>
            </a:r>
            <a:r>
              <a:rPr sz="800" spc="-15" dirty="0">
                <a:latin typeface="游ゴシック" panose="020B0400000000000000" pitchFamily="50" charset="-128"/>
                <a:ea typeface="游ゴシック" panose="020B0400000000000000" pitchFamily="50" charset="-128"/>
                <a:cs typeface="ＭＳ 明朝"/>
              </a:rPr>
              <a:t>必要となります。</a:t>
            </a:r>
            <a:endParaRPr sz="800" dirty="0">
              <a:latin typeface="游ゴシック" panose="020B0400000000000000" pitchFamily="50" charset="-128"/>
              <a:ea typeface="游ゴシック" panose="020B0400000000000000" pitchFamily="50" charset="-128"/>
              <a:cs typeface="ＭＳ 明朝"/>
            </a:endParaRPr>
          </a:p>
        </p:txBody>
      </p:sp>
      <p:sp>
        <p:nvSpPr>
          <p:cNvPr id="8" name="object 8"/>
          <p:cNvSpPr/>
          <p:nvPr/>
        </p:nvSpPr>
        <p:spPr>
          <a:xfrm>
            <a:off x="666000" y="9461500"/>
            <a:ext cx="6083935" cy="0"/>
          </a:xfrm>
          <a:custGeom>
            <a:avLst/>
            <a:gdLst/>
            <a:ahLst/>
            <a:cxnLst/>
            <a:rect l="l" t="t" r="r" b="b"/>
            <a:pathLst>
              <a:path w="6083934">
                <a:moveTo>
                  <a:pt x="0" y="0"/>
                </a:moveTo>
                <a:lnTo>
                  <a:pt x="6083935" y="0"/>
                </a:lnTo>
              </a:path>
            </a:pathLst>
          </a:custGeom>
          <a:ln w="25400">
            <a:solidFill>
              <a:srgbClr val="000000"/>
            </a:solidFill>
          </a:ln>
        </p:spPr>
        <p:txBody>
          <a:bodyPr wrap="square" lIns="0" tIns="0" rIns="0" bIns="0" rtlCol="0"/>
          <a:lstStyle/>
          <a:p>
            <a:endParaRPr dirty="0"/>
          </a:p>
        </p:txBody>
      </p:sp>
      <p:sp>
        <p:nvSpPr>
          <p:cNvPr id="9" name="object 9"/>
          <p:cNvSpPr txBox="1"/>
          <p:nvPr/>
        </p:nvSpPr>
        <p:spPr>
          <a:xfrm>
            <a:off x="4082400" y="9537700"/>
            <a:ext cx="2518410" cy="648335"/>
          </a:xfrm>
          <a:prstGeom prst="rect">
            <a:avLst/>
          </a:prstGeom>
        </p:spPr>
        <p:txBody>
          <a:bodyPr vert="horz" wrap="square" lIns="0" tIns="43180" rIns="0" bIns="0" rtlCol="0">
            <a:spAutoFit/>
          </a:bodyPr>
          <a:lstStyle/>
          <a:p>
            <a:pPr marL="12700">
              <a:lnSpc>
                <a:spcPct val="100000"/>
              </a:lnSpc>
              <a:spcBef>
                <a:spcPts val="340"/>
              </a:spcBef>
            </a:pPr>
            <a:r>
              <a:rPr sz="900" b="1" spc="25" dirty="0">
                <a:latin typeface="游ゴシック"/>
                <a:cs typeface="游ゴシック"/>
              </a:rPr>
              <a:t>一般社団法人 日本原子力学会 標準課</a:t>
            </a:r>
            <a:endParaRPr sz="900" dirty="0">
              <a:latin typeface="游ゴシック"/>
              <a:cs typeface="游ゴシック"/>
            </a:endParaRPr>
          </a:p>
          <a:p>
            <a:pPr marL="12700" marR="5080">
              <a:lnSpc>
                <a:spcPts val="1200"/>
              </a:lnSpc>
              <a:spcBef>
                <a:spcPts val="60"/>
              </a:spcBef>
            </a:pPr>
            <a:r>
              <a:rPr sz="800" dirty="0">
                <a:latin typeface="游ゴシック"/>
                <a:cs typeface="游ゴシック"/>
              </a:rPr>
              <a:t>〒</a:t>
            </a:r>
            <a:r>
              <a:rPr sz="800" spc="-10" dirty="0">
                <a:latin typeface="游ゴシック"/>
                <a:cs typeface="游ゴシック"/>
              </a:rPr>
              <a:t>105-</a:t>
            </a:r>
            <a:r>
              <a:rPr sz="800" dirty="0">
                <a:latin typeface="游ゴシック"/>
                <a:cs typeface="游ゴシック"/>
              </a:rPr>
              <a:t>0004</a:t>
            </a:r>
            <a:r>
              <a:rPr sz="800" spc="10" dirty="0">
                <a:latin typeface="游ゴシック"/>
                <a:cs typeface="游ゴシック"/>
              </a:rPr>
              <a:t> 東京都港区新橋</a:t>
            </a:r>
            <a:r>
              <a:rPr sz="800" spc="-10" dirty="0">
                <a:latin typeface="游ゴシック"/>
                <a:cs typeface="游ゴシック"/>
              </a:rPr>
              <a:t>2-3-</a:t>
            </a:r>
            <a:r>
              <a:rPr sz="800" dirty="0">
                <a:latin typeface="游ゴシック"/>
                <a:cs typeface="游ゴシック"/>
              </a:rPr>
              <a:t>7</a:t>
            </a:r>
            <a:r>
              <a:rPr sz="800" spc="25" dirty="0">
                <a:latin typeface="游ゴシック"/>
                <a:cs typeface="游ゴシック"/>
              </a:rPr>
              <a:t>  新橋第二中ビル</a:t>
            </a:r>
            <a:r>
              <a:rPr sz="800" spc="-25" dirty="0">
                <a:latin typeface="游ゴシック"/>
                <a:cs typeface="游ゴシック"/>
              </a:rPr>
              <a:t>3F </a:t>
            </a:r>
            <a:r>
              <a:rPr sz="800" dirty="0">
                <a:latin typeface="游ゴシック"/>
                <a:cs typeface="游ゴシック"/>
              </a:rPr>
              <a:t>TEL</a:t>
            </a:r>
            <a:r>
              <a:rPr sz="800" spc="5" dirty="0">
                <a:latin typeface="游ゴシック"/>
                <a:cs typeface="游ゴシック"/>
              </a:rPr>
              <a:t>: </a:t>
            </a:r>
            <a:r>
              <a:rPr sz="800" spc="-10" dirty="0">
                <a:latin typeface="游ゴシック"/>
                <a:cs typeface="游ゴシック"/>
              </a:rPr>
              <a:t>03-3508-</a:t>
            </a:r>
            <a:r>
              <a:rPr sz="800" dirty="0">
                <a:latin typeface="游ゴシック"/>
                <a:cs typeface="游ゴシック"/>
              </a:rPr>
              <a:t>1263</a:t>
            </a:r>
            <a:r>
              <a:rPr sz="800" spc="185" dirty="0">
                <a:latin typeface="游ゴシック"/>
                <a:cs typeface="游ゴシック"/>
              </a:rPr>
              <a:t>  </a:t>
            </a:r>
            <a:r>
              <a:rPr sz="800" dirty="0">
                <a:latin typeface="游ゴシック"/>
                <a:cs typeface="游ゴシック"/>
              </a:rPr>
              <a:t>FAX</a:t>
            </a:r>
            <a:r>
              <a:rPr sz="800" spc="5" dirty="0">
                <a:latin typeface="游ゴシック"/>
                <a:cs typeface="游ゴシック"/>
              </a:rPr>
              <a:t>: </a:t>
            </a:r>
            <a:r>
              <a:rPr sz="800" spc="-10" dirty="0">
                <a:latin typeface="游ゴシック"/>
                <a:cs typeface="游ゴシック"/>
              </a:rPr>
              <a:t>03-3581-</a:t>
            </a:r>
            <a:r>
              <a:rPr sz="800" spc="-20" dirty="0">
                <a:latin typeface="游ゴシック"/>
                <a:cs typeface="游ゴシック"/>
              </a:rPr>
              <a:t>6128</a:t>
            </a:r>
            <a:endParaRPr sz="800" dirty="0">
              <a:latin typeface="游ゴシック"/>
              <a:cs typeface="游ゴシック"/>
            </a:endParaRPr>
          </a:p>
          <a:p>
            <a:pPr marL="12700">
              <a:lnSpc>
                <a:spcPct val="100000"/>
              </a:lnSpc>
              <a:spcBef>
                <a:spcPts val="160"/>
              </a:spcBef>
            </a:pPr>
            <a:r>
              <a:rPr sz="800" dirty="0">
                <a:latin typeface="游ゴシック"/>
                <a:cs typeface="游ゴシック"/>
              </a:rPr>
              <a:t>E-mail:</a:t>
            </a:r>
            <a:r>
              <a:rPr sz="800" spc="-30" dirty="0">
                <a:latin typeface="游ゴシック"/>
                <a:cs typeface="游ゴシック"/>
              </a:rPr>
              <a:t> </a:t>
            </a:r>
            <a:r>
              <a:rPr sz="800" spc="-10" dirty="0">
                <a:latin typeface="游ゴシック"/>
                <a:cs typeface="游ゴシック"/>
                <a:hlinkClick r:id="rId3"/>
              </a:rPr>
              <a:t>sc@aesj.or.jp</a:t>
            </a:r>
            <a:endParaRPr sz="800" dirty="0">
              <a:latin typeface="游ゴシック"/>
              <a:cs typeface="游ゴシック"/>
            </a:endParaRPr>
          </a:p>
        </p:txBody>
      </p:sp>
      <p:sp>
        <p:nvSpPr>
          <p:cNvPr id="11" name="object 11"/>
          <p:cNvSpPr txBox="1"/>
          <p:nvPr/>
        </p:nvSpPr>
        <p:spPr>
          <a:xfrm>
            <a:off x="3106038" y="978951"/>
            <a:ext cx="3787140" cy="631648"/>
          </a:xfrm>
          <a:prstGeom prst="rect">
            <a:avLst/>
          </a:prstGeom>
        </p:spPr>
        <p:txBody>
          <a:bodyPr vert="horz" wrap="square" lIns="0" tIns="12700" rIns="0" bIns="0" rtlCol="0">
            <a:spAutoFit/>
          </a:bodyPr>
          <a:lstStyle/>
          <a:p>
            <a:pPr marL="12700" marR="5080" algn="just">
              <a:lnSpc>
                <a:spcPct val="125000"/>
              </a:lnSpc>
              <a:spcBef>
                <a:spcPts val="100"/>
              </a:spcBef>
            </a:pPr>
            <a:r>
              <a:rPr lang="ja-JP" altLang="en-US" sz="800" b="1" spc="-15" dirty="0">
                <a:latin typeface="游ゴシック"/>
                <a:cs typeface="游ゴシック"/>
              </a:rPr>
              <a:t>原子燃料サイクル専門部会では、</a:t>
            </a:r>
            <a:r>
              <a:rPr lang="ja-JP" altLang="en-US" sz="800" spc="-20" dirty="0">
                <a:latin typeface="游ゴシック"/>
                <a:cs typeface="游ゴシック"/>
              </a:rPr>
              <a:t>原子燃料サイクル施設、燃料加工施設、使用済燃</a:t>
            </a:r>
            <a:endParaRPr lang="ja-JP" altLang="en-US" sz="800" dirty="0">
              <a:latin typeface="游ゴシック"/>
              <a:cs typeface="游ゴシック"/>
            </a:endParaRPr>
          </a:p>
          <a:p>
            <a:pPr marL="12700" marR="5080" algn="just">
              <a:lnSpc>
                <a:spcPct val="125000"/>
              </a:lnSpc>
              <a:spcBef>
                <a:spcPts val="100"/>
              </a:spcBef>
            </a:pPr>
            <a:r>
              <a:rPr sz="800" spc="-20" dirty="0">
                <a:latin typeface="游ゴシック"/>
                <a:cs typeface="游ゴシック"/>
              </a:rPr>
              <a:t>料貯蔵施設、再処理施設、および廃棄物処理処分施設と核物質の輸送に供する設備などに係わる事項およびそれらの施設に特有の安全設計や運用、放射性物質の取り扱いの標準の整備を行っています。</a:t>
            </a:r>
            <a:endParaRPr sz="800" dirty="0">
              <a:latin typeface="游ゴシック"/>
              <a:cs typeface="游ゴシック"/>
            </a:endParaRPr>
          </a:p>
        </p:txBody>
      </p:sp>
      <p:sp>
        <p:nvSpPr>
          <p:cNvPr id="12" name="object 12"/>
          <p:cNvSpPr/>
          <p:nvPr/>
        </p:nvSpPr>
        <p:spPr>
          <a:xfrm>
            <a:off x="666000" y="1627200"/>
            <a:ext cx="6083935" cy="0"/>
          </a:xfrm>
          <a:custGeom>
            <a:avLst/>
            <a:gdLst/>
            <a:ahLst/>
            <a:cxnLst/>
            <a:rect l="l" t="t" r="r" b="b"/>
            <a:pathLst>
              <a:path w="6083934">
                <a:moveTo>
                  <a:pt x="0" y="0"/>
                </a:moveTo>
                <a:lnTo>
                  <a:pt x="6083935" y="0"/>
                </a:lnTo>
              </a:path>
            </a:pathLst>
          </a:custGeom>
          <a:ln w="25400">
            <a:solidFill>
              <a:srgbClr val="000000"/>
            </a:solidFill>
          </a:ln>
        </p:spPr>
        <p:txBody>
          <a:bodyPr wrap="square" lIns="0" tIns="0" rIns="0" bIns="0" rtlCol="0"/>
          <a:lstStyle/>
          <a:p>
            <a:endParaRPr dirty="0"/>
          </a:p>
        </p:txBody>
      </p:sp>
      <p:sp>
        <p:nvSpPr>
          <p:cNvPr id="16" name="スライド番号プレースホルダー 15">
            <a:extLst>
              <a:ext uri="{FF2B5EF4-FFF2-40B4-BE49-F238E27FC236}">
                <a16:creationId xmlns:a16="http://schemas.microsoft.com/office/drawing/2014/main" id="{4B079BCF-3E46-44FE-8C3D-F0B9F467BD32}"/>
              </a:ext>
            </a:extLst>
          </p:cNvPr>
          <p:cNvSpPr>
            <a:spLocks noGrp="1"/>
          </p:cNvSpPr>
          <p:nvPr>
            <p:ph type="sldNum" sz="quarter" idx="7"/>
          </p:nvPr>
        </p:nvSpPr>
        <p:spPr>
          <a:xfrm>
            <a:off x="3702050" y="9994900"/>
            <a:ext cx="222123" cy="179536"/>
          </a:xfrm>
        </p:spPr>
        <p:txBody>
          <a:bodyPr/>
          <a:lstStyle/>
          <a:p>
            <a:pPr marL="38100">
              <a:lnSpc>
                <a:spcPts val="1370"/>
              </a:lnSpc>
            </a:pPr>
            <a:r>
              <a:rPr lang="en-US" altLang="ja-JP" dirty="0"/>
              <a:t>15</a:t>
            </a:r>
          </a:p>
        </p:txBody>
      </p:sp>
      <p:sp>
        <p:nvSpPr>
          <p:cNvPr id="13" name="object 4">
            <a:extLst>
              <a:ext uri="{FF2B5EF4-FFF2-40B4-BE49-F238E27FC236}">
                <a16:creationId xmlns:a16="http://schemas.microsoft.com/office/drawing/2014/main" id="{1F1954CF-1BC1-D92B-AFCA-F0135390CB02}"/>
              </a:ext>
            </a:extLst>
          </p:cNvPr>
          <p:cNvSpPr txBox="1"/>
          <p:nvPr/>
        </p:nvSpPr>
        <p:spPr>
          <a:xfrm>
            <a:off x="702310" y="4038889"/>
            <a:ext cx="6257290" cy="622606"/>
          </a:xfrm>
          <a:prstGeom prst="rect">
            <a:avLst/>
          </a:prstGeom>
        </p:spPr>
        <p:txBody>
          <a:bodyPr vert="horz" wrap="square" lIns="0" tIns="12065" rIns="0" bIns="0" rtlCol="0">
            <a:spAutoFit/>
          </a:bodyPr>
          <a:lstStyle/>
          <a:p>
            <a:pPr marL="12700" marR="795655">
              <a:lnSpc>
                <a:spcPts val="1200"/>
              </a:lnSpc>
              <a:spcBef>
                <a:spcPts val="5"/>
              </a:spcBef>
            </a:pPr>
            <a:r>
              <a:rPr lang="ja-JP" altLang="en-US" sz="1050" spc="-20" dirty="0">
                <a:latin typeface="HGPｺﾞｼｯｸM" panose="020B0600000000000000" pitchFamily="50" charset="-128"/>
                <a:ea typeface="HGPｺﾞｼｯｸM" panose="020B0600000000000000" pitchFamily="50" charset="-128"/>
                <a:cs typeface="HGPｺﾞｼｯｸM"/>
              </a:rPr>
              <a:t>収着分配係数の測定方法－浅地中処分のバリア材を対象としたバッチ法の基本手順：</a:t>
            </a:r>
            <a:r>
              <a:rPr lang="en-US" altLang="ja-JP" sz="1050" spc="-10" dirty="0">
                <a:latin typeface="HGPｺﾞｼｯｸM" panose="020B0600000000000000" pitchFamily="50" charset="-128"/>
                <a:ea typeface="HGPｺﾞｼｯｸM" panose="020B0600000000000000" pitchFamily="50" charset="-128"/>
                <a:cs typeface="HGPｺﾞｼｯｸM"/>
              </a:rPr>
              <a:t>2002 </a:t>
            </a:r>
          </a:p>
          <a:p>
            <a:pPr marL="12700" marR="795655">
              <a:lnSpc>
                <a:spcPts val="1200"/>
              </a:lnSpc>
              <a:spcBef>
                <a:spcPts val="5"/>
              </a:spcBef>
            </a:pPr>
            <a:r>
              <a:rPr lang="en-US" altLang="ja-JP" sz="1050" spc="-10" dirty="0">
                <a:latin typeface="HGPｺﾞｼｯｸM" panose="020B0600000000000000" pitchFamily="50" charset="-128"/>
                <a:ea typeface="HGPｺﾞｼｯｸM" panose="020B0600000000000000" pitchFamily="50" charset="-128"/>
                <a:cs typeface="HGPｺﾞｼｯｸM"/>
              </a:rPr>
              <a:t>(AESJ-SC-F003</a:t>
            </a:r>
            <a:r>
              <a:rPr lang="ja-JP" altLang="en-US" sz="1050" spc="-10"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2002)</a:t>
            </a:r>
            <a:endParaRPr lang="ja-JP" altLang="en-US" sz="105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60"/>
              </a:spcBef>
            </a:pPr>
            <a:r>
              <a:rPr lang="en-US" altLang="ja-JP" sz="900" spc="-5" dirty="0">
                <a:latin typeface="HGPｺﾞｼｯｸM"/>
                <a:cs typeface="HGPｺﾞｼｯｸM"/>
              </a:rPr>
              <a:t>【</a:t>
            </a:r>
            <a:r>
              <a:rPr lang="ja-JP" altLang="en-US" sz="900" spc="-5" dirty="0">
                <a:latin typeface="HGPｺﾞｼｯｸM"/>
                <a:cs typeface="HGPｺﾞｼｯｸM"/>
              </a:rPr>
              <a:t>担当分科会</a:t>
            </a:r>
            <a:r>
              <a:rPr lang="en-US" altLang="ja-JP" sz="900" spc="-5" dirty="0">
                <a:latin typeface="HGPｺﾞｼｯｸM"/>
                <a:cs typeface="HGPｺﾞｼｯｸM"/>
              </a:rPr>
              <a:t>】</a:t>
            </a:r>
            <a:r>
              <a:rPr lang="ja-JP" altLang="en-US" sz="900" spc="-5" dirty="0">
                <a:latin typeface="HGPｺﾞｼｯｸM"/>
                <a:cs typeface="HGPｺﾞｼｯｸM"/>
              </a:rPr>
              <a:t>放射性廃棄物管理分科会</a:t>
            </a:r>
            <a:r>
              <a:rPr lang="ja-JP" altLang="en-US" sz="900" dirty="0">
                <a:latin typeface="HGPｺﾞｼｯｸM"/>
                <a:cs typeface="HGPｺﾞｼｯｸM"/>
              </a:rPr>
              <a:t>（廃止</a:t>
            </a:r>
            <a:r>
              <a:rPr lang="ja-JP" altLang="en-US" sz="900" spc="-50" dirty="0">
                <a:latin typeface="HGPｺﾞｼｯｸM"/>
                <a:cs typeface="HGPｺﾞｼｯｸM"/>
              </a:rPr>
              <a:t>）</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10,312</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8,250</a:t>
            </a:r>
            <a:r>
              <a:rPr lang="ja-JP" altLang="en-US" sz="900" spc="25" dirty="0">
                <a:latin typeface="HGPｺﾞｼｯｸM"/>
                <a:cs typeface="HGPｺﾞｼｯｸM"/>
              </a:rPr>
              <a:t>円　</a:t>
            </a:r>
            <a:r>
              <a:rPr lang="en-US" altLang="ja-JP" sz="900" spc="25" dirty="0">
                <a:latin typeface="HGPｺﾞｼｯｸM"/>
                <a:cs typeface="HGPｺﾞｼｯｸM"/>
              </a:rPr>
              <a:t>【</a:t>
            </a:r>
            <a:r>
              <a:rPr lang="ja-JP" altLang="en-US" sz="900" spc="25" dirty="0">
                <a:latin typeface="HGPｺﾞｼｯｸM"/>
                <a:cs typeface="HGPｺﾞｼｯｸM"/>
              </a:rPr>
              <a:t>書籍コード</a:t>
            </a:r>
            <a:r>
              <a:rPr lang="en-US" altLang="ja-JP" sz="900" spc="25" dirty="0">
                <a:latin typeface="HGPｺﾞｼｯｸM"/>
                <a:cs typeface="HGPｺﾞｼｯｸM"/>
              </a:rPr>
              <a:t>】</a:t>
            </a:r>
            <a:r>
              <a:rPr lang="en-US" altLang="ja-JP" sz="900" spc="-25" dirty="0">
                <a:latin typeface="HGPｺﾞｼｯｸM"/>
                <a:cs typeface="HGPｺﾞｼｯｸM"/>
              </a:rPr>
              <a:t>205</a:t>
            </a:r>
            <a:endParaRPr lang="ja-JP" altLang="en-US" sz="900" dirty="0">
              <a:latin typeface="HGPｺﾞｼｯｸM"/>
              <a:cs typeface="HGPｺﾞｼｯｸM"/>
            </a:endParaRPr>
          </a:p>
        </p:txBody>
      </p:sp>
      <p:sp>
        <p:nvSpPr>
          <p:cNvPr id="14" name="object 6">
            <a:extLst>
              <a:ext uri="{FF2B5EF4-FFF2-40B4-BE49-F238E27FC236}">
                <a16:creationId xmlns:a16="http://schemas.microsoft.com/office/drawing/2014/main" id="{16E696AB-0A7E-8683-C2C3-F37EC104B163}"/>
              </a:ext>
            </a:extLst>
          </p:cNvPr>
          <p:cNvSpPr/>
          <p:nvPr/>
        </p:nvSpPr>
        <p:spPr>
          <a:xfrm>
            <a:off x="677110" y="3936195"/>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10" name="object 5">
            <a:extLst>
              <a:ext uri="{FF2B5EF4-FFF2-40B4-BE49-F238E27FC236}">
                <a16:creationId xmlns:a16="http://schemas.microsoft.com/office/drawing/2014/main" id="{E931CE4B-F4F4-8B5B-1D3D-B63D1B80A8C6}"/>
              </a:ext>
            </a:extLst>
          </p:cNvPr>
          <p:cNvSpPr txBox="1"/>
          <p:nvPr/>
        </p:nvSpPr>
        <p:spPr>
          <a:xfrm>
            <a:off x="702309" y="3303995"/>
            <a:ext cx="5827395" cy="491160"/>
          </a:xfrm>
          <a:prstGeom prst="rect">
            <a:avLst/>
          </a:prstGeom>
        </p:spPr>
        <p:txBody>
          <a:bodyPr vert="horz" wrap="square" lIns="0" tIns="26670" rIns="0" bIns="0" rtlCol="0">
            <a:spAutoFit/>
          </a:bodyPr>
          <a:lstStyle/>
          <a:p>
            <a:pPr marL="12700">
              <a:lnSpc>
                <a:spcPct val="100000"/>
              </a:lnSpc>
            </a:pPr>
            <a:r>
              <a:rPr lang="ja-JP" altLang="en-US" sz="1050" spc="-15" dirty="0">
                <a:latin typeface="HGPｺﾞｼｯｸM" panose="020B0600000000000000" pitchFamily="50" charset="-128"/>
                <a:ea typeface="HGPｺﾞｼｯｸM" panose="020B0600000000000000" pitchFamily="50" charset="-128"/>
                <a:cs typeface="HGPｺﾞｼｯｸM"/>
              </a:rPr>
              <a:t>臨界安全管理の基本事項：</a:t>
            </a:r>
            <a:r>
              <a:rPr lang="en-US" altLang="ja-JP" sz="1050" dirty="0">
                <a:latin typeface="HGPｺﾞｼｯｸM" panose="020B0600000000000000" pitchFamily="50" charset="-128"/>
                <a:ea typeface="HGPｺﾞｼｯｸM" panose="020B0600000000000000" pitchFamily="50" charset="-128"/>
                <a:cs typeface="HGPｺﾞｼｯｸM"/>
              </a:rPr>
              <a:t>2004 (</a:t>
            </a:r>
            <a:r>
              <a:rPr lang="en-US" altLang="ja-JP" sz="1050" spc="-10" dirty="0">
                <a:latin typeface="HGPｺﾞｼｯｸM" panose="020B0600000000000000" pitchFamily="50" charset="-128"/>
                <a:ea typeface="HGPｺﾞｼｯｸM" panose="020B0600000000000000" pitchFamily="50" charset="-128"/>
                <a:cs typeface="HGPｺﾞｼｯｸM"/>
              </a:rPr>
              <a:t>AESJ-SC-F004</a:t>
            </a:r>
            <a:r>
              <a:rPr lang="ja-JP" altLang="en-US" sz="1050" spc="-10"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2004)</a:t>
            </a:r>
            <a:endParaRPr lang="ja-JP" altLang="en-US" sz="105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90"/>
              </a:spcBef>
            </a:pPr>
            <a:r>
              <a:rPr lang="en-US" altLang="ja-JP" sz="900" spc="-5" dirty="0">
                <a:latin typeface="HGPｺﾞｼｯｸM"/>
                <a:cs typeface="HGPｺﾞｼｯｸM"/>
              </a:rPr>
              <a:t>【</a:t>
            </a:r>
            <a:r>
              <a:rPr lang="ja-JP" altLang="en-US" sz="900" spc="-5" dirty="0">
                <a:latin typeface="HGPｺﾞｼｯｸM"/>
                <a:cs typeface="HGPｺﾞｼｯｸM"/>
              </a:rPr>
              <a:t>担当分科会</a:t>
            </a:r>
            <a:r>
              <a:rPr lang="en-US" altLang="ja-JP" sz="900" spc="-5" dirty="0">
                <a:latin typeface="HGPｺﾞｼｯｸM"/>
                <a:cs typeface="HGPｺﾞｼｯｸM"/>
              </a:rPr>
              <a:t>】</a:t>
            </a:r>
            <a:r>
              <a:rPr lang="ja-JP" altLang="en-US" sz="900" spc="-5" dirty="0">
                <a:latin typeface="HGPｺﾞｼｯｸM"/>
                <a:cs typeface="HGPｺﾞｼｯｸM"/>
              </a:rPr>
              <a:t>臨界安全管理分科会</a:t>
            </a:r>
            <a:r>
              <a:rPr lang="ja-JP" altLang="en-US" sz="900" dirty="0">
                <a:latin typeface="HGPｺﾞｼｯｸM"/>
                <a:cs typeface="HGPｺﾞｼｯｸM"/>
              </a:rPr>
              <a:t>（廃止</a:t>
            </a:r>
            <a:r>
              <a:rPr lang="ja-JP" altLang="en-US" sz="900" spc="-50" dirty="0">
                <a:latin typeface="HGPｺﾞｼｯｸM"/>
                <a:cs typeface="HGPｺﾞｼｯｸM"/>
              </a:rPr>
              <a:t>）</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10,312</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8,250</a:t>
            </a:r>
            <a:r>
              <a:rPr lang="ja-JP" altLang="en-US" sz="900" spc="125" dirty="0">
                <a:latin typeface="HGPｺﾞｼｯｸM"/>
                <a:cs typeface="HGPｺﾞｼｯｸM"/>
              </a:rPr>
              <a:t>円　</a:t>
            </a:r>
            <a:r>
              <a:rPr lang="en-US" altLang="ja-JP" sz="900" spc="125"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a:t>
            </a:r>
            <a:r>
              <a:rPr lang="en-US" altLang="ja-JP" sz="900" spc="-10" dirty="0">
                <a:latin typeface="HGPｺﾞｼｯｸM"/>
                <a:cs typeface="HGPｺﾞｼｯｸM"/>
              </a:rPr>
              <a:t>978-4-89047-301-</a:t>
            </a:r>
            <a:r>
              <a:rPr lang="en-US" altLang="ja-JP" sz="900" dirty="0">
                <a:latin typeface="HGPｺﾞｼｯｸM"/>
                <a:cs typeface="HGPｺﾞｼｯｸM"/>
              </a:rPr>
              <a:t>7</a:t>
            </a:r>
            <a:r>
              <a:rPr lang="ja-JP" altLang="en-US" sz="90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5" dirty="0">
                <a:latin typeface="HGPｺﾞｼｯｸM"/>
                <a:cs typeface="HGPｺﾞｼｯｸM"/>
              </a:rPr>
              <a:t>405</a:t>
            </a:r>
            <a:endParaRPr lang="ja-JP" altLang="en-US" sz="900" dirty="0">
              <a:latin typeface="HGPｺﾞｼｯｸM"/>
              <a:cs typeface="HGPｺﾞｼｯｸM"/>
            </a:endParaRPr>
          </a:p>
        </p:txBody>
      </p:sp>
      <p:sp>
        <p:nvSpPr>
          <p:cNvPr id="23" name="object 5">
            <a:extLst>
              <a:ext uri="{FF2B5EF4-FFF2-40B4-BE49-F238E27FC236}">
                <a16:creationId xmlns:a16="http://schemas.microsoft.com/office/drawing/2014/main" id="{034807AB-E3D3-DD76-79B1-7AA39E19E88C}"/>
              </a:ext>
            </a:extLst>
          </p:cNvPr>
          <p:cNvSpPr txBox="1"/>
          <p:nvPr/>
        </p:nvSpPr>
        <p:spPr>
          <a:xfrm>
            <a:off x="702310" y="2606868"/>
            <a:ext cx="5827395" cy="491160"/>
          </a:xfrm>
          <a:prstGeom prst="rect">
            <a:avLst/>
          </a:prstGeom>
        </p:spPr>
        <p:txBody>
          <a:bodyPr vert="horz" wrap="square" lIns="0" tIns="26670" rIns="0" bIns="0" rtlCol="0">
            <a:spAutoFit/>
          </a:bodyPr>
          <a:lstStyle/>
          <a:p>
            <a:pPr marL="12700">
              <a:lnSpc>
                <a:spcPct val="100000"/>
              </a:lnSpc>
            </a:pPr>
            <a:r>
              <a:rPr lang="ja-JP" altLang="en-US" sz="1050" spc="-15" dirty="0">
                <a:latin typeface="HGPｺﾞｼｯｸM" panose="020B0600000000000000" pitchFamily="50" charset="-128"/>
                <a:ea typeface="HGPｺﾞｼｯｸM" panose="020B0600000000000000" pitchFamily="50" charset="-128"/>
                <a:cs typeface="HGPｺﾞｼｯｸM"/>
              </a:rPr>
              <a:t>クリアランスの判断方法：</a:t>
            </a:r>
            <a:r>
              <a:rPr lang="en-US" altLang="ja-JP" sz="1050" dirty="0">
                <a:latin typeface="HGPｺﾞｼｯｸM" panose="020B0600000000000000" pitchFamily="50" charset="-128"/>
                <a:ea typeface="HGPｺﾞｼｯｸM" panose="020B0600000000000000" pitchFamily="50" charset="-128"/>
                <a:cs typeface="HGPｺﾞｼｯｸM"/>
              </a:rPr>
              <a:t>2005</a:t>
            </a:r>
            <a:r>
              <a:rPr lang="ja-JP" altLang="en-US" sz="1050" spc="20" dirty="0">
                <a:latin typeface="HGPｺﾞｼｯｸM" panose="020B0600000000000000" pitchFamily="50" charset="-128"/>
                <a:ea typeface="HGPｺﾞｼｯｸM" panose="020B0600000000000000" pitchFamily="50" charset="-128"/>
                <a:cs typeface="HGPｺﾞｼｯｸM"/>
              </a:rPr>
              <a:t> </a:t>
            </a:r>
            <a:r>
              <a:rPr lang="en-US" altLang="ja-JP" sz="1050" spc="20"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AESJ-SC-F005</a:t>
            </a:r>
            <a:r>
              <a:rPr lang="ja-JP" altLang="en-US" sz="1050" spc="-10"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2005</a:t>
            </a:r>
            <a:r>
              <a:rPr lang="ja-JP" altLang="en-US" sz="1050" spc="-10" dirty="0">
                <a:latin typeface="HGPｺﾞｼｯｸM" panose="020B0600000000000000" pitchFamily="50" charset="-128"/>
                <a:ea typeface="HGPｺﾞｼｯｸM" panose="020B0600000000000000" pitchFamily="50" charset="-128"/>
                <a:cs typeface="HGPｺﾞｼｯｸM"/>
              </a:rPr>
              <a:t>）</a:t>
            </a:r>
            <a:endParaRPr lang="ja-JP" altLang="en-US" sz="105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90"/>
              </a:spcBef>
            </a:pPr>
            <a:r>
              <a:rPr lang="en-US" altLang="ja-JP" sz="900" spc="-20" dirty="0">
                <a:latin typeface="HGPｺﾞｼｯｸM"/>
                <a:cs typeface="HGPｺﾞｼｯｸM"/>
              </a:rPr>
              <a:t>【</a:t>
            </a:r>
            <a:r>
              <a:rPr lang="ja-JP" altLang="en-US" sz="900" spc="-20" dirty="0">
                <a:latin typeface="HGPｺﾞｼｯｸM"/>
                <a:cs typeface="HGPｺﾞｼｯｸM"/>
              </a:rPr>
              <a:t>担当分科会</a:t>
            </a:r>
            <a:r>
              <a:rPr lang="en-US" altLang="ja-JP" sz="900" spc="-20" dirty="0">
                <a:latin typeface="HGPｺﾞｼｯｸM"/>
                <a:cs typeface="HGPｺﾞｼｯｸM"/>
              </a:rPr>
              <a:t>】</a:t>
            </a:r>
            <a:r>
              <a:rPr lang="ja-JP" altLang="en-US" sz="900" spc="-20" dirty="0">
                <a:latin typeface="HGPｺﾞｼｯｸM"/>
                <a:cs typeface="HGPｺﾞｼｯｸM"/>
              </a:rPr>
              <a:t>クリアランスレベル検認分科会</a:t>
            </a:r>
            <a:endParaRPr lang="ja-JP" altLang="en-US" sz="900" dirty="0">
              <a:latin typeface="HGPｺﾞｼｯｸM"/>
              <a:cs typeface="HGPｺﾞｼｯｸM"/>
            </a:endParaRPr>
          </a:p>
          <a:p>
            <a:pPr marL="12700">
              <a:lnSpc>
                <a:spcPct val="100000"/>
              </a:lnSpc>
              <a:spcBef>
                <a:spcPts val="125"/>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13,750</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11,000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】978-</a:t>
            </a:r>
            <a:r>
              <a:rPr lang="en-US" altLang="ja-JP" sz="900" spc="-10" dirty="0">
                <a:latin typeface="HGPｺﾞｼｯｸM"/>
                <a:cs typeface="HGPｺﾞｼｯｸM"/>
              </a:rPr>
              <a:t>4-89047-304-</a:t>
            </a:r>
            <a:r>
              <a:rPr lang="en-US" altLang="ja-JP" sz="900" dirty="0">
                <a:latin typeface="HGPｺﾞｼｯｸM"/>
                <a:cs typeface="HGPｺﾞｼｯｸM"/>
              </a:rPr>
              <a:t>1</a:t>
            </a:r>
            <a:r>
              <a:rPr lang="ja-JP" altLang="en-US" sz="90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5" dirty="0">
                <a:latin typeface="HGPｺﾞｼｯｸM"/>
                <a:cs typeface="HGPｺﾞｼｯｸM"/>
              </a:rPr>
              <a:t>502</a:t>
            </a:r>
            <a:endParaRPr lang="ja-JP" altLang="en-US" sz="900" dirty="0">
              <a:latin typeface="HGPｺﾞｼｯｸM"/>
              <a:cs typeface="HGPｺﾞｼｯｸM"/>
            </a:endParaRPr>
          </a:p>
        </p:txBody>
      </p:sp>
      <p:sp>
        <p:nvSpPr>
          <p:cNvPr id="4" name="object 6">
            <a:extLst>
              <a:ext uri="{FF2B5EF4-FFF2-40B4-BE49-F238E27FC236}">
                <a16:creationId xmlns:a16="http://schemas.microsoft.com/office/drawing/2014/main" id="{0B6F5D6B-C82A-800B-4B8A-2974AB30F5E8}"/>
              </a:ext>
            </a:extLst>
          </p:cNvPr>
          <p:cNvSpPr/>
          <p:nvPr/>
        </p:nvSpPr>
        <p:spPr>
          <a:xfrm>
            <a:off x="677110" y="4811095"/>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19" name="object 5">
            <a:extLst>
              <a:ext uri="{FF2B5EF4-FFF2-40B4-BE49-F238E27FC236}">
                <a16:creationId xmlns:a16="http://schemas.microsoft.com/office/drawing/2014/main" id="{065CEBCB-9851-2DD0-2AA9-BB8EDE4DD641}"/>
              </a:ext>
            </a:extLst>
          </p:cNvPr>
          <p:cNvSpPr txBox="1"/>
          <p:nvPr/>
        </p:nvSpPr>
        <p:spPr>
          <a:xfrm>
            <a:off x="695148" y="1729371"/>
            <a:ext cx="5827395" cy="637354"/>
          </a:xfrm>
          <a:prstGeom prst="rect">
            <a:avLst/>
          </a:prstGeom>
        </p:spPr>
        <p:txBody>
          <a:bodyPr vert="horz" wrap="square" lIns="0" tIns="26670" rIns="0" bIns="0" rtlCol="0">
            <a:spAutoFit/>
          </a:bodyPr>
          <a:lstStyle/>
          <a:p>
            <a:pPr marL="12700" marR="737235">
              <a:lnSpc>
                <a:spcPts val="1200"/>
              </a:lnSpc>
            </a:pPr>
            <a:r>
              <a:rPr lang="ja-JP" altLang="en-US" sz="1050" spc="-20" dirty="0">
                <a:latin typeface="HGPｺﾞｼｯｸM" panose="020B0600000000000000" pitchFamily="50" charset="-128"/>
                <a:ea typeface="HGPｺﾞｼｯｸM" panose="020B0600000000000000" pitchFamily="50" charset="-128"/>
                <a:cs typeface="HGPｺﾞｼｯｸM"/>
              </a:rPr>
              <a:t>収着分配係数の測定 方法－深地層処分のバリア材を対象とした測定方法の基本手順：</a:t>
            </a:r>
            <a:r>
              <a:rPr lang="en-US" altLang="ja-JP" sz="1050" spc="-10" dirty="0">
                <a:latin typeface="HGPｺﾞｼｯｸM" panose="020B0600000000000000" pitchFamily="50" charset="-128"/>
                <a:ea typeface="HGPｺﾞｼｯｸM" panose="020B0600000000000000" pitchFamily="50" charset="-128"/>
                <a:cs typeface="HGPｺﾞｼｯｸM"/>
              </a:rPr>
              <a:t>2006</a:t>
            </a:r>
          </a:p>
          <a:p>
            <a:pPr marL="12700" marR="737235">
              <a:lnSpc>
                <a:spcPts val="1200"/>
              </a:lnSpc>
            </a:pPr>
            <a:r>
              <a:rPr lang="en-US" altLang="ja-JP" sz="1050" spc="-10" dirty="0">
                <a:latin typeface="HGPｺﾞｼｯｸM" panose="020B0600000000000000" pitchFamily="50" charset="-128"/>
                <a:ea typeface="HGPｺﾞｼｯｸM" panose="020B0600000000000000" pitchFamily="50" charset="-128"/>
                <a:cs typeface="HGPｺﾞｼｯｸM"/>
              </a:rPr>
              <a:t> (AESJ-SC-F008</a:t>
            </a:r>
            <a:r>
              <a:rPr lang="ja-JP" altLang="en-US" sz="1050" spc="-10"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2006)</a:t>
            </a:r>
            <a:endParaRPr lang="ja-JP" altLang="en-US" sz="105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60"/>
              </a:spcBef>
            </a:pPr>
            <a:r>
              <a:rPr lang="en-US" altLang="ja-JP" sz="900" spc="-10" dirty="0">
                <a:latin typeface="HGPｺﾞｼｯｸM"/>
                <a:cs typeface="HGPｺﾞｼｯｸM"/>
              </a:rPr>
              <a:t>【</a:t>
            </a:r>
            <a:r>
              <a:rPr lang="ja-JP" altLang="en-US" sz="900" spc="-10" dirty="0">
                <a:latin typeface="HGPｺﾞｼｯｸM"/>
                <a:cs typeface="HGPｺﾞｼｯｸM"/>
              </a:rPr>
              <a:t>担当分科会</a:t>
            </a:r>
            <a:r>
              <a:rPr lang="en-US" altLang="ja-JP" sz="900" spc="-10" dirty="0">
                <a:latin typeface="HGPｺﾞｼｯｸM"/>
                <a:cs typeface="HGPｺﾞｼｯｸM"/>
              </a:rPr>
              <a:t>】</a:t>
            </a:r>
            <a:r>
              <a:rPr lang="ja-JP" altLang="en-US" sz="900" spc="-10" dirty="0">
                <a:latin typeface="HGPｺﾞｼｯｸM"/>
                <a:cs typeface="HGPｺﾞｼｯｸM"/>
              </a:rPr>
              <a:t>深地層分配係数分科会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10,312</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8,250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a:t>
            </a:r>
            <a:r>
              <a:rPr lang="en-US" altLang="ja-JP" sz="900" spc="-10" dirty="0">
                <a:latin typeface="HGPｺﾞｼｯｸM"/>
                <a:cs typeface="HGPｺﾞｼｯｸM"/>
              </a:rPr>
              <a:t>4-89047-307-</a:t>
            </a:r>
            <a:r>
              <a:rPr lang="en-US" altLang="ja-JP" sz="900" dirty="0">
                <a:latin typeface="HGPｺﾞｼｯｸM"/>
                <a:cs typeface="HGPｺﾞｼｯｸM"/>
              </a:rPr>
              <a:t>6</a:t>
            </a:r>
            <a:r>
              <a:rPr lang="ja-JP" altLang="en-US" sz="90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5" dirty="0">
                <a:latin typeface="HGPｺﾞｼｯｸM"/>
                <a:cs typeface="HGPｺﾞｼｯｸM"/>
              </a:rPr>
              <a:t>606</a:t>
            </a:r>
            <a:endParaRPr lang="ja-JP" altLang="en-US" sz="900" dirty="0">
              <a:latin typeface="HGPｺﾞｼｯｸM"/>
              <a:cs typeface="HGPｺﾞｼｯｸM"/>
            </a:endParaRPr>
          </a:p>
        </p:txBody>
      </p:sp>
      <p:sp>
        <p:nvSpPr>
          <p:cNvPr id="5" name="object 6">
            <a:extLst>
              <a:ext uri="{FF2B5EF4-FFF2-40B4-BE49-F238E27FC236}">
                <a16:creationId xmlns:a16="http://schemas.microsoft.com/office/drawing/2014/main" id="{37EAB22D-84B4-F896-DF3E-84B822F73306}"/>
              </a:ext>
            </a:extLst>
          </p:cNvPr>
          <p:cNvSpPr/>
          <p:nvPr/>
        </p:nvSpPr>
        <p:spPr>
          <a:xfrm>
            <a:off x="695148" y="25273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666000" y="6442108"/>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4" name="object 4"/>
          <p:cNvSpPr txBox="1"/>
          <p:nvPr/>
        </p:nvSpPr>
        <p:spPr>
          <a:xfrm>
            <a:off x="691200" y="4077477"/>
            <a:ext cx="6322060" cy="3779881"/>
          </a:xfrm>
          <a:prstGeom prst="rect">
            <a:avLst/>
          </a:prstGeom>
        </p:spPr>
        <p:txBody>
          <a:bodyPr vert="horz" wrap="square" lIns="0" tIns="12065" rIns="0" bIns="0" rtlCol="0">
            <a:spAutoFit/>
          </a:bodyPr>
          <a:lstStyle/>
          <a:p>
            <a:pPr marL="12700" marR="5080">
              <a:lnSpc>
                <a:spcPts val="1200"/>
              </a:lnSpc>
            </a:pPr>
            <a:r>
              <a:rPr sz="1050" dirty="0">
                <a:latin typeface="HGPｺﾞｼｯｸM" panose="020B0600000000000000" pitchFamily="50" charset="-128"/>
                <a:ea typeface="HGPｺﾞｼｯｸM" panose="020B0600000000000000" pitchFamily="50" charset="-128"/>
                <a:cs typeface="ＭＳ Ｐゴシック"/>
              </a:rPr>
              <a:t>“</a:t>
            </a:r>
            <a:r>
              <a:rPr sz="1050" spc="-10" dirty="0">
                <a:latin typeface="HGPｺﾞｼｯｸM" panose="020B0600000000000000" pitchFamily="50" charset="-128"/>
                <a:ea typeface="HGPｺﾞｼｯｸM" panose="020B0600000000000000" pitchFamily="50" charset="-128"/>
                <a:cs typeface="HGPｺﾞｼｯｸM"/>
              </a:rPr>
              <a:t>日本原子力学会標準 原子力発電所の安全性向上のための定期的な評価に関する指針</a:t>
            </a:r>
            <a:r>
              <a:rPr sz="1050" dirty="0">
                <a:latin typeface="HGPｺﾞｼｯｸM" panose="020B0600000000000000" pitchFamily="50" charset="-128"/>
                <a:ea typeface="HGPｺﾞｼｯｸM" panose="020B0600000000000000" pitchFamily="50" charset="-128"/>
                <a:cs typeface="HGPｺﾞｼｯｸM"/>
              </a:rPr>
              <a:t>:2015</a:t>
            </a:r>
            <a:r>
              <a:rPr sz="1050" spc="110" dirty="0">
                <a:latin typeface="HGPｺﾞｼｯｸM" panose="020B0600000000000000" pitchFamily="50" charset="-128"/>
                <a:ea typeface="HGPｺﾞｼｯｸM" panose="020B0600000000000000" pitchFamily="50" charset="-128"/>
                <a:cs typeface="ＭＳ Ｐゴシック"/>
              </a:rPr>
              <a:t>” </a:t>
            </a:r>
            <a:r>
              <a:rPr sz="1050" spc="-15" dirty="0">
                <a:latin typeface="HGPｺﾞｼｯｸM" panose="020B0600000000000000" pitchFamily="50" charset="-128"/>
                <a:ea typeface="HGPｺﾞｼｯｸM" panose="020B0600000000000000" pitchFamily="50" charset="-128"/>
                <a:cs typeface="HGPｺﾞｼｯｸM"/>
              </a:rPr>
              <a:t>の</a:t>
            </a:r>
            <a:endParaRPr lang="en-US" sz="1050" spc="-15" dirty="0">
              <a:latin typeface="HGPｺﾞｼｯｸM" panose="020B0600000000000000" pitchFamily="50" charset="-128"/>
              <a:ea typeface="HGPｺﾞｼｯｸM" panose="020B0600000000000000" pitchFamily="50" charset="-128"/>
              <a:cs typeface="HGPｺﾞｼｯｸM"/>
            </a:endParaRPr>
          </a:p>
          <a:p>
            <a:pPr marL="12700" marR="5080">
              <a:lnSpc>
                <a:spcPts val="1200"/>
              </a:lnSpc>
            </a:pPr>
            <a:r>
              <a:rPr sz="1050" spc="-15" dirty="0">
                <a:latin typeface="HGPｺﾞｼｯｸM" panose="020B0600000000000000" pitchFamily="50" charset="-128"/>
                <a:ea typeface="HGPｺﾞｼｯｸM" panose="020B0600000000000000" pitchFamily="50" charset="-128"/>
                <a:cs typeface="HGPｺﾞｼｯｸM"/>
              </a:rPr>
              <a:t>より良い理解のために(</a:t>
            </a:r>
            <a:r>
              <a:rPr sz="1050" spc="-10" dirty="0">
                <a:latin typeface="HGPｺﾞｼｯｸM" panose="020B0600000000000000" pitchFamily="50" charset="-128"/>
                <a:ea typeface="HGPｺﾞｼｯｸM" panose="020B0600000000000000" pitchFamily="50" charset="-128"/>
                <a:cs typeface="HGPｺﾞｼｯｸM"/>
              </a:rPr>
              <a:t>AESJ-SC-TR017：2020）</a:t>
            </a:r>
            <a:endParaRPr sz="105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65"/>
              </a:spcBef>
            </a:pPr>
            <a:r>
              <a:rPr sz="900" spc="-15" dirty="0">
                <a:latin typeface="HGPｺﾞｼｯｸM"/>
                <a:cs typeface="HGPｺﾞｼｯｸM"/>
              </a:rPr>
              <a:t>【担当部会】リスク活用分科会</a:t>
            </a:r>
            <a:endParaRPr sz="900" dirty="0">
              <a:latin typeface="HGPｺﾞｼｯｸM"/>
              <a:cs typeface="HGPｺﾞｼｯｸM"/>
            </a:endParaRPr>
          </a:p>
          <a:p>
            <a:pPr marL="12700">
              <a:lnSpc>
                <a:spcPct val="100000"/>
              </a:lnSpc>
              <a:spcBef>
                <a:spcPts val="120"/>
              </a:spcBef>
            </a:pPr>
            <a:r>
              <a:rPr sz="900" spc="-5" dirty="0">
                <a:latin typeface="HGPｺﾞｼｯｸM"/>
                <a:cs typeface="HGPｺﾞｼｯｸM"/>
              </a:rPr>
              <a:t>【定価・税込】</a:t>
            </a:r>
            <a:r>
              <a:rPr sz="900" spc="-10" dirty="0">
                <a:latin typeface="HGPｺﾞｼｯｸM"/>
                <a:cs typeface="HGPｺﾞｼｯｸM"/>
              </a:rPr>
              <a:t>8,250</a:t>
            </a:r>
            <a:r>
              <a:rPr sz="900" spc="25" dirty="0">
                <a:latin typeface="HGPｺﾞｼｯｸM"/>
                <a:cs typeface="HGPｺﾞｼｯｸM"/>
              </a:rPr>
              <a:t>円</a:t>
            </a:r>
            <a:r>
              <a:rPr lang="ja-JP" altLang="en-US" sz="900" spc="25" dirty="0">
                <a:latin typeface="HGPｺﾞｼｯｸM"/>
                <a:cs typeface="HGPｺﾞｼｯｸM"/>
              </a:rPr>
              <a:t>　</a:t>
            </a:r>
            <a:r>
              <a:rPr sz="900" spc="25" dirty="0">
                <a:latin typeface="HGPｺﾞｼｯｸM"/>
                <a:cs typeface="HGPｺﾞｼｯｸM"/>
              </a:rPr>
              <a:t>【会員価格・税込】</a:t>
            </a:r>
            <a:r>
              <a:rPr sz="900" spc="-10" dirty="0">
                <a:latin typeface="HGPｺﾞｼｯｸM"/>
                <a:cs typeface="HGPｺﾞｼｯｸM"/>
              </a:rPr>
              <a:t>6,600</a:t>
            </a:r>
            <a:r>
              <a:rPr sz="900" spc="120" dirty="0">
                <a:latin typeface="HGPｺﾞｼｯｸM"/>
                <a:cs typeface="HGPｺﾞｼｯｸM"/>
              </a:rPr>
              <a:t>円</a:t>
            </a:r>
            <a:r>
              <a:rPr lang="ja-JP" altLang="en-US" sz="900" spc="120" dirty="0">
                <a:latin typeface="HGPｺﾞｼｯｸM"/>
                <a:cs typeface="HGPｺﾞｼｯｸM"/>
              </a:rPr>
              <a:t>　</a:t>
            </a:r>
            <a:r>
              <a:rPr sz="900" spc="120" dirty="0">
                <a:latin typeface="HGPｺﾞｼｯｸM"/>
                <a:cs typeface="HGPｺﾞｼｯｸM"/>
              </a:rPr>
              <a:t>【</a:t>
            </a:r>
            <a:r>
              <a:rPr sz="900" spc="-10" dirty="0">
                <a:latin typeface="HGPｺﾞｼｯｸM"/>
                <a:cs typeface="HGPｺﾞｼｯｸM"/>
              </a:rPr>
              <a:t>ISBN</a:t>
            </a:r>
            <a:r>
              <a:rPr sz="900" dirty="0">
                <a:latin typeface="HGPｺﾞｼｯｸM"/>
                <a:cs typeface="HGPｺﾞｼｯｸM"/>
              </a:rPr>
              <a:t>】</a:t>
            </a:r>
            <a:r>
              <a:rPr sz="900" spc="-10" dirty="0">
                <a:latin typeface="HGｺﾞｼｯｸM"/>
                <a:cs typeface="HGｺﾞｼｯｸM"/>
              </a:rPr>
              <a:t>978-4-89047-433-</a:t>
            </a:r>
            <a:r>
              <a:rPr sz="900" dirty="0">
                <a:latin typeface="HGｺﾞｼｯｸM"/>
                <a:cs typeface="HGｺﾞｼｯｸM"/>
              </a:rPr>
              <a:t>2</a:t>
            </a:r>
            <a:r>
              <a:rPr lang="ja-JP" altLang="en-US" sz="900" dirty="0">
                <a:latin typeface="HGｺﾞｼｯｸM"/>
                <a:cs typeface="HGｺﾞｼｯｸM"/>
              </a:rPr>
              <a:t>　</a:t>
            </a:r>
            <a:r>
              <a:rPr sz="900" spc="-10" dirty="0">
                <a:latin typeface="HGPｺﾞｼｯｸM"/>
                <a:cs typeface="HGPｺﾞｼｯｸM"/>
              </a:rPr>
              <a:t>【書籍コード】</a:t>
            </a:r>
            <a:r>
              <a:rPr sz="900" spc="-20" dirty="0">
                <a:latin typeface="HGPｺﾞｼｯｸM"/>
                <a:cs typeface="HGPｺﾞｼｯｸM"/>
              </a:rPr>
              <a:t>1731</a:t>
            </a:r>
            <a:endParaRPr sz="900" dirty="0">
              <a:latin typeface="HGPｺﾞｼｯｸM"/>
              <a:cs typeface="HGPｺﾞｼｯｸM"/>
            </a:endParaRPr>
          </a:p>
          <a:p>
            <a:pPr>
              <a:lnSpc>
                <a:spcPct val="100000"/>
              </a:lnSpc>
              <a:spcBef>
                <a:spcPts val="15"/>
              </a:spcBef>
            </a:pPr>
            <a:endParaRPr lang="en-US" sz="900" dirty="0">
              <a:latin typeface="HGPｺﾞｼｯｸM"/>
              <a:cs typeface="HGPｺﾞｼｯｸM"/>
            </a:endParaRPr>
          </a:p>
          <a:p>
            <a:pPr>
              <a:lnSpc>
                <a:spcPct val="100000"/>
              </a:lnSpc>
              <a:spcBef>
                <a:spcPts val="15"/>
              </a:spcBef>
            </a:pPr>
            <a:endParaRPr sz="900" dirty="0">
              <a:latin typeface="HGPｺﾞｼｯｸM"/>
              <a:cs typeface="HGPｺﾞｼｯｸM"/>
            </a:endParaRPr>
          </a:p>
          <a:p>
            <a:pPr marL="12700">
              <a:lnSpc>
                <a:spcPct val="100000"/>
              </a:lnSpc>
            </a:pPr>
            <a:r>
              <a:rPr sz="1050" spc="-15" dirty="0">
                <a:latin typeface="HGPｺﾞｼｯｸM"/>
                <a:cs typeface="HGPｺﾞｼｯｸM"/>
              </a:rPr>
              <a:t>リスク評価の理解のために：</a:t>
            </a:r>
            <a:r>
              <a:rPr sz="1050" dirty="0">
                <a:latin typeface="HGPｺﾞｼｯｸM"/>
                <a:cs typeface="HGPｺﾞｼｯｸM"/>
              </a:rPr>
              <a:t>2020</a:t>
            </a:r>
            <a:r>
              <a:rPr sz="1050" spc="25" dirty="0">
                <a:latin typeface="HGPｺﾞｼｯｸM"/>
                <a:cs typeface="HGPｺﾞｼｯｸM"/>
              </a:rPr>
              <a:t> (</a:t>
            </a:r>
            <a:r>
              <a:rPr sz="1050" spc="-10" dirty="0">
                <a:latin typeface="HGPｺﾞｼｯｸM"/>
                <a:cs typeface="HGPｺﾞｼｯｸM"/>
              </a:rPr>
              <a:t>AESJ-SC-TR011：2020）</a:t>
            </a:r>
            <a:endParaRPr sz="1050" dirty="0">
              <a:latin typeface="HGPｺﾞｼｯｸM"/>
              <a:cs typeface="HGPｺﾞｼｯｸM"/>
            </a:endParaRPr>
          </a:p>
          <a:p>
            <a:pPr marL="12700">
              <a:lnSpc>
                <a:spcPct val="100000"/>
              </a:lnSpc>
              <a:spcBef>
                <a:spcPts val="90"/>
              </a:spcBef>
            </a:pPr>
            <a:r>
              <a:rPr sz="900" spc="-15" dirty="0">
                <a:latin typeface="HGPｺﾞｼｯｸM"/>
                <a:cs typeface="HGPｺﾞｼｯｸM"/>
              </a:rPr>
              <a:t>【担当部会】リスク活用分科会</a:t>
            </a:r>
            <a:endParaRPr sz="900" dirty="0">
              <a:latin typeface="HGPｺﾞｼｯｸM"/>
              <a:cs typeface="HGPｺﾞｼｯｸM"/>
            </a:endParaRPr>
          </a:p>
          <a:p>
            <a:pPr marL="12700">
              <a:lnSpc>
                <a:spcPct val="100000"/>
              </a:lnSpc>
              <a:spcBef>
                <a:spcPts val="120"/>
              </a:spcBef>
            </a:pPr>
            <a:r>
              <a:rPr sz="900" spc="-5" dirty="0">
                <a:latin typeface="HGPｺﾞｼｯｸM"/>
                <a:cs typeface="HGPｺﾞｼｯｸM"/>
              </a:rPr>
              <a:t>【定価・税込】</a:t>
            </a:r>
            <a:r>
              <a:rPr sz="900" spc="-10" dirty="0">
                <a:latin typeface="HGPｺﾞｼｯｸM"/>
                <a:cs typeface="HGPｺﾞｼｯｸM"/>
              </a:rPr>
              <a:t>8,250</a:t>
            </a:r>
            <a:r>
              <a:rPr sz="900" spc="15" dirty="0">
                <a:latin typeface="HGPｺﾞｼｯｸM"/>
                <a:cs typeface="HGPｺﾞｼｯｸM"/>
              </a:rPr>
              <a:t> 円</a:t>
            </a:r>
            <a:r>
              <a:rPr lang="ja-JP" altLang="en-US" sz="900" spc="15" dirty="0">
                <a:latin typeface="HGPｺﾞｼｯｸM"/>
                <a:cs typeface="HGPｺﾞｼｯｸM"/>
              </a:rPr>
              <a:t>　</a:t>
            </a:r>
            <a:r>
              <a:rPr sz="900" spc="15" dirty="0">
                <a:latin typeface="HGPｺﾞｼｯｸM"/>
                <a:cs typeface="HGPｺﾞｼｯｸM"/>
              </a:rPr>
              <a:t>【会員価格・税込】</a:t>
            </a:r>
            <a:r>
              <a:rPr sz="900" spc="-10" dirty="0">
                <a:latin typeface="HGPｺﾞｼｯｸM"/>
                <a:cs typeface="HGPｺﾞｼｯｸM"/>
              </a:rPr>
              <a:t>6,600</a:t>
            </a:r>
            <a:r>
              <a:rPr sz="900" spc="75" dirty="0">
                <a:latin typeface="HGPｺﾞｼｯｸM"/>
                <a:cs typeface="HGPｺﾞｼｯｸM"/>
              </a:rPr>
              <a:t> 円</a:t>
            </a:r>
            <a:r>
              <a:rPr lang="ja-JP" altLang="en-US" sz="900" spc="75" dirty="0">
                <a:latin typeface="HGPｺﾞｼｯｸM"/>
                <a:cs typeface="HGPｺﾞｼｯｸM"/>
              </a:rPr>
              <a:t>　</a:t>
            </a:r>
            <a:r>
              <a:rPr sz="900" spc="75" dirty="0">
                <a:latin typeface="HGPｺﾞｼｯｸM"/>
                <a:cs typeface="HGPｺﾞｼｯｸM"/>
              </a:rPr>
              <a:t>【</a:t>
            </a:r>
            <a:r>
              <a:rPr sz="900" spc="-10" dirty="0">
                <a:latin typeface="HGPｺﾞｼｯｸM"/>
                <a:cs typeface="HGPｺﾞｼｯｸM"/>
              </a:rPr>
              <a:t>ISBN</a:t>
            </a:r>
            <a:r>
              <a:rPr sz="900" dirty="0">
                <a:latin typeface="HGPｺﾞｼｯｸM"/>
                <a:cs typeface="HGPｺﾞｼｯｸM"/>
              </a:rPr>
              <a:t>】</a:t>
            </a:r>
            <a:r>
              <a:rPr sz="900" spc="-10" dirty="0">
                <a:latin typeface="HGｺﾞｼｯｸM"/>
                <a:cs typeface="HGｺﾞｼｯｸM"/>
              </a:rPr>
              <a:t>978-</a:t>
            </a:r>
            <a:r>
              <a:rPr sz="900" dirty="0">
                <a:latin typeface="HGｺﾞｼｯｸM"/>
                <a:cs typeface="HGｺﾞｼｯｸM"/>
              </a:rPr>
              <a:t>4-</a:t>
            </a:r>
            <a:r>
              <a:rPr sz="900" spc="-10" dirty="0">
                <a:latin typeface="HGｺﾞｼｯｸM"/>
                <a:cs typeface="HGｺﾞｼｯｸM"/>
              </a:rPr>
              <a:t>89047-432-</a:t>
            </a:r>
            <a:r>
              <a:rPr sz="900" dirty="0">
                <a:latin typeface="HGｺﾞｼｯｸM"/>
                <a:cs typeface="HGｺﾞｼｯｸM"/>
              </a:rPr>
              <a:t>5</a:t>
            </a:r>
            <a:r>
              <a:rPr lang="ja-JP" altLang="en-US" sz="900" dirty="0">
                <a:latin typeface="HGｺﾞｼｯｸM"/>
                <a:cs typeface="HGｺﾞｼｯｸM"/>
              </a:rPr>
              <a:t>　</a:t>
            </a:r>
            <a:r>
              <a:rPr sz="900" spc="-15" dirty="0">
                <a:latin typeface="HGPｺﾞｼｯｸM"/>
                <a:cs typeface="HGPｺﾞｼｯｸM"/>
              </a:rPr>
              <a:t>【書籍コード】</a:t>
            </a:r>
            <a:r>
              <a:rPr sz="900" spc="-20" dirty="0">
                <a:latin typeface="HGPｺﾞｼｯｸM"/>
                <a:cs typeface="HGPｺﾞｼｯｸM"/>
              </a:rPr>
              <a:t>1729</a:t>
            </a:r>
            <a:endParaRPr sz="900" dirty="0">
              <a:latin typeface="HGPｺﾞｼｯｸM"/>
              <a:cs typeface="HGPｺﾞｼｯｸM"/>
            </a:endParaRPr>
          </a:p>
          <a:p>
            <a:pPr>
              <a:lnSpc>
                <a:spcPct val="100000"/>
              </a:lnSpc>
              <a:spcBef>
                <a:spcPts val="15"/>
              </a:spcBef>
            </a:pPr>
            <a:endParaRPr lang="en-US" sz="900" dirty="0">
              <a:latin typeface="HGPｺﾞｼｯｸM"/>
              <a:cs typeface="HGPｺﾞｼｯｸM"/>
            </a:endParaRPr>
          </a:p>
          <a:p>
            <a:pPr>
              <a:lnSpc>
                <a:spcPct val="100000"/>
              </a:lnSpc>
              <a:spcBef>
                <a:spcPts val="15"/>
              </a:spcBef>
            </a:pPr>
            <a:endParaRPr sz="900" dirty="0">
              <a:latin typeface="HGPｺﾞｼｯｸM"/>
              <a:cs typeface="HGPｺﾞｼｯｸM"/>
            </a:endParaRPr>
          </a:p>
          <a:p>
            <a:pPr marL="12700">
              <a:lnSpc>
                <a:spcPts val="1230"/>
              </a:lnSpc>
              <a:spcBef>
                <a:spcPts val="5"/>
              </a:spcBef>
            </a:pPr>
            <a:r>
              <a:rPr sz="1050" spc="-15" dirty="0">
                <a:latin typeface="HGPｺﾞｼｯｸM"/>
                <a:cs typeface="HGPｺﾞｼｯｸM"/>
              </a:rPr>
              <a:t>原子力発電所の地震安全の原則</a:t>
            </a:r>
            <a:r>
              <a:rPr sz="1050" dirty="0">
                <a:latin typeface="HGPｺﾞｼｯｸM"/>
                <a:cs typeface="HGPｺﾞｼｯｸM"/>
              </a:rPr>
              <a:t>～</a:t>
            </a:r>
            <a:r>
              <a:rPr sz="1050" spc="-15" dirty="0">
                <a:latin typeface="HGPｺﾞｼｯｸM"/>
                <a:cs typeface="HGPｺﾞｼｯｸM"/>
              </a:rPr>
              <a:t>地震安全の基本的な考え方とその実践による継続的安全性向上</a:t>
            </a:r>
            <a:r>
              <a:rPr sz="1050" spc="-50" dirty="0">
                <a:latin typeface="HGPｺﾞｼｯｸM"/>
                <a:cs typeface="HGPｺﾞｼｯｸM"/>
              </a:rPr>
              <a:t>～</a:t>
            </a:r>
            <a:endParaRPr sz="1050" dirty="0">
              <a:latin typeface="HGPｺﾞｼｯｸM"/>
              <a:cs typeface="HGPｺﾞｼｯｸM"/>
            </a:endParaRPr>
          </a:p>
          <a:p>
            <a:pPr marL="12700">
              <a:lnSpc>
                <a:spcPts val="1230"/>
              </a:lnSpc>
            </a:pPr>
            <a:r>
              <a:rPr sz="1050" spc="-10" dirty="0">
                <a:latin typeface="HGPｺﾞｼｯｸM"/>
                <a:cs typeface="HGPｺﾞｼｯｸM"/>
              </a:rPr>
              <a:t>(AESJ-SC-TR016：2019)</a:t>
            </a:r>
            <a:endParaRPr sz="1050" dirty="0">
              <a:latin typeface="HGPｺﾞｼｯｸM"/>
              <a:cs typeface="HGPｺﾞｼｯｸM"/>
            </a:endParaRPr>
          </a:p>
          <a:p>
            <a:pPr marL="12700">
              <a:lnSpc>
                <a:spcPct val="100000"/>
              </a:lnSpc>
              <a:spcBef>
                <a:spcPts val="90"/>
              </a:spcBef>
            </a:pPr>
            <a:r>
              <a:rPr sz="900" spc="-5" dirty="0">
                <a:latin typeface="HGPｺﾞｼｯｸM"/>
                <a:cs typeface="HGPｺﾞｼｯｸM"/>
              </a:rPr>
              <a:t>【担当部会】原子力安全検討会 地震安全基本原則分科会</a:t>
            </a:r>
            <a:endParaRPr sz="900" dirty="0">
              <a:latin typeface="HGPｺﾞｼｯｸM"/>
              <a:cs typeface="HGPｺﾞｼｯｸM"/>
            </a:endParaRPr>
          </a:p>
          <a:p>
            <a:pPr marL="12700">
              <a:lnSpc>
                <a:spcPct val="100000"/>
              </a:lnSpc>
              <a:spcBef>
                <a:spcPts val="120"/>
              </a:spcBef>
            </a:pPr>
            <a:r>
              <a:rPr sz="900" spc="-5" dirty="0">
                <a:latin typeface="HGPｺﾞｼｯｸM"/>
                <a:cs typeface="HGPｺﾞｼｯｸM"/>
              </a:rPr>
              <a:t>【定価・税込】</a:t>
            </a:r>
            <a:r>
              <a:rPr sz="900" spc="-10" dirty="0">
                <a:latin typeface="HGPｺﾞｼｯｸM"/>
                <a:cs typeface="HGPｺﾞｼｯｸM"/>
              </a:rPr>
              <a:t>7,700</a:t>
            </a:r>
            <a:r>
              <a:rPr sz="900" spc="15" dirty="0">
                <a:latin typeface="HGPｺﾞｼｯｸM"/>
                <a:cs typeface="HGPｺﾞｼｯｸM"/>
              </a:rPr>
              <a:t> 円</a:t>
            </a:r>
            <a:r>
              <a:rPr lang="ja-JP" altLang="en-US" sz="900" spc="15" dirty="0">
                <a:latin typeface="HGPｺﾞｼｯｸM"/>
                <a:cs typeface="HGPｺﾞｼｯｸM"/>
              </a:rPr>
              <a:t>　</a:t>
            </a:r>
            <a:r>
              <a:rPr sz="900" spc="15" dirty="0">
                <a:latin typeface="HGPｺﾞｼｯｸM"/>
                <a:cs typeface="HGPｺﾞｼｯｸM"/>
              </a:rPr>
              <a:t>【会員価格・税込】</a:t>
            </a:r>
            <a:r>
              <a:rPr sz="900" spc="-10" dirty="0">
                <a:latin typeface="HGPｺﾞｼｯｸM"/>
                <a:cs typeface="HGPｺﾞｼｯｸM"/>
              </a:rPr>
              <a:t>5,500</a:t>
            </a:r>
            <a:r>
              <a:rPr sz="900" spc="75" dirty="0">
                <a:latin typeface="HGPｺﾞｼｯｸM"/>
                <a:cs typeface="HGPｺﾞｼｯｸM"/>
              </a:rPr>
              <a:t> 円</a:t>
            </a:r>
            <a:r>
              <a:rPr lang="ja-JP" altLang="en-US" sz="900" spc="75" dirty="0">
                <a:latin typeface="HGPｺﾞｼｯｸM"/>
                <a:cs typeface="HGPｺﾞｼｯｸM"/>
              </a:rPr>
              <a:t>　</a:t>
            </a:r>
            <a:r>
              <a:rPr sz="900" spc="75" dirty="0">
                <a:latin typeface="HGPｺﾞｼｯｸM"/>
                <a:cs typeface="HGPｺﾞｼｯｸM"/>
              </a:rPr>
              <a:t>【</a:t>
            </a:r>
            <a:r>
              <a:rPr sz="900" spc="-10" dirty="0">
                <a:latin typeface="HGPｺﾞｼｯｸM"/>
                <a:cs typeface="HGPｺﾞｼｯｸM"/>
              </a:rPr>
              <a:t>ISBN</a:t>
            </a:r>
            <a:r>
              <a:rPr sz="900" dirty="0">
                <a:latin typeface="HGPｺﾞｼｯｸM"/>
                <a:cs typeface="HGPｺﾞｼｯｸM"/>
              </a:rPr>
              <a:t>】</a:t>
            </a:r>
            <a:r>
              <a:rPr sz="900" spc="-10" dirty="0">
                <a:latin typeface="HGPｺﾞｼｯｸM"/>
                <a:cs typeface="HGPｺﾞｼｯｸM"/>
              </a:rPr>
              <a:t>978-</a:t>
            </a:r>
            <a:r>
              <a:rPr sz="900" dirty="0">
                <a:latin typeface="HGPｺﾞｼｯｸM"/>
                <a:cs typeface="HGPｺﾞｼｯｸM"/>
              </a:rPr>
              <a:t>4-</a:t>
            </a:r>
            <a:r>
              <a:rPr sz="900" spc="-10" dirty="0">
                <a:latin typeface="HGPｺﾞｼｯｸM"/>
                <a:cs typeface="HGPｺﾞｼｯｸM"/>
              </a:rPr>
              <a:t>89047-422-</a:t>
            </a:r>
            <a:r>
              <a:rPr sz="900" dirty="0">
                <a:latin typeface="HGPｺﾞｼｯｸM"/>
                <a:cs typeface="HGPｺﾞｼｯｸM"/>
              </a:rPr>
              <a:t>6</a:t>
            </a:r>
            <a:r>
              <a:rPr lang="ja-JP" altLang="en-US" sz="900" dirty="0">
                <a:latin typeface="HGPｺﾞｼｯｸM"/>
                <a:cs typeface="HGPｺﾞｼｯｸM"/>
              </a:rPr>
              <a:t>　</a:t>
            </a:r>
            <a:r>
              <a:rPr sz="900" spc="35" dirty="0">
                <a:latin typeface="HGPｺﾞｼｯｸM"/>
                <a:cs typeface="HGPｺﾞｼｯｸM"/>
              </a:rPr>
              <a:t>【書籍コード】</a:t>
            </a:r>
            <a:r>
              <a:rPr sz="900" spc="-20" dirty="0">
                <a:latin typeface="HGPｺﾞｼｯｸM"/>
                <a:cs typeface="HGPｺﾞｼｯｸM"/>
              </a:rPr>
              <a:t>1718</a:t>
            </a:r>
            <a:endParaRPr sz="900" dirty="0">
              <a:latin typeface="HGPｺﾞｼｯｸM"/>
              <a:cs typeface="HGPｺﾞｼｯｸM"/>
            </a:endParaRPr>
          </a:p>
          <a:p>
            <a:pPr>
              <a:lnSpc>
                <a:spcPct val="100000"/>
              </a:lnSpc>
              <a:spcBef>
                <a:spcPts val="15"/>
              </a:spcBef>
            </a:pPr>
            <a:endParaRPr lang="en-US" sz="900" dirty="0">
              <a:latin typeface="HGPｺﾞｼｯｸM"/>
              <a:cs typeface="HGPｺﾞｼｯｸM"/>
            </a:endParaRPr>
          </a:p>
          <a:p>
            <a:pPr marL="12700">
              <a:lnSpc>
                <a:spcPct val="100000"/>
              </a:lnSpc>
            </a:pPr>
            <a:endParaRPr lang="en-US" sz="1050" spc="-20" dirty="0">
              <a:latin typeface="HGPｺﾞｼｯｸM"/>
              <a:cs typeface="HGPｺﾞｼｯｸM"/>
            </a:endParaRPr>
          </a:p>
          <a:p>
            <a:pPr marL="12700">
              <a:lnSpc>
                <a:spcPct val="100000"/>
              </a:lnSpc>
            </a:pPr>
            <a:r>
              <a:rPr sz="1050" spc="-20" dirty="0" err="1">
                <a:latin typeface="HGPｺﾞｼｯｸM"/>
                <a:cs typeface="HGPｺﾞｼｯｸM"/>
              </a:rPr>
              <a:t>再処理施設における原子力安全の基本的考え方について</a:t>
            </a:r>
            <a:r>
              <a:rPr sz="1050" spc="-20" dirty="0">
                <a:latin typeface="HGPｺﾞｼｯｸM"/>
                <a:cs typeface="HGPｺﾞｼｯｸM"/>
              </a:rPr>
              <a:t> (</a:t>
            </a:r>
            <a:r>
              <a:rPr sz="1050" spc="-10" dirty="0">
                <a:latin typeface="HGPｺﾞｼｯｸM"/>
                <a:cs typeface="HGPｺﾞｼｯｸM"/>
              </a:rPr>
              <a:t>AESJ-SC-TR013：2016)</a:t>
            </a:r>
            <a:endParaRPr sz="1050" dirty="0">
              <a:latin typeface="HGPｺﾞｼｯｸM"/>
              <a:cs typeface="HGPｺﾞｼｯｸM"/>
            </a:endParaRPr>
          </a:p>
          <a:p>
            <a:pPr marL="12700">
              <a:lnSpc>
                <a:spcPct val="100000"/>
              </a:lnSpc>
              <a:spcBef>
                <a:spcPts val="90"/>
              </a:spcBef>
            </a:pPr>
            <a:r>
              <a:rPr sz="900" spc="-5" dirty="0">
                <a:latin typeface="HGPｺﾞｼｯｸM"/>
                <a:cs typeface="HGPｺﾞｼｯｸM"/>
              </a:rPr>
              <a:t>【担当部会】原子力安全検討会 原子力安全分科会</a:t>
            </a:r>
            <a:endParaRPr sz="900" dirty="0">
              <a:latin typeface="HGPｺﾞｼｯｸM"/>
              <a:cs typeface="HGPｺﾞｼｯｸM"/>
            </a:endParaRPr>
          </a:p>
          <a:p>
            <a:pPr marL="12700">
              <a:lnSpc>
                <a:spcPct val="100000"/>
              </a:lnSpc>
              <a:spcBef>
                <a:spcPts val="120"/>
              </a:spcBef>
            </a:pPr>
            <a:r>
              <a:rPr sz="900" spc="-5" dirty="0">
                <a:latin typeface="HGPｺﾞｼｯｸM"/>
                <a:cs typeface="HGPｺﾞｼｯｸM"/>
              </a:rPr>
              <a:t>【定価・税込】</a:t>
            </a:r>
            <a:r>
              <a:rPr sz="900" spc="-10" dirty="0">
                <a:latin typeface="HGPｺﾞｼｯｸM"/>
                <a:cs typeface="HGPｺﾞｼｯｸM"/>
              </a:rPr>
              <a:t>8,250</a:t>
            </a:r>
            <a:r>
              <a:rPr sz="900" spc="20" dirty="0">
                <a:latin typeface="HGPｺﾞｼｯｸM"/>
                <a:cs typeface="HGPｺﾞｼｯｸM"/>
              </a:rPr>
              <a:t>円</a:t>
            </a:r>
            <a:r>
              <a:rPr lang="ja-JP" altLang="en-US" sz="900" spc="20" dirty="0">
                <a:latin typeface="HGPｺﾞｼｯｸM"/>
                <a:cs typeface="HGPｺﾞｼｯｸM"/>
              </a:rPr>
              <a:t>　</a:t>
            </a:r>
            <a:r>
              <a:rPr sz="900" spc="20" dirty="0">
                <a:latin typeface="HGPｺﾞｼｯｸM"/>
                <a:cs typeface="HGPｺﾞｼｯｸM"/>
              </a:rPr>
              <a:t>【会員価格・税込】</a:t>
            </a:r>
            <a:r>
              <a:rPr sz="900" spc="-10" dirty="0">
                <a:latin typeface="HGPｺﾞｼｯｸM"/>
                <a:cs typeface="HGPｺﾞｼｯｸM"/>
              </a:rPr>
              <a:t>6,600</a:t>
            </a:r>
            <a:r>
              <a:rPr sz="900" spc="120" dirty="0">
                <a:latin typeface="HGPｺﾞｼｯｸM"/>
                <a:cs typeface="HGPｺﾞｼｯｸM"/>
              </a:rPr>
              <a:t>円</a:t>
            </a:r>
            <a:r>
              <a:rPr lang="ja-JP" altLang="en-US" sz="900" spc="120" dirty="0">
                <a:latin typeface="HGPｺﾞｼｯｸM"/>
                <a:cs typeface="HGPｺﾞｼｯｸM"/>
              </a:rPr>
              <a:t>　</a:t>
            </a:r>
            <a:r>
              <a:rPr sz="900" spc="120" dirty="0">
                <a:latin typeface="HGPｺﾞｼｯｸM"/>
                <a:cs typeface="HGPｺﾞｼｯｸM"/>
              </a:rPr>
              <a:t>【</a:t>
            </a:r>
            <a:r>
              <a:rPr sz="900" spc="-10" dirty="0">
                <a:latin typeface="HGPｺﾞｼｯｸM"/>
                <a:cs typeface="HGPｺﾞｼｯｸM"/>
              </a:rPr>
              <a:t>ISBN</a:t>
            </a:r>
            <a:r>
              <a:rPr sz="900" dirty="0">
                <a:latin typeface="HGPｺﾞｼｯｸM"/>
                <a:cs typeface="HGPｺﾞｼｯｸM"/>
              </a:rPr>
              <a:t>】</a:t>
            </a:r>
            <a:r>
              <a:rPr sz="900" spc="-10" dirty="0">
                <a:latin typeface="HGPｺﾞｼｯｸM"/>
                <a:cs typeface="HGPｺﾞｼｯｸM"/>
              </a:rPr>
              <a:t>978-</a:t>
            </a:r>
            <a:r>
              <a:rPr sz="900" dirty="0">
                <a:latin typeface="HGPｺﾞｼｯｸM"/>
                <a:cs typeface="HGPｺﾞｼｯｸM"/>
              </a:rPr>
              <a:t>4-</a:t>
            </a:r>
            <a:r>
              <a:rPr sz="900" spc="-10" dirty="0">
                <a:latin typeface="HGPｺﾞｼｯｸM"/>
                <a:cs typeface="HGPｺﾞｼｯｸM"/>
              </a:rPr>
              <a:t>89047-401-</a:t>
            </a:r>
            <a:r>
              <a:rPr sz="900" dirty="0">
                <a:latin typeface="HGPｺﾞｼｯｸM"/>
                <a:cs typeface="HGPｺﾞｼｯｸM"/>
              </a:rPr>
              <a:t>1</a:t>
            </a:r>
            <a:r>
              <a:rPr lang="ja-JP" altLang="en-US" sz="900" dirty="0">
                <a:latin typeface="HGPｺﾞｼｯｸM"/>
                <a:cs typeface="HGPｺﾞｼｯｸM"/>
              </a:rPr>
              <a:t>　</a:t>
            </a:r>
            <a:r>
              <a:rPr sz="900" spc="35" dirty="0">
                <a:latin typeface="HGPｺﾞｼｯｸM"/>
                <a:cs typeface="HGPｺﾞｼｯｸM"/>
              </a:rPr>
              <a:t>【書籍コード】</a:t>
            </a:r>
            <a:r>
              <a:rPr sz="900" spc="-20" dirty="0">
                <a:latin typeface="HGPｺﾞｼｯｸM"/>
                <a:cs typeface="HGPｺﾞｼｯｸM"/>
              </a:rPr>
              <a:t>1703</a:t>
            </a:r>
            <a:endParaRPr sz="900" dirty="0">
              <a:latin typeface="HGPｺﾞｼｯｸM"/>
              <a:cs typeface="HGPｺﾞｼｯｸM"/>
            </a:endParaRPr>
          </a:p>
          <a:p>
            <a:pPr>
              <a:lnSpc>
                <a:spcPct val="100000"/>
              </a:lnSpc>
              <a:spcBef>
                <a:spcPts val="20"/>
              </a:spcBef>
            </a:pPr>
            <a:endParaRPr lang="en-US" sz="900" dirty="0">
              <a:latin typeface="HGPｺﾞｼｯｸM"/>
              <a:cs typeface="HGPｺﾞｼｯｸM"/>
            </a:endParaRPr>
          </a:p>
          <a:p>
            <a:pPr marL="12700">
              <a:lnSpc>
                <a:spcPct val="100000"/>
              </a:lnSpc>
            </a:pPr>
            <a:endParaRPr lang="en-US" sz="1050" spc="-10" dirty="0">
              <a:latin typeface="HGPｺﾞｼｯｸM"/>
              <a:cs typeface="HGPｺﾞｼｯｸM"/>
            </a:endParaRPr>
          </a:p>
          <a:p>
            <a:pPr marL="12700">
              <a:lnSpc>
                <a:spcPct val="100000"/>
              </a:lnSpc>
            </a:pPr>
            <a:r>
              <a:rPr sz="1050" spc="-10" dirty="0" err="1">
                <a:latin typeface="HGPｺﾞｼｯｸM"/>
                <a:cs typeface="HGPｺﾞｼｯｸM"/>
              </a:rPr>
              <a:t>継続的な安全性向上対策採用の考え方について</a:t>
            </a:r>
            <a:r>
              <a:rPr sz="1050" spc="-10" dirty="0">
                <a:latin typeface="HGPｺﾞｼｯｸM"/>
                <a:cs typeface="HGPｺﾞｼｯｸM"/>
              </a:rPr>
              <a:t> (AESJ-SC-TR012：2015)</a:t>
            </a:r>
            <a:endParaRPr sz="1050" dirty="0">
              <a:latin typeface="HGPｺﾞｼｯｸM"/>
              <a:cs typeface="HGPｺﾞｼｯｸM"/>
            </a:endParaRPr>
          </a:p>
          <a:p>
            <a:pPr marL="12700">
              <a:lnSpc>
                <a:spcPct val="100000"/>
              </a:lnSpc>
              <a:spcBef>
                <a:spcPts val="90"/>
              </a:spcBef>
            </a:pPr>
            <a:r>
              <a:rPr sz="900" spc="-15" dirty="0">
                <a:latin typeface="HGPｺﾞｼｯｸM"/>
                <a:cs typeface="HGPｺﾞｼｯｸM"/>
              </a:rPr>
              <a:t>【担当部会】システム安全専門部会、安全性向上対策採用の考え方に関するタスク</a:t>
            </a:r>
            <a:endParaRPr sz="900" dirty="0">
              <a:latin typeface="HGPｺﾞｼｯｸM"/>
              <a:cs typeface="HGPｺﾞｼｯｸM"/>
            </a:endParaRPr>
          </a:p>
          <a:p>
            <a:pPr marL="12700">
              <a:lnSpc>
                <a:spcPct val="100000"/>
              </a:lnSpc>
              <a:spcBef>
                <a:spcPts val="120"/>
              </a:spcBef>
            </a:pPr>
            <a:r>
              <a:rPr sz="900" spc="-5" dirty="0">
                <a:latin typeface="HGPｺﾞｼｯｸM"/>
                <a:cs typeface="HGPｺﾞｼｯｸM"/>
              </a:rPr>
              <a:t>【定価・税込】</a:t>
            </a:r>
            <a:r>
              <a:rPr sz="900" spc="-10" dirty="0">
                <a:latin typeface="HGPｺﾞｼｯｸM"/>
                <a:cs typeface="HGPｺﾞｼｯｸM"/>
              </a:rPr>
              <a:t>8,250</a:t>
            </a:r>
            <a:r>
              <a:rPr sz="900" spc="20" dirty="0">
                <a:latin typeface="HGPｺﾞｼｯｸM"/>
                <a:cs typeface="HGPｺﾞｼｯｸM"/>
              </a:rPr>
              <a:t>円</a:t>
            </a:r>
            <a:r>
              <a:rPr lang="ja-JP" altLang="en-US" sz="900" spc="20" dirty="0">
                <a:latin typeface="HGPｺﾞｼｯｸM"/>
                <a:cs typeface="HGPｺﾞｼｯｸM"/>
              </a:rPr>
              <a:t>　</a:t>
            </a:r>
            <a:r>
              <a:rPr sz="900" spc="20" dirty="0">
                <a:latin typeface="HGPｺﾞｼｯｸM"/>
                <a:cs typeface="HGPｺﾞｼｯｸM"/>
              </a:rPr>
              <a:t>【会員価格・税込】</a:t>
            </a:r>
            <a:r>
              <a:rPr sz="900" spc="-10" dirty="0">
                <a:latin typeface="HGPｺﾞｼｯｸM"/>
                <a:cs typeface="HGPｺﾞｼｯｸM"/>
              </a:rPr>
              <a:t>6,600</a:t>
            </a:r>
            <a:r>
              <a:rPr sz="900" spc="120" dirty="0">
                <a:latin typeface="HGPｺﾞｼｯｸM"/>
                <a:cs typeface="HGPｺﾞｼｯｸM"/>
              </a:rPr>
              <a:t>円</a:t>
            </a:r>
            <a:r>
              <a:rPr lang="ja-JP" altLang="en-US" sz="900" spc="120" dirty="0">
                <a:latin typeface="HGPｺﾞｼｯｸM"/>
                <a:cs typeface="HGPｺﾞｼｯｸM"/>
              </a:rPr>
              <a:t>　</a:t>
            </a:r>
            <a:r>
              <a:rPr sz="900" spc="120" dirty="0">
                <a:latin typeface="HGPｺﾞｼｯｸM"/>
                <a:cs typeface="HGPｺﾞｼｯｸM"/>
              </a:rPr>
              <a:t>【</a:t>
            </a:r>
            <a:r>
              <a:rPr sz="900" spc="-10" dirty="0">
                <a:latin typeface="HGPｺﾞｼｯｸM"/>
                <a:cs typeface="HGPｺﾞｼｯｸM"/>
              </a:rPr>
              <a:t>ISBN</a:t>
            </a:r>
            <a:r>
              <a:rPr sz="900" dirty="0">
                <a:latin typeface="HGPｺﾞｼｯｸM"/>
                <a:cs typeface="HGPｺﾞｼｯｸM"/>
              </a:rPr>
              <a:t>】</a:t>
            </a:r>
            <a:r>
              <a:rPr sz="900" spc="-10" dirty="0">
                <a:latin typeface="HGPｺﾞｼｯｸM"/>
                <a:cs typeface="HGPｺﾞｼｯｸM"/>
              </a:rPr>
              <a:t>978-</a:t>
            </a:r>
            <a:r>
              <a:rPr sz="900" dirty="0">
                <a:latin typeface="HGPｺﾞｼｯｸM"/>
                <a:cs typeface="HGPｺﾞｼｯｸM"/>
              </a:rPr>
              <a:t>4-</a:t>
            </a:r>
            <a:r>
              <a:rPr sz="900" spc="-10" dirty="0">
                <a:latin typeface="HGPｺﾞｼｯｸM"/>
                <a:cs typeface="HGPｺﾞｼｯｸM"/>
              </a:rPr>
              <a:t>89047-400-</a:t>
            </a:r>
            <a:r>
              <a:rPr sz="900" dirty="0">
                <a:latin typeface="HGPｺﾞｼｯｸM"/>
                <a:cs typeface="HGPｺﾞｼｯｸM"/>
              </a:rPr>
              <a:t>4</a:t>
            </a:r>
            <a:r>
              <a:rPr lang="ja-JP" altLang="en-US" sz="900" dirty="0">
                <a:latin typeface="HGPｺﾞｼｯｸM"/>
                <a:cs typeface="HGPｺﾞｼｯｸM"/>
              </a:rPr>
              <a:t>　</a:t>
            </a:r>
            <a:r>
              <a:rPr sz="900" spc="35" dirty="0">
                <a:latin typeface="HGPｺﾞｼｯｸM"/>
                <a:cs typeface="HGPｺﾞｼｯｸM"/>
              </a:rPr>
              <a:t>【書籍コード】</a:t>
            </a:r>
            <a:r>
              <a:rPr sz="900" spc="-20" dirty="0">
                <a:latin typeface="HGPｺﾞｼｯｸM"/>
                <a:cs typeface="HGPｺﾞｼｯｸM"/>
              </a:rPr>
              <a:t>1702</a:t>
            </a:r>
            <a:endParaRPr sz="950" dirty="0">
              <a:latin typeface="HGPｺﾞｼｯｸM"/>
              <a:cs typeface="HGPｺﾞｼｯｸM"/>
            </a:endParaRPr>
          </a:p>
        </p:txBody>
      </p:sp>
      <p:sp>
        <p:nvSpPr>
          <p:cNvPr id="6" name="object 6"/>
          <p:cNvSpPr/>
          <p:nvPr/>
        </p:nvSpPr>
        <p:spPr>
          <a:xfrm>
            <a:off x="666000" y="1627200"/>
            <a:ext cx="6083935" cy="0"/>
          </a:xfrm>
          <a:custGeom>
            <a:avLst/>
            <a:gdLst/>
            <a:ahLst/>
            <a:cxnLst/>
            <a:rect l="l" t="t" r="r" b="b"/>
            <a:pathLst>
              <a:path w="6083934">
                <a:moveTo>
                  <a:pt x="0" y="0"/>
                </a:moveTo>
                <a:lnTo>
                  <a:pt x="6083935" y="0"/>
                </a:lnTo>
              </a:path>
            </a:pathLst>
          </a:custGeom>
          <a:ln w="25400">
            <a:solidFill>
              <a:srgbClr val="000000"/>
            </a:solidFill>
          </a:ln>
        </p:spPr>
        <p:txBody>
          <a:bodyPr wrap="square" lIns="0" tIns="0" rIns="0" bIns="0" rtlCol="0"/>
          <a:lstStyle/>
          <a:p>
            <a:endParaRPr dirty="0"/>
          </a:p>
        </p:txBody>
      </p:sp>
      <p:sp>
        <p:nvSpPr>
          <p:cNvPr id="7" name="object 7"/>
          <p:cNvSpPr/>
          <p:nvPr/>
        </p:nvSpPr>
        <p:spPr>
          <a:xfrm>
            <a:off x="666000" y="9460800"/>
            <a:ext cx="6083935" cy="0"/>
          </a:xfrm>
          <a:custGeom>
            <a:avLst/>
            <a:gdLst/>
            <a:ahLst/>
            <a:cxnLst/>
            <a:rect l="l" t="t" r="r" b="b"/>
            <a:pathLst>
              <a:path w="6083934">
                <a:moveTo>
                  <a:pt x="0" y="0"/>
                </a:moveTo>
                <a:lnTo>
                  <a:pt x="6083935" y="0"/>
                </a:lnTo>
              </a:path>
            </a:pathLst>
          </a:custGeom>
          <a:ln w="25400">
            <a:solidFill>
              <a:srgbClr val="000000"/>
            </a:solidFill>
          </a:ln>
        </p:spPr>
        <p:txBody>
          <a:bodyPr wrap="square" lIns="0" tIns="0" rIns="0" bIns="0" rtlCol="0"/>
          <a:lstStyle/>
          <a:p>
            <a:endParaRPr dirty="0"/>
          </a:p>
        </p:txBody>
      </p:sp>
      <p:sp>
        <p:nvSpPr>
          <p:cNvPr id="10" name="object 10"/>
          <p:cNvSpPr txBox="1"/>
          <p:nvPr/>
        </p:nvSpPr>
        <p:spPr>
          <a:xfrm>
            <a:off x="4082400" y="9537700"/>
            <a:ext cx="2518410" cy="648335"/>
          </a:xfrm>
          <a:prstGeom prst="rect">
            <a:avLst/>
          </a:prstGeom>
        </p:spPr>
        <p:txBody>
          <a:bodyPr vert="horz" wrap="square" lIns="0" tIns="43180" rIns="0" bIns="0" rtlCol="0">
            <a:spAutoFit/>
          </a:bodyPr>
          <a:lstStyle/>
          <a:p>
            <a:pPr marL="12700">
              <a:lnSpc>
                <a:spcPct val="100000"/>
              </a:lnSpc>
              <a:spcBef>
                <a:spcPts val="340"/>
              </a:spcBef>
            </a:pPr>
            <a:r>
              <a:rPr sz="900" b="1" spc="25" dirty="0">
                <a:latin typeface="游ゴシック"/>
                <a:cs typeface="游ゴシック"/>
              </a:rPr>
              <a:t>一般社団法人 日本原子力学会 標準課</a:t>
            </a:r>
            <a:endParaRPr sz="900" dirty="0">
              <a:latin typeface="游ゴシック"/>
              <a:cs typeface="游ゴシック"/>
            </a:endParaRPr>
          </a:p>
          <a:p>
            <a:pPr marL="12700" marR="5080">
              <a:lnSpc>
                <a:spcPts val="1200"/>
              </a:lnSpc>
              <a:spcBef>
                <a:spcPts val="60"/>
              </a:spcBef>
            </a:pPr>
            <a:r>
              <a:rPr sz="800" dirty="0">
                <a:latin typeface="游ゴシック"/>
                <a:cs typeface="游ゴシック"/>
              </a:rPr>
              <a:t>〒</a:t>
            </a:r>
            <a:r>
              <a:rPr sz="800" spc="-10" dirty="0">
                <a:latin typeface="游ゴシック"/>
                <a:cs typeface="游ゴシック"/>
              </a:rPr>
              <a:t>105-</a:t>
            </a:r>
            <a:r>
              <a:rPr sz="800" dirty="0">
                <a:latin typeface="游ゴシック"/>
                <a:cs typeface="游ゴシック"/>
              </a:rPr>
              <a:t>0004</a:t>
            </a:r>
            <a:r>
              <a:rPr sz="800" spc="10" dirty="0">
                <a:latin typeface="游ゴシック"/>
                <a:cs typeface="游ゴシック"/>
              </a:rPr>
              <a:t> 東京都港区新橋</a:t>
            </a:r>
            <a:r>
              <a:rPr sz="800" spc="-10" dirty="0">
                <a:latin typeface="游ゴシック"/>
                <a:cs typeface="游ゴシック"/>
              </a:rPr>
              <a:t>2-3-</a:t>
            </a:r>
            <a:r>
              <a:rPr sz="800" dirty="0">
                <a:latin typeface="游ゴシック"/>
                <a:cs typeface="游ゴシック"/>
              </a:rPr>
              <a:t>7</a:t>
            </a:r>
            <a:r>
              <a:rPr sz="800" spc="25" dirty="0">
                <a:latin typeface="游ゴシック"/>
                <a:cs typeface="游ゴシック"/>
              </a:rPr>
              <a:t>  新橋第二中ビル</a:t>
            </a:r>
            <a:r>
              <a:rPr sz="800" spc="-25" dirty="0">
                <a:latin typeface="游ゴシック"/>
                <a:cs typeface="游ゴシック"/>
              </a:rPr>
              <a:t>3F </a:t>
            </a:r>
            <a:r>
              <a:rPr sz="800" dirty="0">
                <a:latin typeface="游ゴシック"/>
                <a:cs typeface="游ゴシック"/>
              </a:rPr>
              <a:t>TEL</a:t>
            </a:r>
            <a:r>
              <a:rPr sz="800" spc="5" dirty="0">
                <a:latin typeface="游ゴシック"/>
                <a:cs typeface="游ゴシック"/>
              </a:rPr>
              <a:t>: </a:t>
            </a:r>
            <a:r>
              <a:rPr sz="800" spc="-10" dirty="0">
                <a:latin typeface="游ゴシック"/>
                <a:cs typeface="游ゴシック"/>
              </a:rPr>
              <a:t>03-3508-</a:t>
            </a:r>
            <a:r>
              <a:rPr sz="800" dirty="0">
                <a:latin typeface="游ゴシック"/>
                <a:cs typeface="游ゴシック"/>
              </a:rPr>
              <a:t>1263</a:t>
            </a:r>
            <a:r>
              <a:rPr sz="800" spc="185" dirty="0">
                <a:latin typeface="游ゴシック"/>
                <a:cs typeface="游ゴシック"/>
              </a:rPr>
              <a:t>  </a:t>
            </a:r>
            <a:r>
              <a:rPr sz="800" dirty="0">
                <a:latin typeface="游ゴシック"/>
                <a:cs typeface="游ゴシック"/>
              </a:rPr>
              <a:t>FAX</a:t>
            </a:r>
            <a:r>
              <a:rPr sz="800" spc="5" dirty="0">
                <a:latin typeface="游ゴシック"/>
                <a:cs typeface="游ゴシック"/>
              </a:rPr>
              <a:t>: </a:t>
            </a:r>
            <a:r>
              <a:rPr sz="800" spc="-10" dirty="0">
                <a:latin typeface="游ゴシック"/>
                <a:cs typeface="游ゴシック"/>
              </a:rPr>
              <a:t>03-3581-</a:t>
            </a:r>
            <a:r>
              <a:rPr sz="800" spc="-20" dirty="0">
                <a:latin typeface="游ゴシック"/>
                <a:cs typeface="游ゴシック"/>
              </a:rPr>
              <a:t>6128</a:t>
            </a:r>
            <a:endParaRPr sz="800" dirty="0">
              <a:latin typeface="游ゴシック"/>
              <a:cs typeface="游ゴシック"/>
            </a:endParaRPr>
          </a:p>
          <a:p>
            <a:pPr marL="12700">
              <a:lnSpc>
                <a:spcPct val="100000"/>
              </a:lnSpc>
              <a:spcBef>
                <a:spcPts val="160"/>
              </a:spcBef>
            </a:pPr>
            <a:r>
              <a:rPr sz="800" dirty="0">
                <a:latin typeface="游ゴシック"/>
                <a:cs typeface="游ゴシック"/>
              </a:rPr>
              <a:t>E-mail:</a:t>
            </a:r>
            <a:r>
              <a:rPr sz="800" spc="-30" dirty="0">
                <a:latin typeface="游ゴシック"/>
                <a:cs typeface="游ゴシック"/>
              </a:rPr>
              <a:t> </a:t>
            </a:r>
            <a:r>
              <a:rPr sz="800" spc="-10" dirty="0">
                <a:latin typeface="游ゴシック"/>
                <a:cs typeface="游ゴシック"/>
                <a:hlinkClick r:id="rId2"/>
              </a:rPr>
              <a:t>sc@aesj.or.jp</a:t>
            </a:r>
            <a:endParaRPr sz="800" dirty="0">
              <a:latin typeface="游ゴシック"/>
              <a:cs typeface="游ゴシック"/>
            </a:endParaRPr>
          </a:p>
        </p:txBody>
      </p:sp>
      <p:sp>
        <p:nvSpPr>
          <p:cNvPr id="24" name="スライド番号プレースホルダー 23">
            <a:extLst>
              <a:ext uri="{FF2B5EF4-FFF2-40B4-BE49-F238E27FC236}">
                <a16:creationId xmlns:a16="http://schemas.microsoft.com/office/drawing/2014/main" id="{A4D71357-A06A-4F71-9324-94D42B11FAC8}"/>
              </a:ext>
            </a:extLst>
          </p:cNvPr>
          <p:cNvSpPr>
            <a:spLocks noGrp="1"/>
          </p:cNvSpPr>
          <p:nvPr>
            <p:ph type="sldNum" sz="quarter" idx="7"/>
          </p:nvPr>
        </p:nvSpPr>
        <p:spPr>
          <a:xfrm>
            <a:off x="3702050" y="9994900"/>
            <a:ext cx="222123" cy="177800"/>
          </a:xfrm>
        </p:spPr>
        <p:txBody>
          <a:bodyPr/>
          <a:lstStyle/>
          <a:p>
            <a:pPr marL="38100">
              <a:lnSpc>
                <a:spcPts val="1370"/>
              </a:lnSpc>
            </a:pPr>
            <a:r>
              <a:rPr lang="en-US" altLang="ja-JP" dirty="0"/>
              <a:t>16</a:t>
            </a:r>
          </a:p>
        </p:txBody>
      </p:sp>
      <p:sp>
        <p:nvSpPr>
          <p:cNvPr id="22" name="object 3">
            <a:extLst>
              <a:ext uri="{FF2B5EF4-FFF2-40B4-BE49-F238E27FC236}">
                <a16:creationId xmlns:a16="http://schemas.microsoft.com/office/drawing/2014/main" id="{9B076264-3C61-F812-27A0-A538139EECA7}"/>
              </a:ext>
            </a:extLst>
          </p:cNvPr>
          <p:cNvSpPr/>
          <p:nvPr/>
        </p:nvSpPr>
        <p:spPr>
          <a:xfrm>
            <a:off x="666000" y="4841908"/>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25" name="object 3">
            <a:extLst>
              <a:ext uri="{FF2B5EF4-FFF2-40B4-BE49-F238E27FC236}">
                <a16:creationId xmlns:a16="http://schemas.microsoft.com/office/drawing/2014/main" id="{7F126498-11E7-7B3A-A746-5EA15F86CBC7}"/>
              </a:ext>
            </a:extLst>
          </p:cNvPr>
          <p:cNvSpPr/>
          <p:nvPr/>
        </p:nvSpPr>
        <p:spPr>
          <a:xfrm>
            <a:off x="666000" y="4003708"/>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26" name="object 3">
            <a:extLst>
              <a:ext uri="{FF2B5EF4-FFF2-40B4-BE49-F238E27FC236}">
                <a16:creationId xmlns:a16="http://schemas.microsoft.com/office/drawing/2014/main" id="{E38457B0-C051-3BC3-CFF5-6A403AF47EC6}"/>
              </a:ext>
            </a:extLst>
          </p:cNvPr>
          <p:cNvSpPr/>
          <p:nvPr/>
        </p:nvSpPr>
        <p:spPr>
          <a:xfrm>
            <a:off x="666000" y="3252563"/>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27" name="object 3">
            <a:extLst>
              <a:ext uri="{FF2B5EF4-FFF2-40B4-BE49-F238E27FC236}">
                <a16:creationId xmlns:a16="http://schemas.microsoft.com/office/drawing/2014/main" id="{F4BDA9C0-9373-CC7D-47A3-24A9B931F690}"/>
              </a:ext>
            </a:extLst>
          </p:cNvPr>
          <p:cNvSpPr/>
          <p:nvPr/>
        </p:nvSpPr>
        <p:spPr>
          <a:xfrm>
            <a:off x="666000" y="5527708"/>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29" name="object 3">
            <a:extLst>
              <a:ext uri="{FF2B5EF4-FFF2-40B4-BE49-F238E27FC236}">
                <a16:creationId xmlns:a16="http://schemas.microsoft.com/office/drawing/2014/main" id="{FB295387-8917-6E10-3F75-564BAFEE4FC1}"/>
              </a:ext>
            </a:extLst>
          </p:cNvPr>
          <p:cNvSpPr/>
          <p:nvPr/>
        </p:nvSpPr>
        <p:spPr>
          <a:xfrm>
            <a:off x="666000" y="7204108"/>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30" name="object 3">
            <a:extLst>
              <a:ext uri="{FF2B5EF4-FFF2-40B4-BE49-F238E27FC236}">
                <a16:creationId xmlns:a16="http://schemas.microsoft.com/office/drawing/2014/main" id="{65C4F08F-C893-BF2C-0189-652DB45993B1}"/>
              </a:ext>
            </a:extLst>
          </p:cNvPr>
          <p:cNvSpPr/>
          <p:nvPr/>
        </p:nvSpPr>
        <p:spPr>
          <a:xfrm>
            <a:off x="666000" y="7966108"/>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2" name="object 7">
            <a:extLst>
              <a:ext uri="{FF2B5EF4-FFF2-40B4-BE49-F238E27FC236}">
                <a16:creationId xmlns:a16="http://schemas.microsoft.com/office/drawing/2014/main" id="{9CDC3703-6015-A6DF-B471-BC6A7A958B22}"/>
              </a:ext>
            </a:extLst>
          </p:cNvPr>
          <p:cNvSpPr txBox="1"/>
          <p:nvPr/>
        </p:nvSpPr>
        <p:spPr>
          <a:xfrm>
            <a:off x="806450" y="9537700"/>
            <a:ext cx="3024505" cy="311047"/>
          </a:xfrm>
          <a:prstGeom prst="rect">
            <a:avLst/>
          </a:prstGeom>
        </p:spPr>
        <p:txBody>
          <a:bodyPr vert="horz" wrap="square" lIns="0" tIns="12700" rIns="0" bIns="0" rtlCol="0">
            <a:spAutoFit/>
          </a:bodyPr>
          <a:lstStyle/>
          <a:p>
            <a:pPr marL="12700" marR="5080">
              <a:lnSpc>
                <a:spcPct val="125000"/>
              </a:lnSpc>
              <a:spcBef>
                <a:spcPts val="100"/>
              </a:spcBef>
            </a:pPr>
            <a:r>
              <a:rPr sz="800" spc="-15" dirty="0">
                <a:latin typeface="游ゴシック" panose="020B0400000000000000" pitchFamily="50" charset="-128"/>
                <a:ea typeface="游ゴシック" panose="020B0400000000000000" pitchFamily="50" charset="-128"/>
                <a:cs typeface="ＭＳ 明朝"/>
              </a:rPr>
              <a:t>※記載価格は，税込です。また，発送には送料が別途</a:t>
            </a:r>
            <a:r>
              <a:rPr sz="800" spc="-10" dirty="0">
                <a:latin typeface="游ゴシック" panose="020B0400000000000000" pitchFamily="50" charset="-128"/>
                <a:ea typeface="游ゴシック" panose="020B0400000000000000" pitchFamily="50" charset="-128"/>
                <a:cs typeface="ＭＳ 明朝"/>
              </a:rPr>
              <a:t>550</a:t>
            </a:r>
            <a:r>
              <a:rPr sz="800" spc="-25" dirty="0">
                <a:latin typeface="游ゴシック" panose="020B0400000000000000" pitchFamily="50" charset="-128"/>
                <a:ea typeface="游ゴシック" panose="020B0400000000000000" pitchFamily="50" charset="-128"/>
                <a:cs typeface="ＭＳ 明朝"/>
              </a:rPr>
              <a:t>円(税込)</a:t>
            </a:r>
            <a:r>
              <a:rPr sz="800" spc="-15" dirty="0">
                <a:latin typeface="游ゴシック" panose="020B0400000000000000" pitchFamily="50" charset="-128"/>
                <a:ea typeface="游ゴシック" panose="020B0400000000000000" pitchFamily="50" charset="-128"/>
                <a:cs typeface="ＭＳ 明朝"/>
              </a:rPr>
              <a:t>必要となります。</a:t>
            </a:r>
            <a:endParaRPr sz="800" dirty="0">
              <a:latin typeface="游ゴシック" panose="020B0400000000000000" pitchFamily="50" charset="-128"/>
              <a:ea typeface="游ゴシック" panose="020B0400000000000000" pitchFamily="50" charset="-128"/>
              <a:cs typeface="ＭＳ 明朝"/>
            </a:endParaRPr>
          </a:p>
        </p:txBody>
      </p:sp>
      <p:sp>
        <p:nvSpPr>
          <p:cNvPr id="11" name="object 10">
            <a:extLst>
              <a:ext uri="{FF2B5EF4-FFF2-40B4-BE49-F238E27FC236}">
                <a16:creationId xmlns:a16="http://schemas.microsoft.com/office/drawing/2014/main" id="{5610C244-50FF-5323-8EC5-7E290F327313}"/>
              </a:ext>
            </a:extLst>
          </p:cNvPr>
          <p:cNvSpPr txBox="1"/>
          <p:nvPr/>
        </p:nvSpPr>
        <p:spPr>
          <a:xfrm>
            <a:off x="691200" y="2493815"/>
            <a:ext cx="6051551" cy="654025"/>
          </a:xfrm>
          <a:prstGeom prst="rect">
            <a:avLst/>
          </a:prstGeom>
        </p:spPr>
        <p:txBody>
          <a:bodyPr vert="horz" wrap="square" lIns="0" tIns="43180" rIns="0" bIns="0" rtlCol="0">
            <a:spAutoFit/>
          </a:bodyPr>
          <a:lstStyle/>
          <a:p>
            <a:pPr marL="12700" marR="161290">
              <a:lnSpc>
                <a:spcPts val="1200"/>
              </a:lnSpc>
            </a:pPr>
            <a:r>
              <a:rPr lang="ja-JP" altLang="en-US" sz="1050" spc="-10" dirty="0">
                <a:latin typeface="HGPｺﾞｼｯｸM"/>
                <a:cs typeface="HGPｺﾞｼｯｸM"/>
              </a:rPr>
              <a:t>発電用軽水型原子炉の炉心及び燃料の安全設計に関する報告書 第</a:t>
            </a:r>
            <a:r>
              <a:rPr lang="en-US" altLang="ja-JP" sz="1050" spc="-15" dirty="0">
                <a:latin typeface="HGPｺﾞｼｯｸM"/>
                <a:cs typeface="HGPｺﾞｼｯｸM"/>
              </a:rPr>
              <a:t>1</a:t>
            </a:r>
            <a:r>
              <a:rPr lang="ja-JP" altLang="en-US" sz="1050" spc="-10" dirty="0">
                <a:latin typeface="HGPｺﾞｼｯｸM"/>
                <a:cs typeface="HGPｺﾞｼｯｸM"/>
              </a:rPr>
              <a:t>分冊 炉心及び燃料の安全設計</a:t>
            </a:r>
          </a:p>
          <a:p>
            <a:pPr marL="12700" marR="161290">
              <a:lnSpc>
                <a:spcPts val="1200"/>
              </a:lnSpc>
            </a:pPr>
            <a:r>
              <a:rPr lang="ja-JP" altLang="en-US" sz="1050" spc="-10" dirty="0">
                <a:latin typeface="HGPｺﾞｼｯｸM"/>
                <a:cs typeface="HGPｺﾞｼｯｸM"/>
              </a:rPr>
              <a:t>（</a:t>
            </a:r>
            <a:r>
              <a:rPr lang="en-US" altLang="ja-JP" sz="1050" spc="-10" dirty="0">
                <a:latin typeface="HGPｺﾞｼｯｸM"/>
                <a:cs typeface="HGPｺﾞｼｯｸM"/>
              </a:rPr>
              <a:t>AESJ- SC-TR009-1:2021</a:t>
            </a:r>
            <a:r>
              <a:rPr lang="ja-JP" altLang="en-US" sz="1050" spc="-10" dirty="0">
                <a:latin typeface="HGPｺﾞｼｯｸM"/>
                <a:cs typeface="HGPｺﾞｼｯｸM"/>
              </a:rPr>
              <a:t>）</a:t>
            </a:r>
            <a:endParaRPr lang="ja-JP" altLang="en-US" sz="1050" dirty="0">
              <a:latin typeface="HGPｺﾞｼｯｸM"/>
              <a:cs typeface="HGPｺﾞｼｯｸM"/>
            </a:endParaRPr>
          </a:p>
          <a:p>
            <a:pPr marL="12700">
              <a:lnSpc>
                <a:spcPct val="100000"/>
              </a:lnSpc>
              <a:spcBef>
                <a:spcPts val="60"/>
              </a:spcBef>
            </a:pPr>
            <a:r>
              <a:rPr lang="en-US" altLang="ja-JP" sz="900" spc="-5" dirty="0">
                <a:latin typeface="HGPｺﾞｼｯｸM"/>
                <a:cs typeface="HGPｺﾞｼｯｸM"/>
              </a:rPr>
              <a:t>【</a:t>
            </a:r>
            <a:r>
              <a:rPr lang="ja-JP" altLang="en-US" sz="900" spc="-5" dirty="0">
                <a:latin typeface="HGPｺﾞｼｯｸM"/>
                <a:cs typeface="HGPｺﾞｼｯｸM"/>
              </a:rPr>
              <a:t>担当分科会</a:t>
            </a:r>
            <a:r>
              <a:rPr lang="en-US" altLang="ja-JP" sz="900" spc="-5" dirty="0">
                <a:latin typeface="HGPｺﾞｼｯｸM"/>
                <a:cs typeface="HGPｺﾞｼｯｸM"/>
              </a:rPr>
              <a:t>】</a:t>
            </a:r>
            <a:r>
              <a:rPr lang="ja-JP" altLang="en-US" sz="900" spc="-5" dirty="0">
                <a:latin typeface="HGPｺﾞｼｯｸM"/>
                <a:cs typeface="HGPｺﾞｼｯｸM"/>
              </a:rPr>
              <a:t>炉心燃料分科会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11,000</a:t>
            </a:r>
            <a:r>
              <a:rPr lang="ja-JP" altLang="en-US" sz="900" spc="10" dirty="0">
                <a:latin typeface="HGPｺﾞｼｯｸM"/>
                <a:cs typeface="HGPｺﾞｼｯｸM"/>
              </a:rPr>
              <a:t> 円　</a:t>
            </a:r>
            <a:r>
              <a:rPr lang="en-US" altLang="ja-JP" sz="900" spc="10" dirty="0">
                <a:latin typeface="HGPｺﾞｼｯｸM"/>
                <a:cs typeface="HGPｺﾞｼｯｸM"/>
              </a:rPr>
              <a:t>【</a:t>
            </a:r>
            <a:r>
              <a:rPr lang="ja-JP" altLang="en-US" sz="900" spc="10" dirty="0">
                <a:latin typeface="HGPｺﾞｼｯｸM"/>
                <a:cs typeface="HGPｺﾞｼｯｸM"/>
              </a:rPr>
              <a:t>会員価格・税込</a:t>
            </a:r>
            <a:r>
              <a:rPr lang="en-US" altLang="ja-JP" sz="900" spc="10" dirty="0">
                <a:latin typeface="HGPｺﾞｼｯｸM"/>
                <a:cs typeface="HGPｺﾞｼｯｸM"/>
              </a:rPr>
              <a:t>】</a:t>
            </a:r>
            <a:r>
              <a:rPr lang="en-US" altLang="ja-JP" sz="900" spc="-10" dirty="0">
                <a:latin typeface="HGPｺﾞｼｯｸM"/>
                <a:cs typeface="HGPｺﾞｼｯｸM"/>
              </a:rPr>
              <a:t>8,800</a:t>
            </a:r>
            <a:r>
              <a:rPr lang="ja-JP" altLang="en-US" sz="900" spc="75" dirty="0">
                <a:latin typeface="HGPｺﾞｼｯｸM"/>
                <a:cs typeface="HGPｺﾞｼｯｸM"/>
              </a:rPr>
              <a:t> 円　</a:t>
            </a:r>
            <a:r>
              <a:rPr lang="en-US" altLang="ja-JP" sz="900" spc="75"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a:t>
            </a:r>
            <a:r>
              <a:rPr lang="en-US" altLang="ja-JP" sz="900" spc="-10" dirty="0">
                <a:latin typeface="HGPｺﾞｼｯｸM"/>
                <a:cs typeface="HGPｺﾞｼｯｸM"/>
              </a:rPr>
              <a:t>978-4-89047-440-</a:t>
            </a:r>
            <a:r>
              <a:rPr lang="en-US" altLang="ja-JP" sz="900" dirty="0">
                <a:latin typeface="HGPｺﾞｼｯｸM"/>
                <a:cs typeface="HGPｺﾞｼｯｸM"/>
              </a:rPr>
              <a:t>0</a:t>
            </a:r>
            <a:r>
              <a:rPr lang="ja-JP" altLang="en-US" sz="90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10" dirty="0">
                <a:latin typeface="HGPｺﾞｼｯｸM"/>
                <a:cs typeface="HGPｺﾞｼｯｸM"/>
              </a:rPr>
              <a:t>sc2106</a:t>
            </a:r>
            <a:endParaRPr lang="ja-JP" altLang="en-US" sz="900" dirty="0">
              <a:latin typeface="HGPｺﾞｼｯｸM"/>
              <a:cs typeface="HGPｺﾞｼｯｸM"/>
            </a:endParaRPr>
          </a:p>
        </p:txBody>
      </p:sp>
      <p:sp>
        <p:nvSpPr>
          <p:cNvPr id="12" name="object 10">
            <a:extLst>
              <a:ext uri="{FF2B5EF4-FFF2-40B4-BE49-F238E27FC236}">
                <a16:creationId xmlns:a16="http://schemas.microsoft.com/office/drawing/2014/main" id="{9E31D6B9-8471-7586-64F0-9451F24FBF87}"/>
              </a:ext>
            </a:extLst>
          </p:cNvPr>
          <p:cNvSpPr txBox="1"/>
          <p:nvPr/>
        </p:nvSpPr>
        <p:spPr>
          <a:xfrm>
            <a:off x="630000" y="1132058"/>
            <a:ext cx="1800653" cy="205184"/>
          </a:xfrm>
          <a:prstGeom prst="rect">
            <a:avLst/>
          </a:prstGeom>
        </p:spPr>
        <p:txBody>
          <a:bodyPr vert="horz" wrap="square" lIns="0" tIns="43180" rIns="0" bIns="0" rtlCol="0">
            <a:spAutoFit/>
          </a:bodyPr>
          <a:lstStyle/>
          <a:p>
            <a:pPr marL="12700">
              <a:lnSpc>
                <a:spcPct val="100000"/>
              </a:lnSpc>
              <a:spcBef>
                <a:spcPts val="985"/>
              </a:spcBef>
            </a:pPr>
            <a:r>
              <a:rPr lang="en-US" altLang="ja-JP" sz="1050" dirty="0">
                <a:latin typeface="HGS明朝E" panose="02020900000000000000" pitchFamily="18" charset="-128"/>
                <a:ea typeface="HGS明朝E" panose="02020900000000000000" pitchFamily="18" charset="-128"/>
                <a:cs typeface="游ゴシック"/>
              </a:rPr>
              <a:t>(1/2</a:t>
            </a:r>
            <a:r>
              <a:rPr lang="ja-JP" altLang="en-US" sz="1050" spc="-30" dirty="0">
                <a:latin typeface="HGS明朝E" panose="02020900000000000000" pitchFamily="18" charset="-128"/>
                <a:ea typeface="HGS明朝E" panose="02020900000000000000" pitchFamily="18" charset="-128"/>
                <a:cs typeface="游ゴシック"/>
              </a:rPr>
              <a:t> ページ</a:t>
            </a:r>
            <a:r>
              <a:rPr lang="en-US" altLang="ja-JP" sz="1050" spc="-30" dirty="0">
                <a:latin typeface="HGS明朝E" panose="02020900000000000000" pitchFamily="18" charset="-128"/>
                <a:ea typeface="HGS明朝E" panose="02020900000000000000" pitchFamily="18" charset="-128"/>
                <a:cs typeface="游ゴシック"/>
              </a:rPr>
              <a:t>)</a:t>
            </a:r>
            <a:endParaRPr lang="ja-JP" altLang="en-US" sz="1050" dirty="0">
              <a:latin typeface="HGS明朝E" panose="02020900000000000000" pitchFamily="18" charset="-128"/>
              <a:ea typeface="HGS明朝E" panose="02020900000000000000" pitchFamily="18" charset="-128"/>
              <a:cs typeface="游ゴシック"/>
            </a:endParaRPr>
          </a:p>
        </p:txBody>
      </p:sp>
      <p:sp>
        <p:nvSpPr>
          <p:cNvPr id="13" name="object 10">
            <a:extLst>
              <a:ext uri="{FF2B5EF4-FFF2-40B4-BE49-F238E27FC236}">
                <a16:creationId xmlns:a16="http://schemas.microsoft.com/office/drawing/2014/main" id="{D187170C-060F-D36D-195B-5588F725583A}"/>
              </a:ext>
            </a:extLst>
          </p:cNvPr>
          <p:cNvSpPr txBox="1"/>
          <p:nvPr/>
        </p:nvSpPr>
        <p:spPr>
          <a:xfrm>
            <a:off x="630000" y="664370"/>
            <a:ext cx="1800653" cy="374461"/>
          </a:xfrm>
          <a:prstGeom prst="rect">
            <a:avLst/>
          </a:prstGeom>
        </p:spPr>
        <p:txBody>
          <a:bodyPr vert="horz" wrap="square" lIns="0" tIns="43180" rIns="0" bIns="0" rtlCol="0">
            <a:spAutoFit/>
          </a:bodyPr>
          <a:lstStyle/>
          <a:p>
            <a:pPr marL="12700">
              <a:lnSpc>
                <a:spcPct val="100000"/>
              </a:lnSpc>
              <a:spcBef>
                <a:spcPts val="95"/>
              </a:spcBef>
            </a:pPr>
            <a:r>
              <a:rPr lang="ja-JP" altLang="en-US" sz="2150" b="1" spc="-20" dirty="0">
                <a:latin typeface="HGS明朝E" panose="02020900000000000000" pitchFamily="18" charset="-128"/>
                <a:ea typeface="HGS明朝E" panose="02020900000000000000" pitchFamily="18" charset="-128"/>
                <a:cs typeface="ＭＳ 明朝"/>
              </a:rPr>
              <a:t>技術レポ</a:t>
            </a:r>
            <a:r>
              <a:rPr lang="ja-JP" altLang="en-US" sz="2150" b="1" spc="-30" dirty="0">
                <a:latin typeface="HGS明朝E" panose="02020900000000000000" pitchFamily="18" charset="-128"/>
                <a:ea typeface="HGS明朝E" panose="02020900000000000000" pitchFamily="18" charset="-128"/>
                <a:cs typeface="ＭＳ 明朝"/>
              </a:rPr>
              <a:t>ー</a:t>
            </a:r>
            <a:r>
              <a:rPr lang="ja-JP" altLang="en-US" sz="2150" b="1" spc="-50" dirty="0">
                <a:latin typeface="HGS明朝E" panose="02020900000000000000" pitchFamily="18" charset="-128"/>
                <a:ea typeface="HGS明朝E" panose="02020900000000000000" pitchFamily="18" charset="-128"/>
                <a:cs typeface="ＭＳ 明朝"/>
              </a:rPr>
              <a:t>ト</a:t>
            </a:r>
            <a:endParaRPr lang="ja-JP" altLang="en-US" sz="2150" dirty="0">
              <a:latin typeface="HGS明朝E" panose="02020900000000000000" pitchFamily="18" charset="-128"/>
              <a:ea typeface="HGS明朝E" panose="02020900000000000000" pitchFamily="18" charset="-128"/>
              <a:cs typeface="ＭＳ 明朝"/>
            </a:endParaRPr>
          </a:p>
        </p:txBody>
      </p:sp>
      <p:sp>
        <p:nvSpPr>
          <p:cNvPr id="9" name="object 10">
            <a:extLst>
              <a:ext uri="{FF2B5EF4-FFF2-40B4-BE49-F238E27FC236}">
                <a16:creationId xmlns:a16="http://schemas.microsoft.com/office/drawing/2014/main" id="{4F07920D-39EB-04E9-8C25-3D58F5598225}"/>
              </a:ext>
            </a:extLst>
          </p:cNvPr>
          <p:cNvSpPr txBox="1"/>
          <p:nvPr/>
        </p:nvSpPr>
        <p:spPr>
          <a:xfrm>
            <a:off x="691200" y="3340017"/>
            <a:ext cx="6051551" cy="507831"/>
          </a:xfrm>
          <a:prstGeom prst="rect">
            <a:avLst/>
          </a:prstGeom>
        </p:spPr>
        <p:txBody>
          <a:bodyPr vert="horz" wrap="square" lIns="0" tIns="43180" rIns="0" bIns="0" rtlCol="0">
            <a:spAutoFit/>
          </a:bodyPr>
          <a:lstStyle/>
          <a:p>
            <a:pPr marL="12700">
              <a:lnSpc>
                <a:spcPct val="100000"/>
              </a:lnSpc>
            </a:pPr>
            <a:r>
              <a:rPr lang="ja-JP" altLang="en-US" sz="1050" spc="-15" dirty="0">
                <a:latin typeface="HGPｺﾞｼｯｸM"/>
                <a:cs typeface="HGPｺﾞｼｯｸM"/>
              </a:rPr>
              <a:t>外的事象に対する原子力安全の基本的考え方</a:t>
            </a:r>
            <a:r>
              <a:rPr lang="en-US" altLang="ja-JP" sz="1050" spc="-10" dirty="0">
                <a:latin typeface="HGPｺﾞｼｯｸM"/>
                <a:cs typeface="HGPｺﾞｼｯｸM"/>
              </a:rPr>
              <a:t>:2021</a:t>
            </a:r>
            <a:r>
              <a:rPr lang="ja-JP" altLang="en-US" sz="1050" spc="-10" dirty="0">
                <a:latin typeface="HGPｺﾞｼｯｸM"/>
                <a:cs typeface="HGPｺﾞｼｯｸM"/>
              </a:rPr>
              <a:t>（</a:t>
            </a:r>
            <a:r>
              <a:rPr lang="en-US" altLang="ja-JP" sz="1050" spc="-10" dirty="0">
                <a:latin typeface="HGPｺﾞｼｯｸM"/>
                <a:cs typeface="HGPｺﾞｼｯｸM"/>
              </a:rPr>
              <a:t>AESJ-SC-TR018</a:t>
            </a:r>
            <a:r>
              <a:rPr lang="ja-JP" altLang="en-US" sz="1050" spc="-10" dirty="0">
                <a:latin typeface="HGPｺﾞｼｯｸM"/>
                <a:cs typeface="HGPｺﾞｼｯｸM"/>
              </a:rPr>
              <a:t>：</a:t>
            </a:r>
            <a:r>
              <a:rPr lang="en-US" altLang="ja-JP" sz="1050" spc="-10" dirty="0">
                <a:latin typeface="HGPｺﾞｼｯｸM"/>
                <a:cs typeface="HGPｺﾞｼｯｸM"/>
              </a:rPr>
              <a:t>2021</a:t>
            </a:r>
            <a:r>
              <a:rPr lang="ja-JP" altLang="en-US" sz="1050" spc="-10" dirty="0">
                <a:latin typeface="HGPｺﾞｼｯｸM"/>
                <a:cs typeface="HGPｺﾞｼｯｸM"/>
              </a:rPr>
              <a:t>）</a:t>
            </a:r>
            <a:endParaRPr lang="ja-JP" altLang="en-US" sz="1050" dirty="0">
              <a:latin typeface="HGPｺﾞｼｯｸM"/>
              <a:cs typeface="HGPｺﾞｼｯｸM"/>
            </a:endParaRPr>
          </a:p>
          <a:p>
            <a:pPr marL="12700">
              <a:lnSpc>
                <a:spcPct val="100000"/>
              </a:lnSpc>
              <a:spcBef>
                <a:spcPts val="90"/>
              </a:spcBef>
            </a:pPr>
            <a:r>
              <a:rPr lang="en-US" altLang="ja-JP" sz="900" spc="-15" dirty="0">
                <a:latin typeface="HGPｺﾞｼｯｸM"/>
                <a:cs typeface="HGPｺﾞｼｯｸM"/>
              </a:rPr>
              <a:t>【</a:t>
            </a:r>
            <a:r>
              <a:rPr lang="ja-JP" altLang="en-US" sz="900" spc="-15" dirty="0">
                <a:latin typeface="HGPｺﾞｼｯｸM"/>
                <a:cs typeface="HGPｺﾞｼｯｸM"/>
              </a:rPr>
              <a:t>担当箇所</a:t>
            </a:r>
            <a:r>
              <a:rPr lang="en-US" altLang="ja-JP" sz="900" spc="-15" dirty="0">
                <a:latin typeface="HGPｺﾞｼｯｸM"/>
                <a:cs typeface="HGPｺﾞｼｯｸM"/>
              </a:rPr>
              <a:t>】</a:t>
            </a:r>
            <a:r>
              <a:rPr lang="ja-JP" altLang="en-US" sz="900" spc="-15" dirty="0">
                <a:latin typeface="HGPｺﾞｼｯｸM"/>
                <a:cs typeface="HGPｺﾞｼｯｸM"/>
              </a:rPr>
              <a:t>原子力安全検討会，原子力安全分科会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8,250</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6,600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a:t>
            </a:r>
            <a:r>
              <a:rPr lang="en-US" altLang="ja-JP" sz="900" spc="-10" dirty="0">
                <a:latin typeface="HGPｺﾞｼｯｸM"/>
                <a:cs typeface="HGPｺﾞｼｯｸM"/>
              </a:rPr>
              <a:t>978-</a:t>
            </a:r>
            <a:r>
              <a:rPr lang="en-US" altLang="ja-JP" sz="900" dirty="0">
                <a:latin typeface="HGPｺﾞｼｯｸM"/>
                <a:cs typeface="HGPｺﾞｼｯｸM"/>
              </a:rPr>
              <a:t>4-</a:t>
            </a:r>
            <a:r>
              <a:rPr lang="en-US" altLang="ja-JP" sz="900" spc="-10" dirty="0">
                <a:latin typeface="HGPｺﾞｼｯｸM"/>
                <a:cs typeface="HGPｺﾞｼｯｸM"/>
              </a:rPr>
              <a:t>89047-439-</a:t>
            </a:r>
            <a:r>
              <a:rPr lang="en-US" altLang="ja-JP" sz="900" dirty="0">
                <a:latin typeface="HGPｺﾞｼｯｸM"/>
                <a:cs typeface="HGPｺﾞｼｯｸM"/>
              </a:rPr>
              <a:t>4</a:t>
            </a:r>
            <a:r>
              <a:rPr lang="ja-JP" altLang="en-US" sz="90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10" dirty="0">
                <a:latin typeface="HGPｺﾞｼｯｸM"/>
                <a:cs typeface="HGPｺﾞｼｯｸM"/>
              </a:rPr>
              <a:t>sc2103</a:t>
            </a:r>
            <a:endParaRPr lang="ja-JP" altLang="en-US" sz="900" dirty="0">
              <a:latin typeface="HGPｺﾞｼｯｸM"/>
              <a:cs typeface="HGPｺﾞｼｯｸM"/>
            </a:endParaRPr>
          </a:p>
        </p:txBody>
      </p:sp>
      <p:sp>
        <p:nvSpPr>
          <p:cNvPr id="14" name="object 5">
            <a:extLst>
              <a:ext uri="{FF2B5EF4-FFF2-40B4-BE49-F238E27FC236}">
                <a16:creationId xmlns:a16="http://schemas.microsoft.com/office/drawing/2014/main" id="{09C09F11-20C0-E3E3-F0C0-8BE5ED244266}"/>
              </a:ext>
            </a:extLst>
          </p:cNvPr>
          <p:cNvSpPr txBox="1"/>
          <p:nvPr/>
        </p:nvSpPr>
        <p:spPr>
          <a:xfrm>
            <a:off x="691200" y="1692960"/>
            <a:ext cx="6083935" cy="627095"/>
          </a:xfrm>
          <a:prstGeom prst="rect">
            <a:avLst/>
          </a:prstGeom>
        </p:spPr>
        <p:txBody>
          <a:bodyPr vert="horz" wrap="square" lIns="0" tIns="26670" rIns="0" bIns="0" rtlCol="0">
            <a:spAutoFit/>
          </a:bodyPr>
          <a:lstStyle/>
          <a:p>
            <a:pPr marL="12700" marR="0" lvl="0" indent="0"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0" cap="none" spc="-15" normalizeH="0" baseline="0" noProof="0" dirty="0">
                <a:ln>
                  <a:noFill/>
                </a:ln>
                <a:solidFill>
                  <a:sysClr val="windowText" lastClr="000000"/>
                </a:solidFill>
                <a:effectLst/>
                <a:uLnTx/>
                <a:uFillTx/>
                <a:latin typeface="HGPｺﾞｼｯｸM"/>
                <a:cs typeface="HGPｺﾞｼｯｸM"/>
              </a:rPr>
              <a:t>世界最高水準の安全な長期運転を効率的に実現するための取り組みについて（体系的な標準類の再整理）：</a:t>
            </a:r>
            <a:r>
              <a:rPr kumimoji="0" lang="en-US" altLang="ja-JP" sz="1050" b="0" i="0" u="none" strike="noStrike" kern="0" cap="none" spc="-15" normalizeH="0" baseline="0" noProof="0" dirty="0">
                <a:ln>
                  <a:noFill/>
                </a:ln>
                <a:solidFill>
                  <a:sysClr val="windowText" lastClr="000000"/>
                </a:solidFill>
                <a:effectLst/>
                <a:uLnTx/>
                <a:uFillTx/>
                <a:latin typeface="HGPｺﾞｼｯｸM"/>
                <a:cs typeface="HGPｺﾞｼｯｸM"/>
              </a:rPr>
              <a:t>2024</a:t>
            </a:r>
            <a:r>
              <a:rPr kumimoji="0" lang="ja-JP" altLang="en-US" sz="1050" b="0" i="0" u="none" strike="noStrike" kern="0" cap="none" spc="-15" normalizeH="0" baseline="0" noProof="0" dirty="0">
                <a:ln>
                  <a:noFill/>
                </a:ln>
                <a:solidFill>
                  <a:sysClr val="windowText" lastClr="000000"/>
                </a:solidFill>
                <a:effectLst/>
                <a:uLnTx/>
                <a:uFillTx/>
                <a:latin typeface="HGPｺﾞｼｯｸM"/>
                <a:cs typeface="HGPｺﾞｼｯｸM"/>
              </a:rPr>
              <a:t>（</a:t>
            </a:r>
            <a:r>
              <a:rPr kumimoji="0" lang="en-US" altLang="ja-JP" sz="1050" b="0" i="0" u="none" strike="noStrike" kern="0" cap="none" spc="-15" normalizeH="0" baseline="0" noProof="0" dirty="0">
                <a:ln>
                  <a:noFill/>
                </a:ln>
                <a:solidFill>
                  <a:sysClr val="windowText" lastClr="000000"/>
                </a:solidFill>
                <a:effectLst/>
                <a:uLnTx/>
                <a:uFillTx/>
                <a:latin typeface="HGPｺﾞｼｯｸM"/>
                <a:cs typeface="HGPｺﾞｼｯｸM"/>
              </a:rPr>
              <a:t>AESJ-SC-TR019:2024</a:t>
            </a:r>
            <a:r>
              <a:rPr kumimoji="0" lang="ja-JP" altLang="en-US" sz="1050" b="0" i="0" u="none" strike="noStrike" kern="0" cap="none" spc="-15" normalizeH="0" baseline="0" noProof="0" dirty="0">
                <a:ln>
                  <a:noFill/>
                </a:ln>
                <a:solidFill>
                  <a:sysClr val="windowText" lastClr="000000"/>
                </a:solidFill>
                <a:effectLst/>
                <a:uLnTx/>
                <a:uFillTx/>
                <a:latin typeface="HGPｺﾞｼｯｸM"/>
                <a:cs typeface="HGPｺﾞｼｯｸM"/>
              </a:rPr>
              <a:t>）</a:t>
            </a:r>
            <a:endParaRPr kumimoji="0" lang="en-US" altLang="ja-JP" sz="1050" b="0" i="0" u="none" strike="noStrike" kern="0" cap="none" spc="-15" normalizeH="0" baseline="0" noProof="0" dirty="0">
              <a:ln>
                <a:noFill/>
              </a:ln>
              <a:solidFill>
                <a:sysClr val="windowText" lastClr="000000"/>
              </a:solidFill>
              <a:effectLst/>
              <a:uLnTx/>
              <a:uFillTx/>
              <a:latin typeface="HGPｺﾞｼｯｸM"/>
              <a:cs typeface="HGPｺﾞｼｯｸM"/>
            </a:endParaRPr>
          </a:p>
          <a:p>
            <a:pPr algn="l"/>
            <a:r>
              <a:rPr lang="en-US" altLang="ja-JP" sz="900" spc="-15" dirty="0">
                <a:latin typeface="HGPｺﾞｼｯｸM"/>
                <a:cs typeface="HGPｺﾞｼｯｸM"/>
              </a:rPr>
              <a:t>【</a:t>
            </a:r>
            <a:r>
              <a:rPr lang="ja-JP" altLang="en-US" sz="900" spc="-15" dirty="0">
                <a:latin typeface="HGPｺﾞｼｯｸM"/>
                <a:cs typeface="HGPｺﾞｼｯｸM"/>
              </a:rPr>
              <a:t>担当部会</a:t>
            </a:r>
            <a:r>
              <a:rPr lang="en-US" altLang="ja-JP" sz="900" spc="-15" dirty="0">
                <a:latin typeface="HGPｺﾞｼｯｸM"/>
                <a:cs typeface="HGPｺﾞｼｯｸM"/>
              </a:rPr>
              <a:t>】</a:t>
            </a:r>
            <a:r>
              <a:rPr lang="ja-JP" altLang="en-US" sz="900" b="0" i="0" u="none" strike="noStrike" baseline="0" dirty="0">
                <a:latin typeface="HGPｺﾞｼｯｸM" panose="020B0600000000000000" pitchFamily="50" charset="-128"/>
                <a:ea typeface="HGPｺﾞｼｯｸM" panose="020B0600000000000000" pitchFamily="50" charset="-128"/>
              </a:rPr>
              <a:t>システム安全専門部会</a:t>
            </a:r>
            <a:r>
              <a:rPr lang="en-US" altLang="ja-JP" sz="900" b="0" i="0" u="none" strike="noStrike" baseline="0" dirty="0">
                <a:latin typeface="HGPｺﾞｼｯｸM" panose="020B0600000000000000" pitchFamily="50" charset="-128"/>
                <a:ea typeface="HGPｺﾞｼｯｸM" panose="020B0600000000000000" pitchFamily="50" charset="-128"/>
              </a:rPr>
              <a:t>,</a:t>
            </a:r>
            <a:r>
              <a:rPr lang="ja-JP" altLang="en-US" sz="900" b="0" i="0" u="none" strike="noStrike" baseline="0" dirty="0">
                <a:latin typeface="HGPｺﾞｼｯｸM" panose="020B0600000000000000" pitchFamily="50" charset="-128"/>
                <a:ea typeface="HGPｺﾞｼｯｸM" panose="020B0600000000000000" pitchFamily="50" charset="-128"/>
              </a:rPr>
              <a:t>長期運転体系検討タスク</a:t>
            </a:r>
            <a:endParaRPr lang="ja-JP" altLang="en-US" sz="900" dirty="0">
              <a:latin typeface="HGPｺﾞｼｯｸM" panose="020B0600000000000000" pitchFamily="50" charset="-128"/>
              <a:ea typeface="HGPｺﾞｼｯｸM" panose="020B0600000000000000" pitchFamily="50" charset="-128"/>
              <a:cs typeface="HGPｺﾞｼｯｸM"/>
            </a:endParaRPr>
          </a:p>
          <a:p>
            <a:pPr marL="12700" marR="0" lvl="0" indent="0" defTabSz="914400" eaLnBrk="1" fontAlgn="auto" latinLnBrk="0" hangingPunct="1">
              <a:lnSpc>
                <a:spcPct val="100000"/>
              </a:lnSpc>
              <a:spcBef>
                <a:spcPts val="0"/>
              </a:spcBef>
              <a:spcAft>
                <a:spcPts val="0"/>
              </a:spcAft>
              <a:buClrTx/>
              <a:buSzTx/>
              <a:buFontTx/>
              <a:buNone/>
              <a:tabLst/>
              <a:defRPr/>
            </a:pPr>
            <a:r>
              <a:rPr kumimoji="0" lang="en-US" altLang="ja-JP" sz="900" b="0" i="0" u="none" strike="noStrike" kern="0" cap="none" spc="-5" normalizeH="0" baseline="0" noProof="0" dirty="0">
                <a:ln>
                  <a:noFill/>
                </a:ln>
                <a:solidFill>
                  <a:sysClr val="windowText" lastClr="000000"/>
                </a:solidFill>
                <a:effectLst/>
                <a:uLnTx/>
                <a:uFillTx/>
                <a:latin typeface="HGPｺﾞｼｯｸM"/>
                <a:cs typeface="HGPｺﾞｼｯｸM"/>
              </a:rPr>
              <a:t>【</a:t>
            </a:r>
            <a:r>
              <a:rPr kumimoji="0" lang="ja-JP" altLang="en-US" sz="900" b="0" i="0" u="none" strike="noStrike" kern="0" cap="none" spc="-5" normalizeH="0" baseline="0" noProof="0" dirty="0">
                <a:ln>
                  <a:noFill/>
                </a:ln>
                <a:solidFill>
                  <a:sysClr val="windowText" lastClr="000000"/>
                </a:solidFill>
                <a:effectLst/>
                <a:uLnTx/>
                <a:uFillTx/>
                <a:latin typeface="HGPｺﾞｼｯｸM"/>
                <a:cs typeface="HGPｺﾞｼｯｸM"/>
              </a:rPr>
              <a:t>定価・税込</a:t>
            </a:r>
            <a:r>
              <a:rPr kumimoji="0" lang="en-US" altLang="ja-JP" sz="900" b="0" i="0" u="none" strike="noStrike" kern="0" cap="none" spc="-5" normalizeH="0" baseline="0" noProof="0" dirty="0">
                <a:ln>
                  <a:noFill/>
                </a:ln>
                <a:solidFill>
                  <a:sysClr val="windowText" lastClr="000000"/>
                </a:solidFill>
                <a:effectLst/>
                <a:uLnTx/>
                <a:uFillTx/>
                <a:latin typeface="HGPｺﾞｼｯｸM"/>
                <a:cs typeface="HGPｺﾞｼｯｸM"/>
              </a:rPr>
              <a:t>】4</a:t>
            </a:r>
            <a:r>
              <a:rPr kumimoji="0" lang="en-US" altLang="ja-JP" sz="900" b="0" i="0" u="none" strike="noStrike" kern="0" cap="none" spc="-10" normalizeH="0" baseline="0" noProof="0" dirty="0">
                <a:ln>
                  <a:noFill/>
                </a:ln>
                <a:solidFill>
                  <a:sysClr val="windowText" lastClr="000000"/>
                </a:solidFill>
                <a:effectLst/>
                <a:uLnTx/>
                <a:uFillTx/>
                <a:latin typeface="HGPｺﾞｼｯｸM"/>
                <a:cs typeface="HGPｺﾞｼｯｸM"/>
              </a:rPr>
              <a:t>,125</a:t>
            </a:r>
            <a:r>
              <a:rPr kumimoji="0" lang="ja-JP" altLang="en-US" sz="900" b="0" i="0" u="none" strike="noStrike" kern="0" cap="none" spc="20" normalizeH="0" baseline="0" noProof="0" dirty="0">
                <a:ln>
                  <a:noFill/>
                </a:ln>
                <a:solidFill>
                  <a:sysClr val="windowText" lastClr="000000"/>
                </a:solidFill>
                <a:effectLst/>
                <a:uLnTx/>
                <a:uFillTx/>
                <a:latin typeface="HGPｺﾞｼｯｸM"/>
                <a:cs typeface="HGPｺﾞｼｯｸM"/>
              </a:rPr>
              <a:t>円　</a:t>
            </a:r>
            <a:r>
              <a:rPr kumimoji="0" lang="en-US" altLang="ja-JP" sz="900" b="0" i="0" u="none" strike="noStrike" kern="0" cap="none" spc="20" normalizeH="0" baseline="0" noProof="0" dirty="0">
                <a:ln>
                  <a:noFill/>
                </a:ln>
                <a:solidFill>
                  <a:sysClr val="windowText" lastClr="000000"/>
                </a:solidFill>
                <a:effectLst/>
                <a:uLnTx/>
                <a:uFillTx/>
                <a:latin typeface="HGPｺﾞｼｯｸM"/>
                <a:cs typeface="HGPｺﾞｼｯｸM"/>
              </a:rPr>
              <a:t>【</a:t>
            </a:r>
            <a:r>
              <a:rPr kumimoji="0" lang="ja-JP" altLang="en-US" sz="900" b="0" i="0" u="none" strike="noStrike" kern="0" cap="none" spc="20" normalizeH="0" baseline="0" noProof="0" dirty="0">
                <a:ln>
                  <a:noFill/>
                </a:ln>
                <a:solidFill>
                  <a:sysClr val="windowText" lastClr="000000"/>
                </a:solidFill>
                <a:effectLst/>
                <a:uLnTx/>
                <a:uFillTx/>
                <a:latin typeface="HGPｺﾞｼｯｸM"/>
                <a:cs typeface="HGPｺﾞｼｯｸM"/>
              </a:rPr>
              <a:t>会員価格・税込</a:t>
            </a:r>
            <a:r>
              <a:rPr kumimoji="0" lang="en-US" altLang="ja-JP" sz="900" b="0" i="0" u="none" strike="noStrike" kern="0" cap="none" spc="20" normalizeH="0" baseline="0" noProof="0" dirty="0">
                <a:ln>
                  <a:noFill/>
                </a:ln>
                <a:solidFill>
                  <a:sysClr val="windowText" lastClr="000000"/>
                </a:solidFill>
                <a:effectLst/>
                <a:uLnTx/>
                <a:uFillTx/>
                <a:latin typeface="HGPｺﾞｼｯｸM"/>
                <a:cs typeface="HGPｺﾞｼｯｸM"/>
              </a:rPr>
              <a:t>】</a:t>
            </a:r>
            <a:r>
              <a:rPr kumimoji="0" lang="en-US" altLang="ja-JP" sz="900" b="0" i="0" u="none" strike="noStrike" kern="0" cap="none" spc="-10" normalizeH="0" baseline="0" noProof="0" dirty="0">
                <a:ln>
                  <a:noFill/>
                </a:ln>
                <a:solidFill>
                  <a:sysClr val="windowText" lastClr="000000"/>
                </a:solidFill>
                <a:effectLst/>
                <a:uLnTx/>
                <a:uFillTx/>
                <a:latin typeface="HGPｺﾞｼｯｸM"/>
                <a:cs typeface="HGPｺﾞｼｯｸM"/>
              </a:rPr>
              <a:t>3,300</a:t>
            </a:r>
            <a:r>
              <a:rPr kumimoji="0" lang="ja-JP" altLang="en-US" sz="900" b="0" i="0" u="none" strike="noStrike" kern="0" cap="none" spc="120" normalizeH="0" baseline="0" noProof="0" dirty="0">
                <a:ln>
                  <a:noFill/>
                </a:ln>
                <a:solidFill>
                  <a:sysClr val="windowText" lastClr="000000"/>
                </a:solidFill>
                <a:effectLst/>
                <a:uLnTx/>
                <a:uFillTx/>
                <a:latin typeface="HGPｺﾞｼｯｸM"/>
                <a:cs typeface="HGPｺﾞｼｯｸM"/>
              </a:rPr>
              <a:t>円 </a:t>
            </a:r>
            <a:r>
              <a:rPr kumimoji="0" lang="en-US" altLang="ja-JP" sz="900" b="0" i="0" u="none" strike="noStrike" kern="0" cap="none" spc="120" normalizeH="0" baseline="0" noProof="0" dirty="0">
                <a:ln>
                  <a:noFill/>
                </a:ln>
                <a:solidFill>
                  <a:sysClr val="windowText" lastClr="000000"/>
                </a:solidFill>
                <a:effectLst/>
                <a:uLnTx/>
                <a:uFillTx/>
                <a:latin typeface="HGPｺﾞｼｯｸM"/>
                <a:cs typeface="HGPｺﾞｼｯｸM"/>
              </a:rPr>
              <a:t>【</a:t>
            </a:r>
            <a:r>
              <a:rPr kumimoji="0" lang="en-US" altLang="ja-JP" sz="900" b="0" i="0" u="none" strike="noStrike" kern="0" cap="none" spc="-10" normalizeH="0" baseline="0" noProof="0" dirty="0">
                <a:ln>
                  <a:noFill/>
                </a:ln>
                <a:solidFill>
                  <a:sysClr val="windowText" lastClr="000000"/>
                </a:solidFill>
                <a:effectLst/>
                <a:uLnTx/>
                <a:uFillTx/>
                <a:latin typeface="HGPｺﾞｼｯｸM"/>
                <a:cs typeface="HGPｺﾞｼｯｸM"/>
              </a:rPr>
              <a:t>ISBN</a:t>
            </a:r>
            <a:r>
              <a:rPr kumimoji="0" lang="en-US" altLang="ja-JP" sz="900" b="0" i="0" u="none" strike="noStrike" kern="0" cap="none" spc="0" normalizeH="0" baseline="0" noProof="0" dirty="0">
                <a:ln>
                  <a:noFill/>
                </a:ln>
                <a:solidFill>
                  <a:sysClr val="windowText" lastClr="000000"/>
                </a:solidFill>
                <a:effectLst/>
                <a:uLnTx/>
                <a:uFillTx/>
                <a:latin typeface="HGPｺﾞｼｯｸM"/>
                <a:cs typeface="HGPｺﾞｼｯｸM"/>
              </a:rPr>
              <a:t>】978-4-89047-471-4</a:t>
            </a:r>
            <a:r>
              <a:rPr kumimoji="0" lang="ja-JP" altLang="en-US" sz="900" b="0" i="0" u="none" strike="noStrike" kern="0" cap="none" spc="0" normalizeH="0" baseline="0" noProof="0" dirty="0">
                <a:ln>
                  <a:noFill/>
                </a:ln>
                <a:solidFill>
                  <a:sysClr val="windowText" lastClr="000000"/>
                </a:solidFill>
                <a:effectLst/>
                <a:uLnTx/>
                <a:uFillTx/>
                <a:latin typeface="HGPｺﾞｼｯｸM"/>
                <a:cs typeface="HGPｺﾞｼｯｸM"/>
              </a:rPr>
              <a:t>　</a:t>
            </a:r>
            <a:r>
              <a:rPr kumimoji="0" lang="en-US" altLang="ja-JP" sz="900" b="0" i="0" u="none" strike="noStrike" kern="0" cap="none" spc="35" normalizeH="0" baseline="0" noProof="0" dirty="0">
                <a:ln>
                  <a:noFill/>
                </a:ln>
                <a:solidFill>
                  <a:sysClr val="windowText" lastClr="000000"/>
                </a:solidFill>
                <a:effectLst/>
                <a:uLnTx/>
                <a:uFillTx/>
                <a:latin typeface="HGPｺﾞｼｯｸM"/>
                <a:cs typeface="HGPｺﾞｼｯｸM"/>
              </a:rPr>
              <a:t>【</a:t>
            </a:r>
            <a:r>
              <a:rPr kumimoji="0" lang="ja-JP" altLang="en-US" sz="900" b="0" i="0" u="none" strike="noStrike" kern="0" cap="none" spc="35" normalizeH="0" baseline="0" noProof="0" dirty="0">
                <a:ln>
                  <a:noFill/>
                </a:ln>
                <a:solidFill>
                  <a:sysClr val="windowText" lastClr="000000"/>
                </a:solidFill>
                <a:effectLst/>
                <a:uLnTx/>
                <a:uFillTx/>
                <a:latin typeface="HGPｺﾞｼｯｸM"/>
                <a:cs typeface="HGPｺﾞｼｯｸM"/>
              </a:rPr>
              <a:t>書籍コード</a:t>
            </a:r>
            <a:r>
              <a:rPr kumimoji="0" lang="en-US" altLang="ja-JP" sz="900" b="0" i="0" u="none" strike="noStrike" kern="0" cap="none" spc="35" normalizeH="0" baseline="0" noProof="0" dirty="0">
                <a:ln>
                  <a:noFill/>
                </a:ln>
                <a:solidFill>
                  <a:sysClr val="windowText" lastClr="000000"/>
                </a:solidFill>
                <a:effectLst/>
                <a:uLnTx/>
                <a:uFillTx/>
                <a:latin typeface="HGPｺﾞｼｯｸM"/>
                <a:cs typeface="HGPｺﾞｼｯｸM"/>
              </a:rPr>
              <a:t>】2501</a:t>
            </a:r>
          </a:p>
        </p:txBody>
      </p:sp>
      <p:sp>
        <p:nvSpPr>
          <p:cNvPr id="15" name="object 3">
            <a:extLst>
              <a:ext uri="{FF2B5EF4-FFF2-40B4-BE49-F238E27FC236}">
                <a16:creationId xmlns:a16="http://schemas.microsoft.com/office/drawing/2014/main" id="{F13CA835-A1CA-66E3-AAE4-53EBBF314505}"/>
              </a:ext>
            </a:extLst>
          </p:cNvPr>
          <p:cNvSpPr/>
          <p:nvPr/>
        </p:nvSpPr>
        <p:spPr>
          <a:xfrm>
            <a:off x="666000" y="24511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16" name="テキスト ボックス 15">
            <a:extLst>
              <a:ext uri="{FF2B5EF4-FFF2-40B4-BE49-F238E27FC236}">
                <a16:creationId xmlns:a16="http://schemas.microsoft.com/office/drawing/2014/main" id="{5F989018-0070-B64B-FB94-6787F7CC44EC}"/>
              </a:ext>
            </a:extLst>
          </p:cNvPr>
          <p:cNvSpPr txBox="1"/>
          <p:nvPr/>
        </p:nvSpPr>
        <p:spPr>
          <a:xfrm>
            <a:off x="6300000" y="2039330"/>
            <a:ext cx="415498" cy="230832"/>
          </a:xfrm>
          <a:prstGeom prst="rect">
            <a:avLst/>
          </a:prstGeom>
          <a:solidFill>
            <a:schemeClr val="tx2"/>
          </a:solidFill>
        </p:spPr>
        <p:txBody>
          <a:bodyPr wrap="none" rtlCol="0">
            <a:spAutoFit/>
          </a:bodyPr>
          <a:lstStyle/>
          <a:p>
            <a:r>
              <a:rPr kumimoji="1" lang="ja-JP" altLang="en-US" sz="900" dirty="0">
                <a:solidFill>
                  <a:schemeClr val="bg1"/>
                </a:solidFill>
              </a:rPr>
              <a:t>再掲</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p:nvPr/>
        </p:nvSpPr>
        <p:spPr>
          <a:xfrm>
            <a:off x="691200" y="5132535"/>
            <a:ext cx="6257290" cy="2428229"/>
          </a:xfrm>
          <a:prstGeom prst="rect">
            <a:avLst/>
          </a:prstGeom>
        </p:spPr>
        <p:txBody>
          <a:bodyPr vert="horz" wrap="square" lIns="0" tIns="12065" rIns="0" bIns="0" rtlCol="0">
            <a:spAutoFit/>
          </a:bodyPr>
          <a:lstStyle/>
          <a:p>
            <a:pPr marL="12700" marR="171450">
              <a:lnSpc>
                <a:spcPts val="1200"/>
              </a:lnSpc>
            </a:pPr>
            <a:r>
              <a:rPr sz="1050" dirty="0" err="1">
                <a:latin typeface="HGPｺﾞｼｯｸM"/>
                <a:cs typeface="HGPｺﾞｼｯｸM"/>
              </a:rPr>
              <a:t>原子力安全の基本的考え方について</a:t>
            </a:r>
            <a:r>
              <a:rPr sz="1050" dirty="0">
                <a:latin typeface="HGPｺﾞｼｯｸM"/>
                <a:cs typeface="HGPｺﾞｼｯｸM"/>
              </a:rPr>
              <a:t> 第</a:t>
            </a:r>
            <a:r>
              <a:rPr sz="1050" spc="-10" dirty="0">
                <a:latin typeface="HGPｺﾞｼｯｸM"/>
                <a:cs typeface="HGPｺﾞｼｯｸM"/>
              </a:rPr>
              <a:t>I</a:t>
            </a:r>
            <a:r>
              <a:rPr sz="1050" spc="10" dirty="0">
                <a:latin typeface="HGPｺﾞｼｯｸM"/>
                <a:cs typeface="HGPｺﾞｼｯｸM"/>
              </a:rPr>
              <a:t>編 原子力安全の目的と基本原則 </a:t>
            </a:r>
            <a:r>
              <a:rPr sz="1050" spc="-10" dirty="0">
                <a:latin typeface="HGPｺﾞｼｯｸM"/>
                <a:cs typeface="HGPｺﾞｼｯｸM"/>
              </a:rPr>
              <a:t>（AESJ-SC-TR005：2012）＆</a:t>
            </a:r>
            <a:r>
              <a:rPr sz="1050" spc="500" dirty="0">
                <a:latin typeface="HGPｺﾞｼｯｸM"/>
                <a:cs typeface="HGPｺﾞｼｯｸM"/>
              </a:rPr>
              <a:t>  </a:t>
            </a:r>
            <a:r>
              <a:rPr sz="1050" dirty="0">
                <a:latin typeface="HGPｺﾞｼｯｸM"/>
                <a:cs typeface="HGPｺﾞｼｯｸM"/>
              </a:rPr>
              <a:t>第</a:t>
            </a:r>
            <a:r>
              <a:rPr sz="1050" spc="-10" dirty="0">
                <a:latin typeface="HGPｺﾞｼｯｸM"/>
                <a:cs typeface="HGPｺﾞｼｯｸM"/>
              </a:rPr>
              <a:t>I</a:t>
            </a:r>
            <a:r>
              <a:rPr sz="1050" spc="15" dirty="0">
                <a:latin typeface="HGPｺﾞｼｯｸM"/>
                <a:cs typeface="HGPｺﾞｼｯｸM"/>
              </a:rPr>
              <a:t>編別冊 深層防護の考え方 </a:t>
            </a:r>
            <a:r>
              <a:rPr sz="1050" spc="-10" dirty="0">
                <a:latin typeface="HGPｺﾞｼｯｸM"/>
                <a:cs typeface="HGPｺﾞｼｯｸM"/>
              </a:rPr>
              <a:t>（AESJ-SC-</a:t>
            </a:r>
            <a:r>
              <a:rPr sz="1050" dirty="0">
                <a:latin typeface="HGPｺﾞｼｯｸM"/>
                <a:cs typeface="HGPｺﾞｼｯｸM"/>
              </a:rPr>
              <a:t>TR005</a:t>
            </a:r>
            <a:r>
              <a:rPr sz="1050" spc="-5" dirty="0">
                <a:latin typeface="HGPｺﾞｼｯｸM"/>
                <a:cs typeface="HGPｺﾞｼｯｸM"/>
              </a:rPr>
              <a:t> (</a:t>
            </a:r>
            <a:r>
              <a:rPr sz="1050" dirty="0">
                <a:latin typeface="HGPｺﾞｼｯｸM"/>
                <a:cs typeface="HGPｺﾞｼｯｸM"/>
              </a:rPr>
              <a:t>ANX)：2013））＆</a:t>
            </a:r>
            <a:r>
              <a:rPr sz="1050" spc="75" dirty="0">
                <a:latin typeface="HGPｺﾞｼｯｸM"/>
                <a:cs typeface="HGPｺﾞｼｯｸM"/>
              </a:rPr>
              <a:t> 第</a:t>
            </a:r>
            <a:r>
              <a:rPr sz="1050" dirty="0">
                <a:latin typeface="HGPｺﾞｼｯｸM"/>
                <a:cs typeface="HGPｺﾞｼｯｸM"/>
              </a:rPr>
              <a:t>I</a:t>
            </a:r>
            <a:r>
              <a:rPr sz="1050" spc="-10" dirty="0">
                <a:latin typeface="HGPｺﾞｼｯｸM"/>
                <a:cs typeface="HGPｺﾞｼｯｸM"/>
              </a:rPr>
              <a:t>編別冊</a:t>
            </a:r>
            <a:r>
              <a:rPr sz="1050" dirty="0">
                <a:latin typeface="HGPｺﾞｼｯｸM"/>
                <a:cs typeface="HGPｺﾞｼｯｸM"/>
              </a:rPr>
              <a:t>2</a:t>
            </a:r>
            <a:r>
              <a:rPr sz="1050" spc="5" dirty="0">
                <a:latin typeface="HGPｺﾞｼｯｸM"/>
                <a:cs typeface="HGPｺﾞｼｯｸM"/>
              </a:rPr>
              <a:t> 深層防護の実装の考え方</a:t>
            </a:r>
            <a:r>
              <a:rPr sz="1050" spc="-50" dirty="0">
                <a:latin typeface="HGPｺﾞｼｯｸM"/>
                <a:cs typeface="HGPｺﾞｼｯｸM"/>
              </a:rPr>
              <a:t> </a:t>
            </a:r>
            <a:r>
              <a:rPr sz="1050" spc="-10" dirty="0">
                <a:latin typeface="HGPｺﾞｼｯｸM"/>
                <a:cs typeface="HGPｺﾞｼｯｸM"/>
              </a:rPr>
              <a:t>(AESJ-SC-TR005(ANX2)：2015)</a:t>
            </a:r>
            <a:endParaRPr sz="1050" dirty="0">
              <a:latin typeface="HGPｺﾞｼｯｸM"/>
              <a:cs typeface="HGPｺﾞｼｯｸM"/>
            </a:endParaRPr>
          </a:p>
          <a:p>
            <a:pPr marL="12700">
              <a:lnSpc>
                <a:spcPct val="100000"/>
              </a:lnSpc>
              <a:spcBef>
                <a:spcPts val="60"/>
              </a:spcBef>
            </a:pPr>
            <a:r>
              <a:rPr sz="900" spc="-15" dirty="0">
                <a:latin typeface="HGPｺﾞｼｯｸM"/>
                <a:cs typeface="HGPｺﾞｼｯｸM"/>
              </a:rPr>
              <a:t>【担当箇所】原子力安全検討会，原子力安全分科会</a:t>
            </a:r>
            <a:endParaRPr sz="900" dirty="0">
              <a:latin typeface="HGPｺﾞｼｯｸM"/>
              <a:cs typeface="HGPｺﾞｼｯｸM"/>
            </a:endParaRPr>
          </a:p>
          <a:p>
            <a:pPr marL="12700">
              <a:lnSpc>
                <a:spcPct val="100000"/>
              </a:lnSpc>
              <a:spcBef>
                <a:spcPts val="120"/>
              </a:spcBef>
            </a:pPr>
            <a:r>
              <a:rPr sz="900" spc="-5" dirty="0">
                <a:latin typeface="HGPｺﾞｼｯｸM"/>
                <a:cs typeface="HGPｺﾞｼｯｸM"/>
              </a:rPr>
              <a:t>【定価・税込】</a:t>
            </a:r>
            <a:r>
              <a:rPr sz="900" spc="-10" dirty="0">
                <a:latin typeface="HGPｺﾞｼｯｸM"/>
                <a:cs typeface="HGPｺﾞｼｯｸM"/>
              </a:rPr>
              <a:t>9,625</a:t>
            </a:r>
            <a:r>
              <a:rPr sz="900" spc="20" dirty="0">
                <a:latin typeface="HGPｺﾞｼｯｸM"/>
                <a:cs typeface="HGPｺﾞｼｯｸM"/>
              </a:rPr>
              <a:t>円</a:t>
            </a:r>
            <a:r>
              <a:rPr lang="ja-JP" altLang="en-US" sz="900" spc="20" dirty="0">
                <a:latin typeface="HGPｺﾞｼｯｸM"/>
                <a:cs typeface="HGPｺﾞｼｯｸM"/>
              </a:rPr>
              <a:t>　</a:t>
            </a:r>
            <a:r>
              <a:rPr sz="900" spc="20" dirty="0">
                <a:latin typeface="HGPｺﾞｼｯｸM"/>
                <a:cs typeface="HGPｺﾞｼｯｸM"/>
              </a:rPr>
              <a:t>【会員価格・税込】</a:t>
            </a:r>
            <a:r>
              <a:rPr sz="900" spc="-10" dirty="0">
                <a:latin typeface="HGPｺﾞｼｯｸM"/>
                <a:cs typeface="HGPｺﾞｼｯｸM"/>
              </a:rPr>
              <a:t>7,700</a:t>
            </a:r>
            <a:r>
              <a:rPr sz="900" spc="120" dirty="0">
                <a:latin typeface="HGPｺﾞｼｯｸM"/>
                <a:cs typeface="HGPｺﾞｼｯｸM"/>
              </a:rPr>
              <a:t>円</a:t>
            </a:r>
            <a:r>
              <a:rPr lang="ja-JP" altLang="en-US" sz="900" spc="120" dirty="0">
                <a:latin typeface="HGPｺﾞｼｯｸM"/>
                <a:cs typeface="HGPｺﾞｼｯｸM"/>
              </a:rPr>
              <a:t>　</a:t>
            </a:r>
            <a:r>
              <a:rPr sz="900" spc="120" dirty="0">
                <a:latin typeface="HGPｺﾞｼｯｸM"/>
                <a:cs typeface="HGPｺﾞｼｯｸM"/>
              </a:rPr>
              <a:t>【</a:t>
            </a:r>
            <a:r>
              <a:rPr sz="900" spc="-10" dirty="0">
                <a:latin typeface="HGPｺﾞｼｯｸM"/>
                <a:cs typeface="HGPｺﾞｼｯｸM"/>
              </a:rPr>
              <a:t>ISBN</a:t>
            </a:r>
            <a:r>
              <a:rPr sz="900" dirty="0">
                <a:latin typeface="HGPｺﾞｼｯｸM"/>
                <a:cs typeface="HGPｺﾞｼｯｸM"/>
              </a:rPr>
              <a:t>】</a:t>
            </a:r>
            <a:r>
              <a:rPr sz="900" spc="-10" dirty="0">
                <a:latin typeface="HGPｺﾞｼｯｸM"/>
                <a:cs typeface="HGPｺﾞｼｯｸM"/>
              </a:rPr>
              <a:t>978-</a:t>
            </a:r>
            <a:r>
              <a:rPr sz="900" dirty="0">
                <a:latin typeface="HGPｺﾞｼｯｸM"/>
                <a:cs typeface="HGPｺﾞｼｯｸM"/>
              </a:rPr>
              <a:t>4-</a:t>
            </a:r>
            <a:r>
              <a:rPr sz="900" spc="-10" dirty="0">
                <a:latin typeface="HGPｺﾞｼｯｸM"/>
                <a:cs typeface="HGPｺﾞｼｯｸM"/>
              </a:rPr>
              <a:t>89047-369-</a:t>
            </a:r>
            <a:r>
              <a:rPr sz="900" dirty="0">
                <a:latin typeface="HGPｺﾞｼｯｸM"/>
                <a:cs typeface="HGPｺﾞｼｯｸM"/>
              </a:rPr>
              <a:t>4</a:t>
            </a:r>
            <a:r>
              <a:rPr lang="ja-JP" altLang="en-US" sz="900" dirty="0">
                <a:latin typeface="HGPｺﾞｼｯｸM"/>
                <a:cs typeface="HGPｺﾞｼｯｸM"/>
              </a:rPr>
              <a:t>　</a:t>
            </a:r>
            <a:r>
              <a:rPr sz="900" spc="35" dirty="0">
                <a:latin typeface="HGPｺﾞｼｯｸM"/>
                <a:cs typeface="HGPｺﾞｼｯｸM"/>
              </a:rPr>
              <a:t>【書籍コード】</a:t>
            </a:r>
            <a:r>
              <a:rPr sz="900" spc="-20" dirty="0">
                <a:latin typeface="HGPｺﾞｼｯｸM"/>
                <a:cs typeface="HGPｺﾞｼｯｸM"/>
              </a:rPr>
              <a:t>1221</a:t>
            </a:r>
            <a:endParaRPr sz="900" dirty="0">
              <a:latin typeface="HGPｺﾞｼｯｸM"/>
              <a:cs typeface="HGPｺﾞｼｯｸM"/>
            </a:endParaRPr>
          </a:p>
          <a:p>
            <a:pPr>
              <a:lnSpc>
                <a:spcPct val="100000"/>
              </a:lnSpc>
              <a:spcBef>
                <a:spcPts val="20"/>
              </a:spcBef>
            </a:pPr>
            <a:endParaRPr lang="en-US" sz="900" dirty="0">
              <a:latin typeface="HGPｺﾞｼｯｸM"/>
              <a:cs typeface="HGPｺﾞｼｯｸM"/>
            </a:endParaRPr>
          </a:p>
          <a:p>
            <a:pPr>
              <a:lnSpc>
                <a:spcPct val="100000"/>
              </a:lnSpc>
              <a:spcBef>
                <a:spcPts val="20"/>
              </a:spcBef>
            </a:pPr>
            <a:endParaRPr sz="900" dirty="0">
              <a:latin typeface="HGPｺﾞｼｯｸM"/>
              <a:cs typeface="HGPｺﾞｼｯｸM"/>
            </a:endParaRPr>
          </a:p>
          <a:p>
            <a:pPr marL="12700">
              <a:lnSpc>
                <a:spcPct val="100000"/>
              </a:lnSpc>
            </a:pPr>
            <a:r>
              <a:rPr sz="1050" dirty="0">
                <a:latin typeface="HGPｺﾞｼｯｸM"/>
                <a:cs typeface="HGPｺﾞｼｯｸM"/>
              </a:rPr>
              <a:t>原子力安全の基本的考え方について 第</a:t>
            </a:r>
            <a:r>
              <a:rPr sz="1050" spc="-10" dirty="0">
                <a:latin typeface="HGPｺﾞｼｯｸM"/>
                <a:cs typeface="HGPｺﾞｼｯｸM"/>
              </a:rPr>
              <a:t>I</a:t>
            </a:r>
            <a:r>
              <a:rPr sz="1050" spc="10" dirty="0">
                <a:latin typeface="HGPｺﾞｼｯｸM"/>
                <a:cs typeface="HGPｺﾞｼｯｸM"/>
              </a:rPr>
              <a:t>編 原子力安全の目的と基本原則 </a:t>
            </a:r>
            <a:r>
              <a:rPr sz="1050" spc="-10" dirty="0">
                <a:latin typeface="HGPｺﾞｼｯｸM"/>
                <a:cs typeface="HGPｺﾞｼｯｸM"/>
              </a:rPr>
              <a:t>（AESJ-SC-TR005：2012）</a:t>
            </a:r>
            <a:endParaRPr sz="1050" dirty="0">
              <a:latin typeface="HGPｺﾞｼｯｸM"/>
              <a:cs typeface="HGPｺﾞｼｯｸM"/>
            </a:endParaRPr>
          </a:p>
          <a:p>
            <a:pPr marL="12700">
              <a:lnSpc>
                <a:spcPct val="100000"/>
              </a:lnSpc>
              <a:spcBef>
                <a:spcPts val="90"/>
              </a:spcBef>
            </a:pPr>
            <a:r>
              <a:rPr sz="900" spc="-15" dirty="0">
                <a:latin typeface="HGPｺﾞｼｯｸM"/>
                <a:cs typeface="HGPｺﾞｼｯｸM"/>
              </a:rPr>
              <a:t>【担当箇所】原子力安全検討会，原子力安全分科会</a:t>
            </a:r>
            <a:endParaRPr sz="900" dirty="0">
              <a:latin typeface="HGPｺﾞｼｯｸM"/>
              <a:cs typeface="HGPｺﾞｼｯｸM"/>
            </a:endParaRPr>
          </a:p>
          <a:p>
            <a:pPr marL="12700">
              <a:lnSpc>
                <a:spcPct val="100000"/>
              </a:lnSpc>
              <a:spcBef>
                <a:spcPts val="120"/>
              </a:spcBef>
            </a:pPr>
            <a:r>
              <a:rPr sz="900" spc="-5" dirty="0">
                <a:latin typeface="HGPｺﾞｼｯｸM"/>
                <a:cs typeface="HGPｺﾞｼｯｸM"/>
              </a:rPr>
              <a:t>【定価・税込】</a:t>
            </a:r>
            <a:r>
              <a:rPr sz="900" spc="-10" dirty="0">
                <a:latin typeface="HGPｺﾞｼｯｸM"/>
                <a:cs typeface="HGPｺﾞｼｯｸM"/>
              </a:rPr>
              <a:t>6,875</a:t>
            </a:r>
            <a:r>
              <a:rPr sz="900" spc="20" dirty="0">
                <a:latin typeface="HGPｺﾞｼｯｸM"/>
                <a:cs typeface="HGPｺﾞｼｯｸM"/>
              </a:rPr>
              <a:t>円</a:t>
            </a:r>
            <a:r>
              <a:rPr lang="ja-JP" altLang="en-US" sz="900" spc="20" dirty="0">
                <a:latin typeface="HGPｺﾞｼｯｸM"/>
                <a:cs typeface="HGPｺﾞｼｯｸM"/>
              </a:rPr>
              <a:t>　</a:t>
            </a:r>
            <a:r>
              <a:rPr sz="900" spc="20" dirty="0">
                <a:latin typeface="HGPｺﾞｼｯｸM"/>
                <a:cs typeface="HGPｺﾞｼｯｸM"/>
              </a:rPr>
              <a:t>【会員価格・税込】</a:t>
            </a:r>
            <a:r>
              <a:rPr sz="900" spc="-10" dirty="0">
                <a:latin typeface="HGPｺﾞｼｯｸM"/>
                <a:cs typeface="HGPｺﾞｼｯｸM"/>
              </a:rPr>
              <a:t>5,500</a:t>
            </a:r>
            <a:r>
              <a:rPr sz="900" spc="120" dirty="0">
                <a:latin typeface="HGPｺﾞｼｯｸM"/>
                <a:cs typeface="HGPｺﾞｼｯｸM"/>
              </a:rPr>
              <a:t>円</a:t>
            </a:r>
            <a:r>
              <a:rPr lang="ja-JP" altLang="en-US" sz="900" spc="120" dirty="0">
                <a:latin typeface="HGPｺﾞｼｯｸM"/>
                <a:cs typeface="HGPｺﾞｼｯｸM"/>
              </a:rPr>
              <a:t>　</a:t>
            </a:r>
            <a:r>
              <a:rPr sz="900" spc="120" dirty="0">
                <a:latin typeface="HGPｺﾞｼｯｸM"/>
                <a:cs typeface="HGPｺﾞｼｯｸM"/>
              </a:rPr>
              <a:t>【</a:t>
            </a:r>
            <a:r>
              <a:rPr sz="900" spc="-10" dirty="0">
                <a:latin typeface="HGPｺﾞｼｯｸM"/>
                <a:cs typeface="HGPｺﾞｼｯｸM"/>
              </a:rPr>
              <a:t>ISBN</a:t>
            </a:r>
            <a:r>
              <a:rPr sz="900" dirty="0">
                <a:latin typeface="HGPｺﾞｼｯｸM"/>
                <a:cs typeface="HGPｺﾞｼｯｸM"/>
              </a:rPr>
              <a:t>】</a:t>
            </a:r>
            <a:r>
              <a:rPr sz="900" spc="-10" dirty="0">
                <a:latin typeface="HGPｺﾞｼｯｸM"/>
                <a:cs typeface="HGPｺﾞｼｯｸM"/>
              </a:rPr>
              <a:t>978-</a:t>
            </a:r>
            <a:r>
              <a:rPr sz="900" dirty="0">
                <a:latin typeface="HGPｺﾞｼｯｸM"/>
                <a:cs typeface="HGPｺﾞｼｯｸM"/>
              </a:rPr>
              <a:t>4-</a:t>
            </a:r>
            <a:r>
              <a:rPr sz="900" spc="-10" dirty="0">
                <a:latin typeface="HGPｺﾞｼｯｸM"/>
                <a:cs typeface="HGPｺﾞｼｯｸM"/>
              </a:rPr>
              <a:t>89047-369-</a:t>
            </a:r>
            <a:r>
              <a:rPr sz="900" dirty="0">
                <a:latin typeface="HGPｺﾞｼｯｸM"/>
                <a:cs typeface="HGPｺﾞｼｯｸM"/>
              </a:rPr>
              <a:t>4</a:t>
            </a:r>
            <a:r>
              <a:rPr lang="ja-JP" altLang="en-US" sz="900" dirty="0">
                <a:latin typeface="HGPｺﾞｼｯｸM"/>
                <a:cs typeface="HGPｺﾞｼｯｸM"/>
              </a:rPr>
              <a:t>　</a:t>
            </a:r>
            <a:r>
              <a:rPr sz="900" spc="35" dirty="0">
                <a:latin typeface="HGPｺﾞｼｯｸM"/>
                <a:cs typeface="HGPｺﾞｼｯｸM"/>
              </a:rPr>
              <a:t>【書籍コード】</a:t>
            </a:r>
            <a:r>
              <a:rPr sz="900" spc="-20" dirty="0">
                <a:latin typeface="HGPｺﾞｼｯｸM"/>
                <a:cs typeface="HGPｺﾞｼｯｸM"/>
              </a:rPr>
              <a:t>1221</a:t>
            </a:r>
            <a:endParaRPr sz="900" dirty="0">
              <a:latin typeface="HGPｺﾞｼｯｸM"/>
              <a:cs typeface="HGPｺﾞｼｯｸM"/>
            </a:endParaRPr>
          </a:p>
          <a:p>
            <a:pPr>
              <a:lnSpc>
                <a:spcPct val="100000"/>
              </a:lnSpc>
              <a:spcBef>
                <a:spcPts val="45"/>
              </a:spcBef>
            </a:pPr>
            <a:endParaRPr lang="en-US" sz="950" dirty="0">
              <a:latin typeface="HGPｺﾞｼｯｸM"/>
              <a:cs typeface="HGPｺﾞｼｯｸM"/>
            </a:endParaRPr>
          </a:p>
          <a:p>
            <a:pPr marL="12700" marR="5080">
              <a:lnSpc>
                <a:spcPts val="1200"/>
              </a:lnSpc>
            </a:pPr>
            <a:endParaRPr lang="en-US" sz="1050" spc="-25" dirty="0">
              <a:latin typeface="HGPｺﾞｼｯｸM"/>
              <a:cs typeface="HGPｺﾞｼｯｸM"/>
            </a:endParaRPr>
          </a:p>
          <a:p>
            <a:pPr marL="12700" marR="5080">
              <a:lnSpc>
                <a:spcPts val="1200"/>
              </a:lnSpc>
            </a:pPr>
            <a:r>
              <a:rPr sz="1050" spc="-25" dirty="0" err="1">
                <a:latin typeface="HGPｺﾞｼｯｸM"/>
                <a:cs typeface="HGPｺﾞｼｯｸM"/>
              </a:rPr>
              <a:t>収着分配係数の測定方法－浅地中処分のバリア材を対象としたバッチ法の基本手順及び深地層処分のバリア材を</a:t>
            </a:r>
            <a:endParaRPr lang="en-US" sz="1050" spc="-25" dirty="0">
              <a:latin typeface="HGPｺﾞｼｯｸM"/>
              <a:cs typeface="HGPｺﾞｼｯｸM"/>
            </a:endParaRPr>
          </a:p>
          <a:p>
            <a:pPr marL="12700" marR="5080">
              <a:lnSpc>
                <a:spcPts val="1200"/>
              </a:lnSpc>
            </a:pPr>
            <a:r>
              <a:rPr sz="1050" spc="-10" dirty="0">
                <a:latin typeface="HGPｺﾞｼｯｸM"/>
                <a:cs typeface="HGPｺﾞｼｯｸM"/>
              </a:rPr>
              <a:t>対象とした測定方法の基本手順－ (AESJ-SC-TR001：2006)</a:t>
            </a:r>
            <a:endParaRPr sz="1050" dirty="0">
              <a:latin typeface="HGPｺﾞｼｯｸM"/>
              <a:cs typeface="HGPｺﾞｼｯｸM"/>
            </a:endParaRPr>
          </a:p>
          <a:p>
            <a:pPr marL="12700">
              <a:lnSpc>
                <a:spcPct val="100000"/>
              </a:lnSpc>
              <a:spcBef>
                <a:spcPts val="60"/>
              </a:spcBef>
            </a:pPr>
            <a:r>
              <a:rPr sz="900" spc="-10" dirty="0">
                <a:latin typeface="HGPｺﾞｼｯｸM"/>
                <a:cs typeface="HGPｺﾞｼｯｸM"/>
              </a:rPr>
              <a:t>【担当分科会】深地層分配係数分科会</a:t>
            </a:r>
            <a:endParaRPr sz="900" dirty="0">
              <a:latin typeface="HGPｺﾞｼｯｸM"/>
              <a:cs typeface="HGPｺﾞｼｯｸM"/>
            </a:endParaRPr>
          </a:p>
          <a:p>
            <a:pPr marL="12700">
              <a:lnSpc>
                <a:spcPct val="100000"/>
              </a:lnSpc>
              <a:spcBef>
                <a:spcPts val="120"/>
              </a:spcBef>
            </a:pPr>
            <a:r>
              <a:rPr sz="900" spc="-5" dirty="0">
                <a:latin typeface="HGPｺﾞｼｯｸM"/>
                <a:cs typeface="HGPｺﾞｼｯｸM"/>
              </a:rPr>
              <a:t>【定価・税込】</a:t>
            </a:r>
            <a:r>
              <a:rPr sz="900" spc="-10" dirty="0">
                <a:latin typeface="HGPｺﾞｼｯｸM"/>
                <a:cs typeface="HGPｺﾞｼｯｸM"/>
              </a:rPr>
              <a:t>13,750</a:t>
            </a:r>
            <a:r>
              <a:rPr sz="900" spc="20" dirty="0">
                <a:latin typeface="HGPｺﾞｼｯｸM"/>
                <a:cs typeface="HGPｺﾞｼｯｸM"/>
              </a:rPr>
              <a:t>円 【会員価格・税込】</a:t>
            </a:r>
            <a:r>
              <a:rPr sz="900" spc="-10" dirty="0">
                <a:latin typeface="HGPｺﾞｼｯｸM"/>
                <a:cs typeface="HGPｺﾞｼｯｸM"/>
              </a:rPr>
              <a:t>11,000</a:t>
            </a:r>
            <a:r>
              <a:rPr sz="900" spc="120" dirty="0">
                <a:latin typeface="HGPｺﾞｼｯｸM"/>
                <a:cs typeface="HGPｺﾞｼｯｸM"/>
              </a:rPr>
              <a:t>円 【</a:t>
            </a:r>
            <a:r>
              <a:rPr sz="900" spc="-10" dirty="0">
                <a:latin typeface="HGPｺﾞｼｯｸM"/>
                <a:cs typeface="HGPｺﾞｼｯｸM"/>
              </a:rPr>
              <a:t>ISBN</a:t>
            </a:r>
            <a:r>
              <a:rPr sz="900" dirty="0">
                <a:latin typeface="HGPｺﾞｼｯｸM"/>
                <a:cs typeface="HGPｺﾞｼｯｸM"/>
              </a:rPr>
              <a:t>】978-</a:t>
            </a:r>
            <a:r>
              <a:rPr sz="900" spc="-10" dirty="0">
                <a:latin typeface="HGPｺﾞｼｯｸM"/>
                <a:cs typeface="HGPｺﾞｼｯｸM"/>
              </a:rPr>
              <a:t>4-89047-308-</a:t>
            </a:r>
            <a:r>
              <a:rPr sz="900" dirty="0">
                <a:latin typeface="HGPｺﾞｼｯｸM"/>
                <a:cs typeface="HGPｺﾞｼｯｸM"/>
              </a:rPr>
              <a:t>4</a:t>
            </a:r>
            <a:r>
              <a:rPr sz="900" spc="35" dirty="0">
                <a:latin typeface="HGPｺﾞｼｯｸM"/>
                <a:cs typeface="HGPｺﾞｼｯｸM"/>
              </a:rPr>
              <a:t> 【書籍コード】</a:t>
            </a:r>
            <a:r>
              <a:rPr sz="900" spc="-25" dirty="0">
                <a:latin typeface="HGPｺﾞｼｯｸM"/>
                <a:cs typeface="HGPｺﾞｼｯｸM"/>
              </a:rPr>
              <a:t>607</a:t>
            </a:r>
            <a:endParaRPr lang="en-US" sz="900" spc="-25" dirty="0">
              <a:latin typeface="HGPｺﾞｼｯｸM"/>
              <a:cs typeface="HGPｺﾞｼｯｸM"/>
            </a:endParaRPr>
          </a:p>
        </p:txBody>
      </p:sp>
      <p:sp>
        <p:nvSpPr>
          <p:cNvPr id="5" name="object 5"/>
          <p:cNvSpPr/>
          <p:nvPr/>
        </p:nvSpPr>
        <p:spPr>
          <a:xfrm>
            <a:off x="691200" y="5050285"/>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6" name="object 6"/>
          <p:cNvSpPr/>
          <p:nvPr/>
        </p:nvSpPr>
        <p:spPr>
          <a:xfrm>
            <a:off x="666000" y="1627200"/>
            <a:ext cx="6083935" cy="0"/>
          </a:xfrm>
          <a:custGeom>
            <a:avLst/>
            <a:gdLst/>
            <a:ahLst/>
            <a:cxnLst/>
            <a:rect l="l" t="t" r="r" b="b"/>
            <a:pathLst>
              <a:path w="6083934">
                <a:moveTo>
                  <a:pt x="0" y="0"/>
                </a:moveTo>
                <a:lnTo>
                  <a:pt x="6083935" y="0"/>
                </a:lnTo>
              </a:path>
            </a:pathLst>
          </a:custGeom>
          <a:ln w="25400">
            <a:solidFill>
              <a:srgbClr val="000000"/>
            </a:solidFill>
          </a:ln>
        </p:spPr>
        <p:txBody>
          <a:bodyPr wrap="square" lIns="0" tIns="0" rIns="0" bIns="0" rtlCol="0"/>
          <a:lstStyle/>
          <a:p>
            <a:endParaRPr dirty="0"/>
          </a:p>
        </p:txBody>
      </p:sp>
      <p:sp>
        <p:nvSpPr>
          <p:cNvPr id="7" name="object 7"/>
          <p:cNvSpPr/>
          <p:nvPr/>
        </p:nvSpPr>
        <p:spPr>
          <a:xfrm>
            <a:off x="630000" y="9461500"/>
            <a:ext cx="6083935" cy="0"/>
          </a:xfrm>
          <a:custGeom>
            <a:avLst/>
            <a:gdLst/>
            <a:ahLst/>
            <a:cxnLst/>
            <a:rect l="l" t="t" r="r" b="b"/>
            <a:pathLst>
              <a:path w="6083934">
                <a:moveTo>
                  <a:pt x="0" y="0"/>
                </a:moveTo>
                <a:lnTo>
                  <a:pt x="6083935" y="0"/>
                </a:lnTo>
              </a:path>
            </a:pathLst>
          </a:custGeom>
          <a:ln w="25400">
            <a:solidFill>
              <a:srgbClr val="000000"/>
            </a:solidFill>
          </a:ln>
        </p:spPr>
        <p:txBody>
          <a:bodyPr wrap="square" lIns="0" tIns="0" rIns="0" bIns="0" rtlCol="0"/>
          <a:lstStyle/>
          <a:p>
            <a:endParaRPr dirty="0"/>
          </a:p>
        </p:txBody>
      </p:sp>
      <p:sp>
        <p:nvSpPr>
          <p:cNvPr id="8" name="object 8"/>
          <p:cNvSpPr txBox="1"/>
          <p:nvPr/>
        </p:nvSpPr>
        <p:spPr>
          <a:xfrm>
            <a:off x="806400" y="9537700"/>
            <a:ext cx="3024505" cy="311047"/>
          </a:xfrm>
          <a:prstGeom prst="rect">
            <a:avLst/>
          </a:prstGeom>
        </p:spPr>
        <p:txBody>
          <a:bodyPr vert="horz" wrap="square" lIns="0" tIns="12700" rIns="0" bIns="0" rtlCol="0">
            <a:spAutoFit/>
          </a:bodyPr>
          <a:lstStyle/>
          <a:p>
            <a:pPr marL="12700" marR="5080">
              <a:lnSpc>
                <a:spcPct val="125000"/>
              </a:lnSpc>
              <a:spcBef>
                <a:spcPts val="100"/>
              </a:spcBef>
            </a:pPr>
            <a:r>
              <a:rPr sz="800" spc="-15" dirty="0">
                <a:latin typeface="游ゴシック" panose="020B0400000000000000" pitchFamily="50" charset="-128"/>
                <a:ea typeface="游ゴシック" panose="020B0400000000000000" pitchFamily="50" charset="-128"/>
                <a:cs typeface="ＭＳ 明朝"/>
              </a:rPr>
              <a:t>※記載価格は，税込です。また，発送には送料が別途</a:t>
            </a:r>
            <a:r>
              <a:rPr sz="800" spc="-10" dirty="0">
                <a:latin typeface="游ゴシック" panose="020B0400000000000000" pitchFamily="50" charset="-128"/>
                <a:ea typeface="游ゴシック" panose="020B0400000000000000" pitchFamily="50" charset="-128"/>
                <a:cs typeface="ＭＳ 明朝"/>
              </a:rPr>
              <a:t>550</a:t>
            </a:r>
            <a:r>
              <a:rPr sz="800" spc="-25" dirty="0">
                <a:latin typeface="游ゴシック" panose="020B0400000000000000" pitchFamily="50" charset="-128"/>
                <a:ea typeface="游ゴシック" panose="020B0400000000000000" pitchFamily="50" charset="-128"/>
                <a:cs typeface="ＭＳ 明朝"/>
              </a:rPr>
              <a:t>円(税込)</a:t>
            </a:r>
            <a:r>
              <a:rPr sz="800" spc="-15" dirty="0">
                <a:latin typeface="游ゴシック" panose="020B0400000000000000" pitchFamily="50" charset="-128"/>
                <a:ea typeface="游ゴシック" panose="020B0400000000000000" pitchFamily="50" charset="-128"/>
                <a:cs typeface="ＭＳ 明朝"/>
              </a:rPr>
              <a:t>必要となります。</a:t>
            </a:r>
            <a:endParaRPr sz="800" dirty="0">
              <a:latin typeface="游ゴシック" panose="020B0400000000000000" pitchFamily="50" charset="-128"/>
              <a:ea typeface="游ゴシック" panose="020B0400000000000000" pitchFamily="50" charset="-128"/>
              <a:cs typeface="ＭＳ 明朝"/>
            </a:endParaRPr>
          </a:p>
        </p:txBody>
      </p:sp>
      <p:sp>
        <p:nvSpPr>
          <p:cNvPr id="9" name="object 9"/>
          <p:cNvSpPr txBox="1"/>
          <p:nvPr/>
        </p:nvSpPr>
        <p:spPr>
          <a:xfrm>
            <a:off x="4082400" y="9537700"/>
            <a:ext cx="2518410" cy="648335"/>
          </a:xfrm>
          <a:prstGeom prst="rect">
            <a:avLst/>
          </a:prstGeom>
        </p:spPr>
        <p:txBody>
          <a:bodyPr vert="horz" wrap="square" lIns="0" tIns="43180" rIns="0" bIns="0" rtlCol="0">
            <a:spAutoFit/>
          </a:bodyPr>
          <a:lstStyle/>
          <a:p>
            <a:pPr marL="12700">
              <a:lnSpc>
                <a:spcPct val="100000"/>
              </a:lnSpc>
              <a:spcBef>
                <a:spcPts val="340"/>
              </a:spcBef>
            </a:pPr>
            <a:r>
              <a:rPr sz="900" b="1" spc="25" dirty="0">
                <a:latin typeface="游ゴシック"/>
                <a:cs typeface="游ゴシック"/>
              </a:rPr>
              <a:t>一般社団法人 日本原子力学会 標準課</a:t>
            </a:r>
            <a:endParaRPr sz="900" dirty="0">
              <a:latin typeface="游ゴシック"/>
              <a:cs typeface="游ゴシック"/>
            </a:endParaRPr>
          </a:p>
          <a:p>
            <a:pPr marL="12700" marR="5080">
              <a:lnSpc>
                <a:spcPts val="1200"/>
              </a:lnSpc>
              <a:spcBef>
                <a:spcPts val="60"/>
              </a:spcBef>
            </a:pPr>
            <a:r>
              <a:rPr sz="800" dirty="0">
                <a:latin typeface="游ゴシック"/>
                <a:cs typeface="游ゴシック"/>
              </a:rPr>
              <a:t>〒</a:t>
            </a:r>
            <a:r>
              <a:rPr sz="800" spc="-10" dirty="0">
                <a:latin typeface="游ゴシック"/>
                <a:cs typeface="游ゴシック"/>
              </a:rPr>
              <a:t>105-</a:t>
            </a:r>
            <a:r>
              <a:rPr sz="800" dirty="0">
                <a:latin typeface="游ゴシック"/>
                <a:cs typeface="游ゴシック"/>
              </a:rPr>
              <a:t>0004</a:t>
            </a:r>
            <a:r>
              <a:rPr sz="800" spc="10" dirty="0">
                <a:latin typeface="游ゴシック"/>
                <a:cs typeface="游ゴシック"/>
              </a:rPr>
              <a:t> 東京都港区新橋</a:t>
            </a:r>
            <a:r>
              <a:rPr sz="800" spc="-10" dirty="0">
                <a:latin typeface="游ゴシック"/>
                <a:cs typeface="游ゴシック"/>
              </a:rPr>
              <a:t>2-3-</a:t>
            </a:r>
            <a:r>
              <a:rPr sz="800" dirty="0">
                <a:latin typeface="游ゴシック"/>
                <a:cs typeface="游ゴシック"/>
              </a:rPr>
              <a:t>7</a:t>
            </a:r>
            <a:r>
              <a:rPr sz="800" spc="25" dirty="0">
                <a:latin typeface="游ゴシック"/>
                <a:cs typeface="游ゴシック"/>
              </a:rPr>
              <a:t>  新橋第二中ビル</a:t>
            </a:r>
            <a:r>
              <a:rPr sz="800" spc="-25" dirty="0">
                <a:latin typeface="游ゴシック"/>
                <a:cs typeface="游ゴシック"/>
              </a:rPr>
              <a:t>3F </a:t>
            </a:r>
            <a:r>
              <a:rPr sz="800" dirty="0">
                <a:latin typeface="游ゴシック"/>
                <a:cs typeface="游ゴシック"/>
              </a:rPr>
              <a:t>TEL</a:t>
            </a:r>
            <a:r>
              <a:rPr sz="800" spc="5" dirty="0">
                <a:latin typeface="游ゴシック"/>
                <a:cs typeface="游ゴシック"/>
              </a:rPr>
              <a:t>: </a:t>
            </a:r>
            <a:r>
              <a:rPr sz="800" spc="-10" dirty="0">
                <a:latin typeface="游ゴシック"/>
                <a:cs typeface="游ゴシック"/>
              </a:rPr>
              <a:t>03-3508-</a:t>
            </a:r>
            <a:r>
              <a:rPr sz="800" dirty="0">
                <a:latin typeface="游ゴシック"/>
                <a:cs typeface="游ゴシック"/>
              </a:rPr>
              <a:t>1263</a:t>
            </a:r>
            <a:r>
              <a:rPr sz="800" spc="185" dirty="0">
                <a:latin typeface="游ゴシック"/>
                <a:cs typeface="游ゴシック"/>
              </a:rPr>
              <a:t>  </a:t>
            </a:r>
            <a:r>
              <a:rPr sz="800" dirty="0">
                <a:latin typeface="游ゴシック"/>
                <a:cs typeface="游ゴシック"/>
              </a:rPr>
              <a:t>FAX</a:t>
            </a:r>
            <a:r>
              <a:rPr sz="800" spc="5" dirty="0">
                <a:latin typeface="游ゴシック"/>
                <a:cs typeface="游ゴシック"/>
              </a:rPr>
              <a:t>: </a:t>
            </a:r>
            <a:r>
              <a:rPr sz="800" spc="-10" dirty="0">
                <a:latin typeface="游ゴシック"/>
                <a:cs typeface="游ゴシック"/>
              </a:rPr>
              <a:t>03-3581-</a:t>
            </a:r>
            <a:r>
              <a:rPr sz="800" spc="-20" dirty="0">
                <a:latin typeface="游ゴシック"/>
                <a:cs typeface="游ゴシック"/>
              </a:rPr>
              <a:t>6128</a:t>
            </a:r>
            <a:endParaRPr sz="800" dirty="0">
              <a:latin typeface="游ゴシック"/>
              <a:cs typeface="游ゴシック"/>
            </a:endParaRPr>
          </a:p>
          <a:p>
            <a:pPr marL="12700">
              <a:lnSpc>
                <a:spcPct val="100000"/>
              </a:lnSpc>
              <a:spcBef>
                <a:spcPts val="160"/>
              </a:spcBef>
            </a:pPr>
            <a:r>
              <a:rPr sz="800" dirty="0">
                <a:latin typeface="游ゴシック"/>
                <a:cs typeface="游ゴシック"/>
              </a:rPr>
              <a:t>E-mail:</a:t>
            </a:r>
            <a:r>
              <a:rPr sz="800" spc="-30" dirty="0">
                <a:latin typeface="游ゴシック"/>
                <a:cs typeface="游ゴシック"/>
              </a:rPr>
              <a:t> </a:t>
            </a:r>
            <a:r>
              <a:rPr sz="800" spc="-10" dirty="0">
                <a:latin typeface="游ゴシック"/>
                <a:cs typeface="游ゴシック"/>
                <a:hlinkClick r:id="rId2"/>
              </a:rPr>
              <a:t>sc@aesj.or.jp</a:t>
            </a:r>
            <a:endParaRPr sz="800" dirty="0">
              <a:latin typeface="游ゴシック"/>
              <a:cs typeface="游ゴシック"/>
            </a:endParaRPr>
          </a:p>
        </p:txBody>
      </p:sp>
      <p:sp>
        <p:nvSpPr>
          <p:cNvPr id="14" name="スライド番号プレースホルダー 13">
            <a:extLst>
              <a:ext uri="{FF2B5EF4-FFF2-40B4-BE49-F238E27FC236}">
                <a16:creationId xmlns:a16="http://schemas.microsoft.com/office/drawing/2014/main" id="{7EAC3772-4360-450C-93D3-56F5FC11344D}"/>
              </a:ext>
            </a:extLst>
          </p:cNvPr>
          <p:cNvSpPr>
            <a:spLocks noGrp="1"/>
          </p:cNvSpPr>
          <p:nvPr>
            <p:ph type="sldNum" sz="quarter" idx="7"/>
          </p:nvPr>
        </p:nvSpPr>
        <p:spPr>
          <a:xfrm>
            <a:off x="3702050" y="9994900"/>
            <a:ext cx="222123" cy="179536"/>
          </a:xfrm>
        </p:spPr>
        <p:txBody>
          <a:bodyPr/>
          <a:lstStyle/>
          <a:p>
            <a:pPr marL="38100">
              <a:lnSpc>
                <a:spcPts val="1370"/>
              </a:lnSpc>
            </a:pPr>
            <a:r>
              <a:rPr lang="en-US" altLang="ja-JP" dirty="0"/>
              <a:t>17</a:t>
            </a:r>
          </a:p>
        </p:txBody>
      </p:sp>
      <p:sp>
        <p:nvSpPr>
          <p:cNvPr id="16" name="object 5">
            <a:extLst>
              <a:ext uri="{FF2B5EF4-FFF2-40B4-BE49-F238E27FC236}">
                <a16:creationId xmlns:a16="http://schemas.microsoft.com/office/drawing/2014/main" id="{F522B599-D1CC-7430-3524-6132038A1F72}"/>
              </a:ext>
            </a:extLst>
          </p:cNvPr>
          <p:cNvSpPr/>
          <p:nvPr/>
        </p:nvSpPr>
        <p:spPr>
          <a:xfrm>
            <a:off x="666000" y="3398642"/>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17" name="object 5">
            <a:extLst>
              <a:ext uri="{FF2B5EF4-FFF2-40B4-BE49-F238E27FC236}">
                <a16:creationId xmlns:a16="http://schemas.microsoft.com/office/drawing/2014/main" id="{894FC347-9087-BDC9-E755-466E85F8250F}"/>
              </a:ext>
            </a:extLst>
          </p:cNvPr>
          <p:cNvSpPr/>
          <p:nvPr/>
        </p:nvSpPr>
        <p:spPr>
          <a:xfrm>
            <a:off x="666000" y="60325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18" name="object 5">
            <a:extLst>
              <a:ext uri="{FF2B5EF4-FFF2-40B4-BE49-F238E27FC236}">
                <a16:creationId xmlns:a16="http://schemas.microsoft.com/office/drawing/2014/main" id="{4665FD6B-71FB-CC49-6FA8-8F8F72D21DC2}"/>
              </a:ext>
            </a:extLst>
          </p:cNvPr>
          <p:cNvSpPr/>
          <p:nvPr/>
        </p:nvSpPr>
        <p:spPr>
          <a:xfrm>
            <a:off x="691200" y="42480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2" name="object 10">
            <a:extLst>
              <a:ext uri="{FF2B5EF4-FFF2-40B4-BE49-F238E27FC236}">
                <a16:creationId xmlns:a16="http://schemas.microsoft.com/office/drawing/2014/main" id="{C13B13CE-2ECA-E65A-5EFB-845D54F90BD6}"/>
              </a:ext>
            </a:extLst>
          </p:cNvPr>
          <p:cNvSpPr txBox="1"/>
          <p:nvPr/>
        </p:nvSpPr>
        <p:spPr>
          <a:xfrm>
            <a:off x="630000" y="664370"/>
            <a:ext cx="1800653" cy="374461"/>
          </a:xfrm>
          <a:prstGeom prst="rect">
            <a:avLst/>
          </a:prstGeom>
        </p:spPr>
        <p:txBody>
          <a:bodyPr vert="horz" wrap="square" lIns="0" tIns="43180" rIns="0" bIns="0" rtlCol="0">
            <a:spAutoFit/>
          </a:bodyPr>
          <a:lstStyle/>
          <a:p>
            <a:pPr marL="12700">
              <a:lnSpc>
                <a:spcPct val="100000"/>
              </a:lnSpc>
              <a:spcBef>
                <a:spcPts val="95"/>
              </a:spcBef>
            </a:pPr>
            <a:r>
              <a:rPr lang="ja-JP" altLang="en-US" sz="2150" b="1" spc="-20" dirty="0">
                <a:latin typeface="HGS明朝E" panose="02020900000000000000" pitchFamily="18" charset="-128"/>
                <a:ea typeface="HGS明朝E" panose="02020900000000000000" pitchFamily="18" charset="-128"/>
                <a:cs typeface="ＭＳ 明朝"/>
              </a:rPr>
              <a:t>技術レポ</a:t>
            </a:r>
            <a:r>
              <a:rPr lang="ja-JP" altLang="en-US" sz="2150" b="1" spc="-30" dirty="0">
                <a:latin typeface="HGS明朝E" panose="02020900000000000000" pitchFamily="18" charset="-128"/>
                <a:ea typeface="HGS明朝E" panose="02020900000000000000" pitchFamily="18" charset="-128"/>
                <a:cs typeface="ＭＳ 明朝"/>
              </a:rPr>
              <a:t>ー</a:t>
            </a:r>
            <a:r>
              <a:rPr lang="ja-JP" altLang="en-US" sz="2150" b="1" spc="-50" dirty="0">
                <a:latin typeface="HGS明朝E" panose="02020900000000000000" pitchFamily="18" charset="-128"/>
                <a:ea typeface="HGS明朝E" panose="02020900000000000000" pitchFamily="18" charset="-128"/>
                <a:cs typeface="ＭＳ 明朝"/>
              </a:rPr>
              <a:t>ト</a:t>
            </a:r>
            <a:endParaRPr lang="ja-JP" altLang="en-US" sz="2150" dirty="0">
              <a:latin typeface="HGS明朝E" panose="02020900000000000000" pitchFamily="18" charset="-128"/>
              <a:ea typeface="HGS明朝E" panose="02020900000000000000" pitchFamily="18" charset="-128"/>
              <a:cs typeface="ＭＳ 明朝"/>
            </a:endParaRPr>
          </a:p>
        </p:txBody>
      </p:sp>
      <p:sp>
        <p:nvSpPr>
          <p:cNvPr id="3" name="object 10">
            <a:extLst>
              <a:ext uri="{FF2B5EF4-FFF2-40B4-BE49-F238E27FC236}">
                <a16:creationId xmlns:a16="http://schemas.microsoft.com/office/drawing/2014/main" id="{01563CFA-464E-A0F7-1F7C-2646597A973C}"/>
              </a:ext>
            </a:extLst>
          </p:cNvPr>
          <p:cNvSpPr txBox="1"/>
          <p:nvPr/>
        </p:nvSpPr>
        <p:spPr>
          <a:xfrm>
            <a:off x="630001" y="1134000"/>
            <a:ext cx="1167050" cy="205184"/>
          </a:xfrm>
          <a:prstGeom prst="rect">
            <a:avLst/>
          </a:prstGeom>
        </p:spPr>
        <p:txBody>
          <a:bodyPr vert="horz" wrap="square" lIns="0" tIns="43180" rIns="0" bIns="0" rtlCol="0">
            <a:spAutoFit/>
          </a:bodyPr>
          <a:lstStyle/>
          <a:p>
            <a:pPr marL="12700">
              <a:lnSpc>
                <a:spcPct val="100000"/>
              </a:lnSpc>
              <a:spcBef>
                <a:spcPts val="985"/>
              </a:spcBef>
            </a:pPr>
            <a:r>
              <a:rPr lang="en-US" altLang="ja-JP" sz="1050" dirty="0">
                <a:latin typeface="HGS明朝E" panose="02020900000000000000" pitchFamily="18" charset="-128"/>
                <a:ea typeface="HGS明朝E" panose="02020900000000000000" pitchFamily="18" charset="-128"/>
                <a:cs typeface="游ゴシック"/>
              </a:rPr>
              <a:t>(2/2</a:t>
            </a:r>
            <a:r>
              <a:rPr lang="ja-JP" altLang="en-US" sz="1050" spc="-30" dirty="0">
                <a:latin typeface="HGS明朝E" panose="02020900000000000000" pitchFamily="18" charset="-128"/>
                <a:ea typeface="HGS明朝E" panose="02020900000000000000" pitchFamily="18" charset="-128"/>
                <a:cs typeface="游ゴシック"/>
              </a:rPr>
              <a:t> ページ</a:t>
            </a:r>
            <a:r>
              <a:rPr lang="en-US" altLang="ja-JP" sz="1050" spc="-30" dirty="0">
                <a:latin typeface="HGS明朝E" panose="02020900000000000000" pitchFamily="18" charset="-128"/>
                <a:ea typeface="HGS明朝E" panose="02020900000000000000" pitchFamily="18" charset="-128"/>
                <a:cs typeface="游ゴシック"/>
              </a:rPr>
              <a:t>)</a:t>
            </a:r>
            <a:endParaRPr lang="ja-JP" altLang="en-US" sz="1050" dirty="0">
              <a:latin typeface="HGS明朝E" panose="02020900000000000000" pitchFamily="18" charset="-128"/>
              <a:ea typeface="HGS明朝E" panose="02020900000000000000" pitchFamily="18" charset="-128"/>
              <a:cs typeface="游ゴシック"/>
            </a:endParaRPr>
          </a:p>
        </p:txBody>
      </p:sp>
      <p:sp>
        <p:nvSpPr>
          <p:cNvPr id="10" name="object 10">
            <a:extLst>
              <a:ext uri="{FF2B5EF4-FFF2-40B4-BE49-F238E27FC236}">
                <a16:creationId xmlns:a16="http://schemas.microsoft.com/office/drawing/2014/main" id="{AAD232CC-22C3-D893-8CC4-DCD1947662BC}"/>
              </a:ext>
            </a:extLst>
          </p:cNvPr>
          <p:cNvSpPr txBox="1"/>
          <p:nvPr/>
        </p:nvSpPr>
        <p:spPr>
          <a:xfrm>
            <a:off x="691200" y="4282423"/>
            <a:ext cx="6200695" cy="654025"/>
          </a:xfrm>
          <a:prstGeom prst="rect">
            <a:avLst/>
          </a:prstGeom>
        </p:spPr>
        <p:txBody>
          <a:bodyPr vert="horz" wrap="square" lIns="0" tIns="43180" rIns="0" bIns="0" rtlCol="0">
            <a:spAutoFit/>
          </a:bodyPr>
          <a:lstStyle/>
          <a:p>
            <a:pPr marL="12700" marR="527050">
              <a:lnSpc>
                <a:spcPts val="1200"/>
              </a:lnSpc>
            </a:pPr>
            <a:r>
              <a:rPr lang="ja-JP" altLang="en-US" sz="1050" spc="-20" dirty="0">
                <a:latin typeface="HGPｺﾞｼｯｸM" panose="020B0600000000000000" pitchFamily="50" charset="-128"/>
                <a:ea typeface="HGPｺﾞｼｯｸM" panose="020B0600000000000000" pitchFamily="50" charset="-128"/>
                <a:cs typeface="HGPｺﾞｼｯｸM"/>
              </a:rPr>
              <a:t>原子力発電所に対する津波を起因とした確率論的リスク評価に関する実施基準の評価適用事例集：</a:t>
            </a:r>
            <a:r>
              <a:rPr lang="en-US" altLang="ja-JP" sz="1050" spc="-10" dirty="0">
                <a:latin typeface="HGPｺﾞｼｯｸM" panose="020B0600000000000000" pitchFamily="50" charset="-128"/>
                <a:ea typeface="HGPｺﾞｼｯｸM" panose="020B0600000000000000" pitchFamily="50" charset="-128"/>
                <a:cs typeface="HGPｺﾞｼｯｸM"/>
              </a:rPr>
              <a:t>2012 (AESJ-SC-TR006</a:t>
            </a:r>
            <a:r>
              <a:rPr lang="ja-JP" altLang="en-US" sz="1050" spc="-10"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2012</a:t>
            </a:r>
            <a:r>
              <a:rPr lang="ja-JP" altLang="en-US" sz="1050" spc="-10" dirty="0">
                <a:latin typeface="HGPｺﾞｼｯｸM" panose="020B0600000000000000" pitchFamily="50" charset="-128"/>
                <a:ea typeface="HGPｺﾞｼｯｸM" panose="020B0600000000000000" pitchFamily="50" charset="-128"/>
                <a:cs typeface="HGPｺﾞｼｯｸM"/>
              </a:rPr>
              <a:t>）</a:t>
            </a:r>
            <a:endParaRPr lang="ja-JP" altLang="en-US" sz="105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60"/>
              </a:spcBef>
            </a:pPr>
            <a:r>
              <a:rPr lang="en-US" altLang="ja-JP" sz="900" dirty="0">
                <a:latin typeface="HGPｺﾞｼｯｸM" panose="020B0600000000000000" pitchFamily="50" charset="-128"/>
                <a:ea typeface="HGPｺﾞｼｯｸM" panose="020B0600000000000000" pitchFamily="50" charset="-128"/>
                <a:cs typeface="HGPｺﾞｼｯｸM"/>
              </a:rPr>
              <a:t>【</a:t>
            </a:r>
            <a:r>
              <a:rPr lang="ja-JP" altLang="en-US" sz="900" dirty="0">
                <a:latin typeface="HGPｺﾞｼｯｸM" panose="020B0600000000000000" pitchFamily="50" charset="-128"/>
                <a:ea typeface="HGPｺﾞｼｯｸM" panose="020B0600000000000000" pitchFamily="50" charset="-128"/>
                <a:cs typeface="HGPｺﾞｼｯｸM"/>
              </a:rPr>
              <a:t>担当分科会</a:t>
            </a:r>
            <a:r>
              <a:rPr lang="en-US" altLang="ja-JP" sz="900" dirty="0">
                <a:latin typeface="HGPｺﾞｼｯｸM" panose="020B0600000000000000" pitchFamily="50" charset="-128"/>
                <a:ea typeface="HGPｺﾞｼｯｸM" panose="020B0600000000000000" pitchFamily="50" charset="-128"/>
                <a:cs typeface="HGPｺﾞｼｯｸM"/>
              </a:rPr>
              <a:t>】</a:t>
            </a:r>
            <a:r>
              <a:rPr lang="ja-JP" altLang="en-US" sz="900" dirty="0">
                <a:latin typeface="HGPｺﾞｼｯｸM" panose="020B0600000000000000" pitchFamily="50" charset="-128"/>
                <a:ea typeface="HGPｺﾞｼｯｸM" panose="020B0600000000000000" pitchFamily="50" charset="-128"/>
                <a:cs typeface="HGPｺﾞｼｯｸM"/>
              </a:rPr>
              <a:t>津波</a:t>
            </a:r>
            <a:r>
              <a:rPr lang="en-US" altLang="ja-JP" sz="900" spc="-10" dirty="0">
                <a:latin typeface="HGPｺﾞｼｯｸM" panose="020B0600000000000000" pitchFamily="50" charset="-128"/>
                <a:ea typeface="HGPｺﾞｼｯｸM" panose="020B0600000000000000" pitchFamily="50" charset="-128"/>
                <a:cs typeface="HGPｺﾞｼｯｸM"/>
              </a:rPr>
              <a:t>PRA</a:t>
            </a:r>
            <a:r>
              <a:rPr lang="ja-JP" altLang="en-US" sz="900" spc="-20" dirty="0">
                <a:latin typeface="HGPｺﾞｼｯｸM" panose="020B0600000000000000" pitchFamily="50" charset="-128"/>
                <a:ea typeface="HGPｺﾞｼｯｸM" panose="020B0600000000000000" pitchFamily="50" charset="-128"/>
                <a:cs typeface="HGPｺﾞｼｯｸM"/>
              </a:rPr>
              <a:t>分科会</a:t>
            </a:r>
            <a:endParaRPr lang="ja-JP" altLang="en-US" sz="90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120"/>
              </a:spcBef>
            </a:pPr>
            <a:r>
              <a:rPr lang="en-US" altLang="ja-JP" sz="900" spc="-5" dirty="0">
                <a:latin typeface="HGPｺﾞｼｯｸM" panose="020B0600000000000000" pitchFamily="50" charset="-128"/>
                <a:ea typeface="HGPｺﾞｼｯｸM" panose="020B0600000000000000" pitchFamily="50" charset="-128"/>
                <a:cs typeface="HGPｺﾞｼｯｸM"/>
              </a:rPr>
              <a:t>【</a:t>
            </a:r>
            <a:r>
              <a:rPr lang="ja-JP" altLang="en-US" sz="900" spc="-5" dirty="0">
                <a:latin typeface="HGPｺﾞｼｯｸM" panose="020B0600000000000000" pitchFamily="50" charset="-128"/>
                <a:ea typeface="HGPｺﾞｼｯｸM" panose="020B0600000000000000" pitchFamily="50" charset="-128"/>
                <a:cs typeface="HGPｺﾞｼｯｸM"/>
              </a:rPr>
              <a:t>定価・税込</a:t>
            </a:r>
            <a:r>
              <a:rPr lang="en-US" altLang="ja-JP" sz="900" spc="-5" dirty="0">
                <a:latin typeface="HGPｺﾞｼｯｸM" panose="020B0600000000000000" pitchFamily="50" charset="-128"/>
                <a:ea typeface="HGPｺﾞｼｯｸM" panose="020B0600000000000000" pitchFamily="50" charset="-128"/>
                <a:cs typeface="HGPｺﾞｼｯｸM"/>
              </a:rPr>
              <a:t>】</a:t>
            </a:r>
            <a:r>
              <a:rPr lang="en-US" altLang="ja-JP" sz="900" spc="-10" dirty="0">
                <a:latin typeface="HGPｺﾞｼｯｸM" panose="020B0600000000000000" pitchFamily="50" charset="-128"/>
                <a:ea typeface="HGPｺﾞｼｯｸM" panose="020B0600000000000000" pitchFamily="50" charset="-128"/>
                <a:cs typeface="HGPｺﾞｼｯｸM"/>
              </a:rPr>
              <a:t>10,312</a:t>
            </a:r>
            <a:r>
              <a:rPr lang="ja-JP" altLang="en-US" sz="900" spc="20" dirty="0">
                <a:latin typeface="HGPｺﾞｼｯｸM" panose="020B0600000000000000" pitchFamily="50" charset="-128"/>
                <a:ea typeface="HGPｺﾞｼｯｸM" panose="020B0600000000000000" pitchFamily="50" charset="-128"/>
                <a:cs typeface="HGPｺﾞｼｯｸM"/>
              </a:rPr>
              <a:t>円　</a:t>
            </a:r>
            <a:r>
              <a:rPr lang="en-US" altLang="ja-JP" sz="900" spc="20" dirty="0">
                <a:latin typeface="HGPｺﾞｼｯｸM" panose="020B0600000000000000" pitchFamily="50" charset="-128"/>
                <a:ea typeface="HGPｺﾞｼｯｸM" panose="020B0600000000000000" pitchFamily="50" charset="-128"/>
                <a:cs typeface="HGPｺﾞｼｯｸM"/>
              </a:rPr>
              <a:t>【</a:t>
            </a:r>
            <a:r>
              <a:rPr lang="ja-JP" altLang="en-US" sz="900" spc="20" dirty="0">
                <a:latin typeface="HGPｺﾞｼｯｸM" panose="020B0600000000000000" pitchFamily="50" charset="-128"/>
                <a:ea typeface="HGPｺﾞｼｯｸM" panose="020B0600000000000000" pitchFamily="50" charset="-128"/>
                <a:cs typeface="HGPｺﾞｼｯｸM"/>
              </a:rPr>
              <a:t>会員価格・税込</a:t>
            </a:r>
            <a:r>
              <a:rPr lang="en-US" altLang="ja-JP" sz="900" spc="20" dirty="0">
                <a:latin typeface="HGPｺﾞｼｯｸM" panose="020B0600000000000000" pitchFamily="50" charset="-128"/>
                <a:ea typeface="HGPｺﾞｼｯｸM" panose="020B0600000000000000" pitchFamily="50" charset="-128"/>
                <a:cs typeface="HGPｺﾞｼｯｸM"/>
              </a:rPr>
              <a:t>】</a:t>
            </a:r>
            <a:r>
              <a:rPr lang="en-US" altLang="ja-JP" sz="900" spc="-10" dirty="0">
                <a:latin typeface="HGPｺﾞｼｯｸM" panose="020B0600000000000000" pitchFamily="50" charset="-128"/>
                <a:ea typeface="HGPｺﾞｼｯｸM" panose="020B0600000000000000" pitchFamily="50" charset="-128"/>
                <a:cs typeface="HGPｺﾞｼｯｸM"/>
              </a:rPr>
              <a:t>8,250</a:t>
            </a:r>
            <a:r>
              <a:rPr lang="ja-JP" altLang="en-US" sz="900" spc="125" dirty="0">
                <a:latin typeface="HGPｺﾞｼｯｸM" panose="020B0600000000000000" pitchFamily="50" charset="-128"/>
                <a:ea typeface="HGPｺﾞｼｯｸM" panose="020B0600000000000000" pitchFamily="50" charset="-128"/>
                <a:cs typeface="HGPｺﾞｼｯｸM"/>
              </a:rPr>
              <a:t>円　</a:t>
            </a:r>
            <a:r>
              <a:rPr lang="en-US" altLang="ja-JP" sz="900" spc="125" dirty="0">
                <a:latin typeface="HGPｺﾞｼｯｸM" panose="020B0600000000000000" pitchFamily="50" charset="-128"/>
                <a:ea typeface="HGPｺﾞｼｯｸM" panose="020B0600000000000000" pitchFamily="50" charset="-128"/>
                <a:cs typeface="HGPｺﾞｼｯｸM"/>
              </a:rPr>
              <a:t>【</a:t>
            </a:r>
            <a:r>
              <a:rPr lang="en-US" altLang="ja-JP" sz="900" spc="-10" dirty="0">
                <a:latin typeface="HGPｺﾞｼｯｸM" panose="020B0600000000000000" pitchFamily="50" charset="-128"/>
                <a:ea typeface="HGPｺﾞｼｯｸM" panose="020B0600000000000000" pitchFamily="50" charset="-128"/>
                <a:cs typeface="HGPｺﾞｼｯｸM"/>
              </a:rPr>
              <a:t>ISBN</a:t>
            </a:r>
            <a:r>
              <a:rPr lang="en-US" altLang="ja-JP" sz="900" dirty="0">
                <a:latin typeface="HGPｺﾞｼｯｸM" panose="020B0600000000000000" pitchFamily="50" charset="-128"/>
                <a:ea typeface="HGPｺﾞｼｯｸM" panose="020B0600000000000000" pitchFamily="50" charset="-128"/>
                <a:cs typeface="HGPｺﾞｼｯｸM"/>
              </a:rPr>
              <a:t>】</a:t>
            </a:r>
            <a:r>
              <a:rPr lang="en-US" altLang="ja-JP" sz="900" spc="-10" dirty="0">
                <a:latin typeface="HGPｺﾞｼｯｸM" panose="020B0600000000000000" pitchFamily="50" charset="-128"/>
                <a:ea typeface="HGPｺﾞｼｯｸM" panose="020B0600000000000000" pitchFamily="50" charset="-128"/>
                <a:cs typeface="HGPｺﾞｼｯｸM"/>
              </a:rPr>
              <a:t>978-4-89047-367-</a:t>
            </a:r>
            <a:r>
              <a:rPr lang="en-US" altLang="ja-JP" sz="900" dirty="0">
                <a:latin typeface="HGPｺﾞｼｯｸM" panose="020B0600000000000000" pitchFamily="50" charset="-128"/>
                <a:ea typeface="HGPｺﾞｼｯｸM" panose="020B0600000000000000" pitchFamily="50" charset="-128"/>
                <a:cs typeface="HGPｺﾞｼｯｸM"/>
              </a:rPr>
              <a:t>0</a:t>
            </a:r>
            <a:r>
              <a:rPr lang="ja-JP" altLang="en-US" sz="900" dirty="0">
                <a:latin typeface="HGPｺﾞｼｯｸM" panose="020B0600000000000000" pitchFamily="50" charset="-128"/>
                <a:ea typeface="HGPｺﾞｼｯｸM" panose="020B0600000000000000" pitchFamily="50" charset="-128"/>
                <a:cs typeface="HGPｺﾞｼｯｸM"/>
              </a:rPr>
              <a:t>　</a:t>
            </a:r>
            <a:r>
              <a:rPr lang="en-US" altLang="ja-JP" sz="900" spc="35" dirty="0">
                <a:latin typeface="HGPｺﾞｼｯｸM" panose="020B0600000000000000" pitchFamily="50" charset="-128"/>
                <a:ea typeface="HGPｺﾞｼｯｸM" panose="020B0600000000000000" pitchFamily="50" charset="-128"/>
                <a:cs typeface="HGPｺﾞｼｯｸM"/>
              </a:rPr>
              <a:t>【</a:t>
            </a:r>
            <a:r>
              <a:rPr lang="ja-JP" altLang="en-US" sz="900" spc="35" dirty="0">
                <a:latin typeface="HGPｺﾞｼｯｸM" panose="020B0600000000000000" pitchFamily="50" charset="-128"/>
                <a:ea typeface="HGPｺﾞｼｯｸM" panose="020B0600000000000000" pitchFamily="50" charset="-128"/>
                <a:cs typeface="HGPｺﾞｼｯｸM"/>
              </a:rPr>
              <a:t>書籍コード</a:t>
            </a:r>
            <a:r>
              <a:rPr lang="en-US" altLang="ja-JP" sz="900" spc="35" dirty="0">
                <a:latin typeface="HGPｺﾞｼｯｸM" panose="020B0600000000000000" pitchFamily="50" charset="-128"/>
                <a:ea typeface="HGPｺﾞｼｯｸM" panose="020B0600000000000000" pitchFamily="50" charset="-128"/>
                <a:cs typeface="HGPｺﾞｼｯｸM"/>
              </a:rPr>
              <a:t>】</a:t>
            </a:r>
            <a:r>
              <a:rPr lang="en-US" altLang="ja-JP" sz="900" spc="-20" dirty="0">
                <a:latin typeface="HGPｺﾞｼｯｸM" panose="020B0600000000000000" pitchFamily="50" charset="-128"/>
                <a:ea typeface="HGPｺﾞｼｯｸM" panose="020B0600000000000000" pitchFamily="50" charset="-128"/>
                <a:cs typeface="HGPｺﾞｼｯｸM"/>
              </a:rPr>
              <a:t>1218</a:t>
            </a:r>
            <a:endParaRPr lang="ja-JP" altLang="en-US" sz="900" dirty="0">
              <a:latin typeface="HGPｺﾞｼｯｸM" panose="020B0600000000000000" pitchFamily="50" charset="-128"/>
              <a:ea typeface="HGPｺﾞｼｯｸM" panose="020B0600000000000000" pitchFamily="50" charset="-128"/>
              <a:cs typeface="HGPｺﾞｼｯｸM"/>
            </a:endParaRPr>
          </a:p>
        </p:txBody>
      </p:sp>
      <p:sp>
        <p:nvSpPr>
          <p:cNvPr id="11" name="object 10">
            <a:extLst>
              <a:ext uri="{FF2B5EF4-FFF2-40B4-BE49-F238E27FC236}">
                <a16:creationId xmlns:a16="http://schemas.microsoft.com/office/drawing/2014/main" id="{18796496-29A8-6599-54D1-F3239E9E72EC}"/>
              </a:ext>
            </a:extLst>
          </p:cNvPr>
          <p:cNvSpPr txBox="1"/>
          <p:nvPr/>
        </p:nvSpPr>
        <p:spPr>
          <a:xfrm>
            <a:off x="691200" y="3472234"/>
            <a:ext cx="6051551" cy="654025"/>
          </a:xfrm>
          <a:prstGeom prst="rect">
            <a:avLst/>
          </a:prstGeom>
        </p:spPr>
        <p:txBody>
          <a:bodyPr vert="horz" wrap="square" lIns="0" tIns="43180" rIns="0" bIns="0" rtlCol="0">
            <a:spAutoFit/>
          </a:bodyPr>
          <a:lstStyle/>
          <a:p>
            <a:pPr marL="12700" marR="41275">
              <a:lnSpc>
                <a:spcPts val="1200"/>
              </a:lnSpc>
            </a:pPr>
            <a:r>
              <a:rPr lang="ja-JP" altLang="en-US" sz="1050" dirty="0">
                <a:latin typeface="HGPｺﾞｼｯｸM" panose="020B0600000000000000" pitchFamily="50" charset="-128"/>
                <a:ea typeface="HGPｺﾞｼｯｸM" panose="020B0600000000000000" pitchFamily="50" charset="-128"/>
                <a:cs typeface="HGPｺﾞｼｯｸM"/>
              </a:rPr>
              <a:t>原子力安全の基本的考え方について 第</a:t>
            </a:r>
            <a:r>
              <a:rPr lang="en-US" altLang="ja-JP" sz="1050" spc="-10" dirty="0">
                <a:latin typeface="HGPｺﾞｼｯｸM" panose="020B0600000000000000" pitchFamily="50" charset="-128"/>
                <a:ea typeface="HGPｺﾞｼｯｸM" panose="020B0600000000000000" pitchFamily="50" charset="-128"/>
                <a:cs typeface="HGPｺﾞｼｯｸM"/>
              </a:rPr>
              <a:t>Ⅱ</a:t>
            </a:r>
            <a:r>
              <a:rPr lang="ja-JP" altLang="en-US" sz="1050" spc="-20" dirty="0">
                <a:latin typeface="HGPｺﾞｼｯｸM" panose="020B0600000000000000" pitchFamily="50" charset="-128"/>
                <a:ea typeface="HGPｺﾞｼｯｸM" panose="020B0600000000000000" pitchFamily="50" charset="-128"/>
                <a:cs typeface="HGPｺﾞｼｯｸM"/>
              </a:rPr>
              <a:t>編 原子力安全確保のための基本的な技術要件と規格基準の体系化の</a:t>
            </a:r>
            <a:r>
              <a:rPr lang="ja-JP" altLang="en-US" sz="1050" spc="15" dirty="0">
                <a:latin typeface="HGPｺﾞｼｯｸM" panose="020B0600000000000000" pitchFamily="50" charset="-128"/>
                <a:ea typeface="HGPｺﾞｼｯｸM" panose="020B0600000000000000" pitchFamily="50" charset="-128"/>
                <a:cs typeface="HGPｺﾞｼｯｸM"/>
              </a:rPr>
              <a:t>課題について </a:t>
            </a:r>
            <a:r>
              <a:rPr lang="en-US" altLang="ja-JP" sz="1050" spc="15"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AESJ-SC-TR007</a:t>
            </a:r>
            <a:r>
              <a:rPr lang="ja-JP" altLang="en-US" sz="1050" spc="-10"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2014)</a:t>
            </a:r>
            <a:endParaRPr lang="ja-JP" altLang="en-US" sz="105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60"/>
              </a:spcBef>
            </a:pPr>
            <a:r>
              <a:rPr lang="en-US" altLang="ja-JP" sz="900" spc="-10" dirty="0">
                <a:latin typeface="HGPｺﾞｼｯｸM" panose="020B0600000000000000" pitchFamily="50" charset="-128"/>
                <a:ea typeface="HGPｺﾞｼｯｸM" panose="020B0600000000000000" pitchFamily="50" charset="-128"/>
                <a:cs typeface="HGPｺﾞｼｯｸM"/>
              </a:rPr>
              <a:t>【</a:t>
            </a:r>
            <a:r>
              <a:rPr lang="ja-JP" altLang="en-US" sz="900" spc="-10" dirty="0">
                <a:latin typeface="HGPｺﾞｼｯｸM" panose="020B0600000000000000" pitchFamily="50" charset="-128"/>
                <a:ea typeface="HGPｺﾞｼｯｸM" panose="020B0600000000000000" pitchFamily="50" charset="-128"/>
                <a:cs typeface="HGPｺﾞｼｯｸM"/>
              </a:rPr>
              <a:t>担当分科会</a:t>
            </a:r>
            <a:r>
              <a:rPr lang="en-US" altLang="ja-JP" sz="900" spc="-10" dirty="0">
                <a:latin typeface="HGPｺﾞｼｯｸM" panose="020B0600000000000000" pitchFamily="50" charset="-128"/>
                <a:ea typeface="HGPｺﾞｼｯｸM" panose="020B0600000000000000" pitchFamily="50" charset="-128"/>
                <a:cs typeface="HGPｺﾞｼｯｸM"/>
              </a:rPr>
              <a:t>】</a:t>
            </a:r>
            <a:r>
              <a:rPr lang="ja-JP" altLang="en-US" sz="900" spc="-10" dirty="0">
                <a:latin typeface="HGPｺﾞｼｯｸM" panose="020B0600000000000000" pitchFamily="50" charset="-128"/>
                <a:ea typeface="HGPｺﾞｼｯｸM" panose="020B0600000000000000" pitchFamily="50" charset="-128"/>
                <a:cs typeface="HGPｺﾞｼｯｸM"/>
              </a:rPr>
              <a:t>原子力安全検討会，原子力安全分科会</a:t>
            </a:r>
            <a:endParaRPr lang="ja-JP" altLang="en-US" sz="90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8,250</a:t>
            </a:r>
            <a:r>
              <a:rPr lang="ja-JP" altLang="en-US" sz="900" spc="165" dirty="0">
                <a:latin typeface="HGPｺﾞｼｯｸM"/>
                <a:cs typeface="HGPｺﾞｼｯｸM"/>
              </a:rPr>
              <a:t>円 </a:t>
            </a:r>
            <a:r>
              <a:rPr lang="en-US" altLang="ja-JP" sz="900" spc="-5" dirty="0">
                <a:latin typeface="HGPｺﾞｼｯｸM"/>
                <a:cs typeface="HGPｺﾞｼｯｸM"/>
              </a:rPr>
              <a:t>【</a:t>
            </a:r>
            <a:r>
              <a:rPr lang="ja-JP" altLang="en-US" sz="900" spc="-5" dirty="0">
                <a:latin typeface="HGPｺﾞｼｯｸM"/>
                <a:cs typeface="HGPｺﾞｼｯｸM"/>
              </a:rPr>
              <a:t>会員価格・税込</a:t>
            </a:r>
            <a:r>
              <a:rPr lang="en-US" altLang="ja-JP" sz="900" spc="-5" dirty="0">
                <a:latin typeface="HGPｺﾞｼｯｸM"/>
                <a:cs typeface="HGPｺﾞｼｯｸM"/>
              </a:rPr>
              <a:t>】</a:t>
            </a:r>
            <a:r>
              <a:rPr lang="en-US" altLang="ja-JP" sz="900" spc="-10" dirty="0">
                <a:latin typeface="HGPｺﾞｼｯｸM"/>
                <a:cs typeface="HGPｺﾞｼｯｸM"/>
              </a:rPr>
              <a:t>6,600</a:t>
            </a:r>
            <a:r>
              <a:rPr lang="ja-JP" altLang="en-US" sz="900" spc="204" dirty="0">
                <a:latin typeface="HGPｺﾞｼｯｸM"/>
                <a:cs typeface="HGPｺﾞｼｯｸM"/>
              </a:rPr>
              <a:t>円 </a:t>
            </a:r>
            <a:r>
              <a:rPr lang="en-US" altLang="ja-JP" sz="900" dirty="0">
                <a:latin typeface="HGPｺﾞｼｯｸM"/>
                <a:cs typeface="HGPｺﾞｼｯｸM"/>
              </a:rPr>
              <a:t>【</a:t>
            </a:r>
            <a:r>
              <a:rPr lang="en-US" altLang="ja-JP" sz="900" spc="-10" dirty="0">
                <a:latin typeface="HGPｺﾞｼｯｸM"/>
                <a:cs typeface="HGPｺﾞｼｯｸM"/>
              </a:rPr>
              <a:t>ISBN】978-4-89047-392-</a:t>
            </a:r>
            <a:r>
              <a:rPr lang="en-US" altLang="ja-JP" sz="900" dirty="0">
                <a:latin typeface="HGPｺﾞｼｯｸM"/>
                <a:cs typeface="HGPｺﾞｼｯｸM"/>
              </a:rPr>
              <a:t>2</a:t>
            </a:r>
            <a:r>
              <a:rPr lang="ja-JP" altLang="en-US" sz="90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0" dirty="0">
                <a:latin typeface="HGPｺﾞｼｯｸM"/>
                <a:cs typeface="HGPｺﾞｼｯｸM"/>
              </a:rPr>
              <a:t>1601</a:t>
            </a:r>
            <a:endParaRPr lang="ja-JP" altLang="en-US" sz="900" dirty="0">
              <a:latin typeface="HGPｺﾞｼｯｸM"/>
              <a:cs typeface="HGPｺﾞｼｯｸM"/>
            </a:endParaRPr>
          </a:p>
        </p:txBody>
      </p:sp>
      <p:sp>
        <p:nvSpPr>
          <p:cNvPr id="12" name="object 3">
            <a:extLst>
              <a:ext uri="{FF2B5EF4-FFF2-40B4-BE49-F238E27FC236}">
                <a16:creationId xmlns:a16="http://schemas.microsoft.com/office/drawing/2014/main" id="{CD8D8899-AA3D-D38C-5533-F540D8678B5A}"/>
              </a:ext>
            </a:extLst>
          </p:cNvPr>
          <p:cNvSpPr/>
          <p:nvPr/>
        </p:nvSpPr>
        <p:spPr>
          <a:xfrm>
            <a:off x="666000" y="67945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13" name="object 10">
            <a:extLst>
              <a:ext uri="{FF2B5EF4-FFF2-40B4-BE49-F238E27FC236}">
                <a16:creationId xmlns:a16="http://schemas.microsoft.com/office/drawing/2014/main" id="{C85BA9FE-2B44-78F6-8D6F-B2E15C9556DB}"/>
              </a:ext>
            </a:extLst>
          </p:cNvPr>
          <p:cNvSpPr txBox="1"/>
          <p:nvPr/>
        </p:nvSpPr>
        <p:spPr>
          <a:xfrm>
            <a:off x="691200" y="1690482"/>
            <a:ext cx="6025516" cy="1708160"/>
          </a:xfrm>
          <a:prstGeom prst="rect">
            <a:avLst/>
          </a:prstGeom>
        </p:spPr>
        <p:txBody>
          <a:bodyPr vert="horz" wrap="square" lIns="0" tIns="43180" rIns="0" bIns="0" rtlCol="0">
            <a:spAutoFit/>
          </a:bodyPr>
          <a:lstStyle/>
          <a:p>
            <a:pPr marL="12700">
              <a:lnSpc>
                <a:spcPct val="100000"/>
              </a:lnSpc>
            </a:pPr>
            <a:r>
              <a:rPr lang="ja-JP" altLang="en-US" sz="1050" spc="-15" dirty="0">
                <a:latin typeface="HGPｺﾞｼｯｸM" panose="020B0600000000000000" pitchFamily="50" charset="-128"/>
                <a:ea typeface="HGPｺﾞｼｯｸM" panose="020B0600000000000000" pitchFamily="50" charset="-128"/>
                <a:cs typeface="HGPｺﾞｼｯｸM"/>
              </a:rPr>
              <a:t>発電用軽水型原子炉の炉心及び燃料の安全設計に関する報告書</a:t>
            </a:r>
            <a:r>
              <a:rPr lang="en-US" altLang="ja-JP" sz="1050" dirty="0">
                <a:latin typeface="HGPｺﾞｼｯｸM" panose="020B0600000000000000" pitchFamily="50" charset="-128"/>
                <a:ea typeface="HGPｺﾞｼｯｸM" panose="020B0600000000000000" pitchFamily="50" charset="-128"/>
                <a:cs typeface="HGPｺﾞｼｯｸM"/>
              </a:rPr>
              <a:t>:2015</a:t>
            </a:r>
            <a:r>
              <a:rPr lang="ja-JP" altLang="en-US" sz="1050" spc="-15" dirty="0">
                <a:latin typeface="HGPｺﾞｼｯｸM" panose="020B0600000000000000" pitchFamily="50" charset="-128"/>
                <a:ea typeface="HGPｺﾞｼｯｸM" panose="020B0600000000000000" pitchFamily="50" charset="-128"/>
                <a:cs typeface="HGPｺﾞｼｯｸM"/>
              </a:rPr>
              <a:t> </a:t>
            </a:r>
            <a:r>
              <a:rPr lang="en-US" altLang="ja-JP" sz="1050" spc="-15"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AESJ-</a:t>
            </a:r>
            <a:r>
              <a:rPr lang="en-US" altLang="ja-JP" sz="1050" dirty="0">
                <a:latin typeface="HGPｺﾞｼｯｸM" panose="020B0600000000000000" pitchFamily="50" charset="-128"/>
                <a:ea typeface="HGPｺﾞｼｯｸM" panose="020B0600000000000000" pitchFamily="50" charset="-128"/>
                <a:cs typeface="HGPｺﾞｼｯｸM"/>
              </a:rPr>
              <a:t>SC- </a:t>
            </a:r>
            <a:r>
              <a:rPr lang="en-US" altLang="ja-JP" sz="1050" spc="-10" dirty="0">
                <a:latin typeface="HGPｺﾞｼｯｸM" panose="020B0600000000000000" pitchFamily="50" charset="-128"/>
                <a:ea typeface="HGPｺﾞｼｯｸM" panose="020B0600000000000000" pitchFamily="50" charset="-128"/>
                <a:cs typeface="HGPｺﾞｼｯｸM"/>
              </a:rPr>
              <a:t>TR009</a:t>
            </a:r>
            <a:r>
              <a:rPr lang="ja-JP" altLang="en-US" sz="1050" spc="-10"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2015)</a:t>
            </a:r>
            <a:endParaRPr lang="ja-JP" altLang="en-US" sz="105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90"/>
              </a:spcBef>
            </a:pPr>
            <a:r>
              <a:rPr lang="en-US" altLang="ja-JP" sz="900" spc="-5" dirty="0">
                <a:latin typeface="HGPｺﾞｼｯｸM"/>
                <a:cs typeface="HGPｺﾞｼｯｸM"/>
              </a:rPr>
              <a:t>【</a:t>
            </a:r>
            <a:r>
              <a:rPr lang="ja-JP" altLang="en-US" sz="900" spc="-5" dirty="0">
                <a:latin typeface="HGPｺﾞｼｯｸM"/>
                <a:cs typeface="HGPｺﾞｼｯｸM"/>
              </a:rPr>
              <a:t>担当分科会</a:t>
            </a:r>
            <a:r>
              <a:rPr lang="en-US" altLang="ja-JP" sz="900" spc="-5" dirty="0">
                <a:latin typeface="HGPｺﾞｼｯｸM"/>
                <a:cs typeface="HGPｺﾞｼｯｸM"/>
              </a:rPr>
              <a:t>】</a:t>
            </a:r>
            <a:r>
              <a:rPr lang="ja-JP" altLang="en-US" sz="900" spc="-5" dirty="0">
                <a:latin typeface="HGPｺﾞｼｯｸM"/>
                <a:cs typeface="HGPｺﾞｼｯｸM"/>
              </a:rPr>
              <a:t>炉心燃料分科会</a:t>
            </a:r>
            <a:endParaRPr lang="ja-JP" altLang="en-US" sz="900" dirty="0">
              <a:latin typeface="HGPｺﾞｼｯｸM"/>
              <a:cs typeface="HGPｺﾞｼｯｸM"/>
            </a:endParaRPr>
          </a:p>
          <a:p>
            <a:pPr marL="12700">
              <a:lnSpc>
                <a:spcPct val="100000"/>
              </a:lnSpc>
              <a:spcBef>
                <a:spcPts val="120"/>
              </a:spcBef>
            </a:pPr>
            <a:r>
              <a:rPr lang="ja-JP" altLang="en-US" sz="900" spc="-5" dirty="0">
                <a:latin typeface="HGPｺﾞｼｯｸM"/>
                <a:cs typeface="HGPｺﾞｼｯｸM"/>
              </a:rPr>
              <a:t>第１分冊 炉心及び燃料の安全設計</a:t>
            </a:r>
            <a:endParaRPr lang="en-US" altLang="ja-JP"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            【</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9,625</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7,700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a:t>
            </a:r>
            <a:r>
              <a:rPr lang="en-US" altLang="ja-JP" sz="900" spc="-10" dirty="0">
                <a:latin typeface="HGPｺﾞｼｯｸM"/>
                <a:cs typeface="HGPｺﾞｼｯｸM"/>
              </a:rPr>
              <a:t>978-</a:t>
            </a:r>
            <a:r>
              <a:rPr lang="en-US" altLang="ja-JP" sz="900" dirty="0">
                <a:latin typeface="HGPｺﾞｼｯｸM"/>
                <a:cs typeface="HGPｺﾞｼｯｸM"/>
              </a:rPr>
              <a:t>4-</a:t>
            </a:r>
            <a:r>
              <a:rPr lang="en-US" altLang="ja-JP" sz="900" spc="-10" dirty="0">
                <a:latin typeface="HGPｺﾞｼｯｸM"/>
                <a:cs typeface="HGPｺﾞｼｯｸM"/>
              </a:rPr>
              <a:t>89047-384-</a:t>
            </a:r>
            <a:r>
              <a:rPr lang="en-US" altLang="ja-JP" sz="900" dirty="0">
                <a:latin typeface="HGPｺﾞｼｯｸM"/>
                <a:cs typeface="HGPｺﾞｼｯｸM"/>
              </a:rPr>
              <a:t>7</a:t>
            </a:r>
            <a:r>
              <a:rPr lang="ja-JP" altLang="en-US" sz="90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0" dirty="0">
                <a:latin typeface="HGPｺﾞｼｯｸM"/>
                <a:cs typeface="HGPｺﾞｼｯｸM"/>
              </a:rPr>
              <a:t>1504</a:t>
            </a:r>
            <a:endParaRPr lang="en-US" altLang="ja-JP" sz="900" dirty="0">
              <a:latin typeface="HGPｺﾞｼｯｸM"/>
              <a:cs typeface="HGPｺﾞｼｯｸM"/>
            </a:endParaRPr>
          </a:p>
          <a:p>
            <a:pPr marL="12700">
              <a:lnSpc>
                <a:spcPct val="100000"/>
              </a:lnSpc>
              <a:spcBef>
                <a:spcPts val="120"/>
              </a:spcBef>
            </a:pPr>
            <a:r>
              <a:rPr lang="ja-JP" altLang="en-US" sz="900" spc="25" dirty="0">
                <a:latin typeface="HGPｺﾞｼｯｸM"/>
                <a:cs typeface="HGPｺﾞｼｯｸM"/>
              </a:rPr>
              <a:t>第２分冊 核設計</a:t>
            </a:r>
            <a:endParaRPr lang="en-US" altLang="ja-JP" sz="900" spc="25" dirty="0">
              <a:latin typeface="HGPｺﾞｼｯｸM"/>
              <a:cs typeface="HGPｺﾞｼｯｸM"/>
            </a:endParaRPr>
          </a:p>
          <a:p>
            <a:pPr marL="12700">
              <a:lnSpc>
                <a:spcPct val="100000"/>
              </a:lnSpc>
              <a:spcBef>
                <a:spcPts val="120"/>
              </a:spcBef>
            </a:pPr>
            <a:r>
              <a:rPr lang="en-US" altLang="ja-JP" sz="900" spc="25" dirty="0">
                <a:latin typeface="HGPｺﾞｼｯｸM"/>
                <a:cs typeface="HGPｺﾞｼｯｸM"/>
              </a:rPr>
              <a:t>           </a:t>
            </a: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5,500</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4,400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a:t>
            </a:r>
            <a:r>
              <a:rPr lang="en-US" altLang="ja-JP" sz="900" spc="-10" dirty="0">
                <a:latin typeface="HGPｺﾞｼｯｸM"/>
                <a:cs typeface="HGPｺﾞｼｯｸM"/>
              </a:rPr>
              <a:t>978-</a:t>
            </a:r>
            <a:r>
              <a:rPr lang="en-US" altLang="ja-JP" sz="900" dirty="0">
                <a:latin typeface="HGPｺﾞｼｯｸM"/>
                <a:cs typeface="HGPｺﾞｼｯｸM"/>
              </a:rPr>
              <a:t>4-</a:t>
            </a:r>
            <a:r>
              <a:rPr lang="en-US" altLang="ja-JP" sz="900" spc="-10" dirty="0">
                <a:latin typeface="HGPｺﾞｼｯｸM"/>
                <a:cs typeface="HGPｺﾞｼｯｸM"/>
              </a:rPr>
              <a:t>89047-385-</a:t>
            </a:r>
            <a:r>
              <a:rPr lang="en-US" altLang="ja-JP" sz="900" dirty="0">
                <a:latin typeface="HGPｺﾞｼｯｸM"/>
                <a:cs typeface="HGPｺﾞｼｯｸM"/>
              </a:rPr>
              <a:t>4</a:t>
            </a:r>
            <a:r>
              <a:rPr lang="ja-JP" altLang="en-US" sz="90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0" dirty="0">
                <a:latin typeface="HGPｺﾞｼｯｸM"/>
                <a:cs typeface="HGPｺﾞｼｯｸM"/>
              </a:rPr>
              <a:t>1505</a:t>
            </a:r>
            <a:r>
              <a:rPr lang="ja-JP" altLang="en-US" sz="900" spc="35" dirty="0">
                <a:latin typeface="HGPｺﾞｼｯｸM"/>
                <a:cs typeface="HGPｺﾞｼｯｸM"/>
              </a:rPr>
              <a:t> </a:t>
            </a:r>
            <a:endParaRPr lang="en-US" altLang="ja-JP" sz="900" spc="35" dirty="0">
              <a:latin typeface="HGPｺﾞｼｯｸM"/>
              <a:cs typeface="HGPｺﾞｼｯｸM"/>
            </a:endParaRPr>
          </a:p>
          <a:p>
            <a:pPr marL="12700">
              <a:lnSpc>
                <a:spcPct val="100000"/>
              </a:lnSpc>
              <a:spcBef>
                <a:spcPts val="120"/>
              </a:spcBef>
            </a:pPr>
            <a:r>
              <a:rPr lang="ja-JP" altLang="en-US" sz="900" spc="20" dirty="0">
                <a:latin typeface="HGPｺﾞｼｯｸM"/>
                <a:cs typeface="HGPｺﾞｼｯｸM"/>
              </a:rPr>
              <a:t>第３分冊 熱水力設計</a:t>
            </a:r>
            <a:endParaRPr lang="en-US" altLang="ja-JP"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            【</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4,125</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3,300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a:t>
            </a:r>
            <a:r>
              <a:rPr lang="en-US" altLang="ja-JP" sz="900" spc="-10" dirty="0">
                <a:latin typeface="HGPｺﾞｼｯｸM"/>
                <a:cs typeface="HGPｺﾞｼｯｸM"/>
              </a:rPr>
              <a:t>978-</a:t>
            </a:r>
            <a:r>
              <a:rPr lang="en-US" altLang="ja-JP" sz="900" dirty="0">
                <a:latin typeface="HGPｺﾞｼｯｸM"/>
                <a:cs typeface="HGPｺﾞｼｯｸM"/>
              </a:rPr>
              <a:t>4-</a:t>
            </a:r>
            <a:r>
              <a:rPr lang="en-US" altLang="ja-JP" sz="900" spc="-10" dirty="0">
                <a:latin typeface="HGPｺﾞｼｯｸM"/>
                <a:cs typeface="HGPｺﾞｼｯｸM"/>
              </a:rPr>
              <a:t>89047-386-</a:t>
            </a:r>
            <a:r>
              <a:rPr lang="en-US" altLang="ja-JP" sz="900" dirty="0">
                <a:latin typeface="HGPｺﾞｼｯｸM"/>
                <a:cs typeface="HGPｺﾞｼｯｸM"/>
              </a:rPr>
              <a:t>1</a:t>
            </a:r>
            <a:r>
              <a:rPr lang="ja-JP" altLang="en-US" sz="90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0" dirty="0">
                <a:latin typeface="HGPｺﾞｼｯｸM"/>
                <a:cs typeface="HGPｺﾞｼｯｸM"/>
              </a:rPr>
              <a:t>1506</a:t>
            </a:r>
            <a:endParaRPr lang="en-US" altLang="ja-JP" sz="900" spc="35" dirty="0">
              <a:latin typeface="HGPｺﾞｼｯｸM"/>
              <a:cs typeface="HGPｺﾞｼｯｸM"/>
            </a:endParaRPr>
          </a:p>
          <a:p>
            <a:pPr marL="12700">
              <a:lnSpc>
                <a:spcPct val="100000"/>
              </a:lnSpc>
              <a:spcBef>
                <a:spcPts val="120"/>
              </a:spcBef>
            </a:pPr>
            <a:r>
              <a:rPr lang="ja-JP" altLang="en-US" sz="900" spc="-15" dirty="0">
                <a:latin typeface="HGPｺﾞｼｯｸM"/>
                <a:cs typeface="HGPｺﾞｼｯｸM"/>
              </a:rPr>
              <a:t>第１＋２＋３分冊セット</a:t>
            </a:r>
            <a:endParaRPr lang="en-US" altLang="ja-JP"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            【</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17,325</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13,750</a:t>
            </a:r>
            <a:r>
              <a:rPr lang="ja-JP" altLang="en-US" sz="900" spc="110" dirty="0">
                <a:latin typeface="HGPｺﾞｼｯｸM"/>
                <a:cs typeface="HGPｺﾞｼｯｸM"/>
              </a:rPr>
              <a:t>円　</a:t>
            </a:r>
            <a:r>
              <a:rPr lang="en-US" altLang="ja-JP" sz="900" spc="110" dirty="0">
                <a:latin typeface="HGPｺﾞｼｯｸM"/>
                <a:cs typeface="HGPｺﾞｼｯｸM"/>
              </a:rPr>
              <a:t>【</a:t>
            </a:r>
            <a:r>
              <a:rPr lang="en-US" altLang="ja-JP" sz="900" spc="-10" dirty="0">
                <a:latin typeface="HGPｺﾞｼｯｸM"/>
                <a:cs typeface="HGPｺﾞｼｯｸM"/>
              </a:rPr>
              <a:t>ISBN</a:t>
            </a:r>
            <a:r>
              <a:rPr lang="en-US" altLang="ja-JP" sz="900" spc="20" dirty="0">
                <a:latin typeface="HGPｺﾞｼｯｸM"/>
                <a:cs typeface="HGPｺﾞｼｯｸM"/>
              </a:rPr>
              <a:t>】</a:t>
            </a:r>
            <a:r>
              <a:rPr lang="ja-JP" altLang="en-US" sz="900" spc="20" dirty="0">
                <a:latin typeface="HGPｺﾞｼｯｸM"/>
                <a:cs typeface="HGPｺﾞｼｯｸM"/>
              </a:rPr>
              <a:t>－　</a:t>
            </a:r>
            <a:r>
              <a:rPr lang="en-US" altLang="ja-JP" sz="900" spc="20" dirty="0">
                <a:latin typeface="HGPｺﾞｼｯｸM"/>
                <a:cs typeface="HGPｺﾞｼｯｸM"/>
              </a:rPr>
              <a:t>【</a:t>
            </a:r>
            <a:r>
              <a:rPr lang="ja-JP" altLang="en-US" sz="900" spc="20" dirty="0">
                <a:latin typeface="HGPｺﾞｼｯｸM"/>
                <a:cs typeface="HGPｺﾞｼｯｸM"/>
              </a:rPr>
              <a:t>書籍コード</a:t>
            </a:r>
            <a:r>
              <a:rPr lang="en-US" altLang="ja-JP" sz="900" spc="20" dirty="0">
                <a:latin typeface="HGPｺﾞｼｯｸM"/>
                <a:cs typeface="HGPｺﾞｼｯｸM"/>
              </a:rPr>
              <a:t>】</a:t>
            </a:r>
            <a:r>
              <a:rPr lang="en-US" altLang="ja-JP" sz="900" spc="-20" dirty="0">
                <a:latin typeface="HGPｺﾞｼｯｸM"/>
                <a:cs typeface="HGPｺﾞｼｯｸM"/>
              </a:rPr>
              <a:t>1507</a:t>
            </a:r>
            <a:endParaRPr lang="ja-JP" altLang="en-US" sz="900" dirty="0">
              <a:latin typeface="HGPｺﾞｼｯｸM"/>
              <a:cs typeface="HGPｺﾞｼｯｸM"/>
            </a:endParaRPr>
          </a:p>
          <a:p>
            <a:pPr marL="12700">
              <a:lnSpc>
                <a:spcPct val="100000"/>
              </a:lnSpc>
              <a:spcBef>
                <a:spcPts val="160"/>
              </a:spcBef>
            </a:pPr>
            <a:endParaRPr sz="800" dirty="0">
              <a:latin typeface="游ゴシック"/>
              <a:cs typeface="游ゴシック"/>
            </a:endParaRPr>
          </a:p>
        </p:txBody>
      </p:sp>
      <p:sp>
        <p:nvSpPr>
          <p:cNvPr id="15" name="object 3">
            <a:extLst>
              <a:ext uri="{FF2B5EF4-FFF2-40B4-BE49-F238E27FC236}">
                <a16:creationId xmlns:a16="http://schemas.microsoft.com/office/drawing/2014/main" id="{4D7BBC75-EAF9-1683-4F3B-17D99BBC08A5}"/>
              </a:ext>
            </a:extLst>
          </p:cNvPr>
          <p:cNvSpPr/>
          <p:nvPr/>
        </p:nvSpPr>
        <p:spPr>
          <a:xfrm>
            <a:off x="666000" y="77089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0345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2A764D-2409-B718-C178-F95FB010BD81}"/>
            </a:ext>
          </a:extLst>
        </p:cNvPr>
        <p:cNvGrpSpPr/>
        <p:nvPr/>
      </p:nvGrpSpPr>
      <p:grpSpPr>
        <a:xfrm>
          <a:off x="0" y="0"/>
          <a:ext cx="0" cy="0"/>
          <a:chOff x="0" y="0"/>
          <a:chExt cx="0" cy="0"/>
        </a:xfrm>
      </p:grpSpPr>
      <p:sp>
        <p:nvSpPr>
          <p:cNvPr id="7" name="object 12">
            <a:extLst>
              <a:ext uri="{FF2B5EF4-FFF2-40B4-BE49-F238E27FC236}">
                <a16:creationId xmlns:a16="http://schemas.microsoft.com/office/drawing/2014/main" id="{DF838E70-C32E-79A5-2EFB-E58A083A9749}"/>
              </a:ext>
            </a:extLst>
          </p:cNvPr>
          <p:cNvSpPr/>
          <p:nvPr/>
        </p:nvSpPr>
        <p:spPr>
          <a:xfrm>
            <a:off x="633730" y="575944"/>
            <a:ext cx="6042660" cy="812800"/>
          </a:xfrm>
          <a:custGeom>
            <a:avLst/>
            <a:gdLst/>
            <a:ahLst/>
            <a:cxnLst/>
            <a:rect l="l" t="t" r="r" b="b"/>
            <a:pathLst>
              <a:path w="6042659" h="812800">
                <a:moveTo>
                  <a:pt x="0" y="135509"/>
                </a:moveTo>
                <a:lnTo>
                  <a:pt x="6906" y="92691"/>
                </a:lnTo>
                <a:lnTo>
                  <a:pt x="26138" y="55494"/>
                </a:lnTo>
                <a:lnTo>
                  <a:pt x="55464" y="26155"/>
                </a:lnTo>
                <a:lnTo>
                  <a:pt x="92652" y="6911"/>
                </a:lnTo>
                <a:lnTo>
                  <a:pt x="135470" y="0"/>
                </a:lnTo>
                <a:lnTo>
                  <a:pt x="5907151" y="0"/>
                </a:lnTo>
                <a:lnTo>
                  <a:pt x="5949968" y="6911"/>
                </a:lnTo>
                <a:lnTo>
                  <a:pt x="5987165" y="26155"/>
                </a:lnTo>
                <a:lnTo>
                  <a:pt x="6016504" y="55494"/>
                </a:lnTo>
                <a:lnTo>
                  <a:pt x="6035748" y="92691"/>
                </a:lnTo>
                <a:lnTo>
                  <a:pt x="6042660" y="135509"/>
                </a:lnTo>
                <a:lnTo>
                  <a:pt x="6042660" y="677291"/>
                </a:lnTo>
                <a:lnTo>
                  <a:pt x="6035748" y="720108"/>
                </a:lnTo>
                <a:lnTo>
                  <a:pt x="6016504" y="757305"/>
                </a:lnTo>
                <a:lnTo>
                  <a:pt x="5987165" y="786644"/>
                </a:lnTo>
                <a:lnTo>
                  <a:pt x="5949968" y="805888"/>
                </a:lnTo>
                <a:lnTo>
                  <a:pt x="5907151" y="812800"/>
                </a:lnTo>
                <a:lnTo>
                  <a:pt x="135470" y="812800"/>
                </a:lnTo>
                <a:lnTo>
                  <a:pt x="92652" y="805888"/>
                </a:lnTo>
                <a:lnTo>
                  <a:pt x="55464" y="786644"/>
                </a:lnTo>
                <a:lnTo>
                  <a:pt x="26138" y="757305"/>
                </a:lnTo>
                <a:lnTo>
                  <a:pt x="6906" y="720108"/>
                </a:lnTo>
                <a:lnTo>
                  <a:pt x="0" y="677291"/>
                </a:lnTo>
                <a:lnTo>
                  <a:pt x="0" y="135509"/>
                </a:lnTo>
                <a:close/>
              </a:path>
            </a:pathLst>
          </a:custGeom>
          <a:ln w="9525">
            <a:solidFill>
              <a:srgbClr val="00000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dirty="0">
              <a:ln>
                <a:noFill/>
              </a:ln>
              <a:solidFill>
                <a:sysClr val="windowText" lastClr="000000"/>
              </a:solidFill>
              <a:effectLst/>
              <a:uLnTx/>
              <a:uFillTx/>
            </a:endParaRPr>
          </a:p>
        </p:txBody>
      </p:sp>
      <p:sp>
        <p:nvSpPr>
          <p:cNvPr id="8" name="object 13">
            <a:extLst>
              <a:ext uri="{FF2B5EF4-FFF2-40B4-BE49-F238E27FC236}">
                <a16:creationId xmlns:a16="http://schemas.microsoft.com/office/drawing/2014/main" id="{80229F07-667E-8DFC-4E8E-82DDD8A17490}"/>
              </a:ext>
            </a:extLst>
          </p:cNvPr>
          <p:cNvSpPr txBox="1"/>
          <p:nvPr/>
        </p:nvSpPr>
        <p:spPr>
          <a:xfrm>
            <a:off x="2322702" y="657860"/>
            <a:ext cx="2665730" cy="269240"/>
          </a:xfrm>
          <a:prstGeom prst="rect">
            <a:avLst/>
          </a:prstGeom>
        </p:spPr>
        <p:txBody>
          <a:bodyPr vert="horz" wrap="square" lIns="0" tIns="12065" rIns="0" bIns="0" rtlCol="0">
            <a:spAutoFit/>
          </a:bodyPr>
          <a:lstStyle/>
          <a:p>
            <a:pPr marL="12700" marR="0" lvl="0" indent="0" defTabSz="914400" eaLnBrk="1" fontAlgn="auto" latinLnBrk="0" hangingPunct="1">
              <a:lnSpc>
                <a:spcPct val="100000"/>
              </a:lnSpc>
              <a:spcBef>
                <a:spcPts val="95"/>
              </a:spcBef>
              <a:spcAft>
                <a:spcPts val="0"/>
              </a:spcAft>
              <a:buClrTx/>
              <a:buSzTx/>
              <a:buFontTx/>
              <a:buNone/>
              <a:tabLst/>
              <a:defRPr/>
            </a:pPr>
            <a:r>
              <a:rPr kumimoji="0" sz="1600" b="0" i="0" u="none" strike="noStrike" kern="0" cap="none" spc="95" normalizeH="0" baseline="0" noProof="0" dirty="0">
                <a:ln>
                  <a:noFill/>
                </a:ln>
                <a:solidFill>
                  <a:sysClr val="windowText" lastClr="000000"/>
                </a:solidFill>
                <a:effectLst/>
                <a:uLnTx/>
                <a:uFillTx/>
                <a:latin typeface="HGS明朝E"/>
                <a:cs typeface="HGS明朝E"/>
              </a:rPr>
              <a:t>標 準 委 員 会 発 行 標 準</a:t>
            </a:r>
            <a:endParaRPr kumimoji="0" sz="1600" b="0" i="0" u="none" strike="noStrike" kern="0" cap="none" spc="0" normalizeH="0" baseline="0" noProof="0" dirty="0">
              <a:ln>
                <a:noFill/>
              </a:ln>
              <a:solidFill>
                <a:sysClr val="windowText" lastClr="000000"/>
              </a:solidFill>
              <a:effectLst/>
              <a:uLnTx/>
              <a:uFillTx/>
              <a:latin typeface="HGS明朝E"/>
              <a:cs typeface="HGS明朝E"/>
            </a:endParaRPr>
          </a:p>
        </p:txBody>
      </p:sp>
      <p:sp>
        <p:nvSpPr>
          <p:cNvPr id="9" name="object 14">
            <a:extLst>
              <a:ext uri="{FF2B5EF4-FFF2-40B4-BE49-F238E27FC236}">
                <a16:creationId xmlns:a16="http://schemas.microsoft.com/office/drawing/2014/main" id="{BC165B4E-DA49-A3E7-C169-511EA9247DAC}"/>
              </a:ext>
            </a:extLst>
          </p:cNvPr>
          <p:cNvSpPr txBox="1">
            <a:spLocks/>
          </p:cNvSpPr>
          <p:nvPr/>
        </p:nvSpPr>
        <p:spPr>
          <a:xfrm>
            <a:off x="1490400" y="935649"/>
            <a:ext cx="4404458" cy="382156"/>
          </a:xfrm>
          <a:prstGeom prst="rect">
            <a:avLst/>
          </a:prstGeom>
        </p:spPr>
        <p:txBody>
          <a:bodyPr vert="horz" wrap="square" lIns="0" tIns="12700" rIns="0" bIns="0" rtlCol="0">
            <a:spAutoFit/>
          </a:bodyPr>
          <a:lstStyle>
            <a:lvl1pPr>
              <a:defRPr>
                <a:latin typeface="+mj-lt"/>
                <a:ea typeface="+mj-ea"/>
                <a:cs typeface="+mj-cs"/>
              </a:defRPr>
            </a:lvl1pPr>
          </a:lstStyle>
          <a:p>
            <a:pPr marL="12700" marR="0" lvl="0" indent="0" defTabSz="914400" eaLnBrk="1" fontAlgn="auto" latinLnBrk="0" hangingPunct="1">
              <a:lnSpc>
                <a:spcPct val="100000"/>
              </a:lnSpc>
              <a:spcBef>
                <a:spcPts val="100"/>
              </a:spcBef>
              <a:spcAft>
                <a:spcPts val="0"/>
              </a:spcAft>
              <a:buClrTx/>
              <a:buSzTx/>
              <a:buFontTx/>
              <a:buNone/>
              <a:tabLst/>
              <a:defRPr/>
            </a:pPr>
            <a:r>
              <a:rPr kumimoji="0" lang="ja-JP" altLang="en-US" sz="2400" b="0" i="0" u="none" strike="noStrike" kern="0" cap="none" spc="0" normalizeH="0" baseline="0" noProof="0" dirty="0">
                <a:ln>
                  <a:noFill/>
                </a:ln>
                <a:solidFill>
                  <a:sysClr val="windowText" lastClr="000000"/>
                </a:solidFill>
                <a:effectLst/>
                <a:uLnTx/>
                <a:uFillTx/>
                <a:latin typeface="HGS明朝E" panose="02020900000000000000" pitchFamily="18" charset="-128"/>
                <a:ea typeface="HGS明朝E" panose="02020900000000000000" pitchFamily="18" charset="-128"/>
                <a:cs typeface="+mj-cs"/>
              </a:rPr>
              <a:t>最新刊 </a:t>
            </a:r>
            <a:r>
              <a:rPr kumimoji="0" lang="en-US" altLang="ja-JP" sz="2400" b="0" i="0" u="none" strike="noStrike" kern="0" cap="none" spc="0" normalizeH="0" baseline="0" noProof="0" dirty="0">
                <a:ln>
                  <a:noFill/>
                </a:ln>
                <a:solidFill>
                  <a:sysClr val="windowText" lastClr="000000"/>
                </a:solidFill>
                <a:effectLst/>
                <a:uLnTx/>
                <a:uFillTx/>
                <a:latin typeface="HGS明朝E" panose="02020900000000000000" pitchFamily="18" charset="-128"/>
                <a:ea typeface="HGS明朝E" panose="02020900000000000000" pitchFamily="18" charset="-128"/>
                <a:cs typeface="+mj-cs"/>
              </a:rPr>
              <a:t>2025</a:t>
            </a:r>
            <a:r>
              <a:rPr kumimoji="0" lang="ja-JP" altLang="en-US" sz="2400" b="0" i="0" u="none" strike="noStrike" kern="0" cap="none" spc="-40" normalizeH="0" baseline="0" noProof="0" dirty="0">
                <a:ln>
                  <a:noFill/>
                </a:ln>
                <a:solidFill>
                  <a:sysClr val="windowText" lastClr="000000"/>
                </a:solidFill>
                <a:effectLst/>
                <a:uLnTx/>
                <a:uFillTx/>
                <a:latin typeface="HGS明朝E" panose="02020900000000000000" pitchFamily="18" charset="-128"/>
                <a:ea typeface="HGS明朝E" panose="02020900000000000000" pitchFamily="18" charset="-128"/>
                <a:cs typeface="+mj-cs"/>
              </a:rPr>
              <a:t>年度発行のお知らせ</a:t>
            </a:r>
            <a:endParaRPr kumimoji="0" lang="ja-JP" altLang="en-US" sz="1100" b="0" i="0" u="none" strike="noStrike" kern="0" cap="none" spc="-40" normalizeH="0" baseline="0" noProof="0" dirty="0">
              <a:ln>
                <a:noFill/>
              </a:ln>
              <a:solidFill>
                <a:sysClr val="windowText" lastClr="000000"/>
              </a:solidFill>
              <a:effectLst/>
              <a:uLnTx/>
              <a:uFillTx/>
              <a:latin typeface="HGS明朝E" panose="02020900000000000000" pitchFamily="18" charset="-128"/>
              <a:ea typeface="HGS明朝E" panose="02020900000000000000" pitchFamily="18" charset="-128"/>
              <a:cs typeface="+mj-cs"/>
            </a:endParaRPr>
          </a:p>
        </p:txBody>
      </p:sp>
      <p:sp>
        <p:nvSpPr>
          <p:cNvPr id="25" name="object 15">
            <a:extLst>
              <a:ext uri="{FF2B5EF4-FFF2-40B4-BE49-F238E27FC236}">
                <a16:creationId xmlns:a16="http://schemas.microsoft.com/office/drawing/2014/main" id="{099404C6-B899-E346-A6AD-125BDFEBAF7D}"/>
              </a:ext>
            </a:extLst>
          </p:cNvPr>
          <p:cNvSpPr/>
          <p:nvPr/>
        </p:nvSpPr>
        <p:spPr>
          <a:xfrm>
            <a:off x="666000" y="9461500"/>
            <a:ext cx="6083935" cy="0"/>
          </a:xfrm>
          <a:custGeom>
            <a:avLst/>
            <a:gdLst/>
            <a:ahLst/>
            <a:cxnLst/>
            <a:rect l="l" t="t" r="r" b="b"/>
            <a:pathLst>
              <a:path w="6083934">
                <a:moveTo>
                  <a:pt x="0" y="0"/>
                </a:moveTo>
                <a:lnTo>
                  <a:pt x="6083935" y="0"/>
                </a:lnTo>
              </a:path>
            </a:pathLst>
          </a:custGeom>
          <a:ln w="25400">
            <a:solidFill>
              <a:srgbClr val="00000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dirty="0">
              <a:ln>
                <a:noFill/>
              </a:ln>
              <a:solidFill>
                <a:sysClr val="windowText" lastClr="000000"/>
              </a:solidFill>
              <a:effectLst/>
              <a:uLnTx/>
              <a:uFillTx/>
            </a:endParaRPr>
          </a:p>
        </p:txBody>
      </p:sp>
      <p:sp>
        <p:nvSpPr>
          <p:cNvPr id="26" name="object 17">
            <a:extLst>
              <a:ext uri="{FF2B5EF4-FFF2-40B4-BE49-F238E27FC236}">
                <a16:creationId xmlns:a16="http://schemas.microsoft.com/office/drawing/2014/main" id="{3AD244ED-8AF1-A791-C65B-FCEE4305C50D}"/>
              </a:ext>
            </a:extLst>
          </p:cNvPr>
          <p:cNvSpPr txBox="1"/>
          <p:nvPr/>
        </p:nvSpPr>
        <p:spPr>
          <a:xfrm>
            <a:off x="4083050" y="9537700"/>
            <a:ext cx="2518410" cy="648335"/>
          </a:xfrm>
          <a:prstGeom prst="rect">
            <a:avLst/>
          </a:prstGeom>
        </p:spPr>
        <p:txBody>
          <a:bodyPr vert="horz" wrap="square" lIns="0" tIns="43180" rIns="0" bIns="0" rtlCol="0">
            <a:spAutoFit/>
          </a:bodyPr>
          <a:lstStyle/>
          <a:p>
            <a:pPr marL="12700" marR="0" lvl="0" indent="0" defTabSz="914400" eaLnBrk="1" fontAlgn="auto" latinLnBrk="0" hangingPunct="1">
              <a:lnSpc>
                <a:spcPct val="100000"/>
              </a:lnSpc>
              <a:spcBef>
                <a:spcPts val="340"/>
              </a:spcBef>
              <a:spcAft>
                <a:spcPts val="0"/>
              </a:spcAft>
              <a:buClrTx/>
              <a:buSzTx/>
              <a:buFontTx/>
              <a:buNone/>
              <a:tabLst/>
              <a:defRPr/>
            </a:pPr>
            <a:r>
              <a:rPr kumimoji="0" sz="900" b="1" i="0" u="none" strike="noStrike" kern="0" cap="none" spc="25" normalizeH="0" baseline="0" noProof="0" dirty="0">
                <a:ln>
                  <a:noFill/>
                </a:ln>
                <a:solidFill>
                  <a:sysClr val="windowText" lastClr="000000"/>
                </a:solidFill>
                <a:effectLst/>
                <a:uLnTx/>
                <a:uFillTx/>
                <a:latin typeface="游ゴシック"/>
                <a:cs typeface="游ゴシック"/>
              </a:rPr>
              <a:t>一般社団法人 日本原子力学会 標準課</a:t>
            </a:r>
            <a:endParaRPr kumimoji="0" sz="900" b="0" i="0" u="none" strike="noStrike" kern="0" cap="none" spc="0" normalizeH="0" baseline="0" noProof="0" dirty="0">
              <a:ln>
                <a:noFill/>
              </a:ln>
              <a:solidFill>
                <a:sysClr val="windowText" lastClr="000000"/>
              </a:solidFill>
              <a:effectLst/>
              <a:uLnTx/>
              <a:uFillTx/>
              <a:latin typeface="游ゴシック"/>
              <a:cs typeface="游ゴシック"/>
            </a:endParaRPr>
          </a:p>
          <a:p>
            <a:pPr marL="12700" marR="5080" lvl="0" indent="0" defTabSz="914400" eaLnBrk="1" fontAlgn="auto" latinLnBrk="0" hangingPunct="1">
              <a:lnSpc>
                <a:spcPts val="1200"/>
              </a:lnSpc>
              <a:spcBef>
                <a:spcPts val="60"/>
              </a:spcBef>
              <a:spcAft>
                <a:spcPts val="0"/>
              </a:spcAft>
              <a:buClrTx/>
              <a:buSzTx/>
              <a:buFontTx/>
              <a:buNone/>
              <a:tabLst/>
              <a:defRPr/>
            </a:pPr>
            <a:r>
              <a:rPr kumimoji="0" sz="800" b="0" i="0" u="none" strike="noStrike" kern="0" cap="none" spc="0" normalizeH="0" baseline="0" noProof="0" dirty="0">
                <a:ln>
                  <a:noFill/>
                </a:ln>
                <a:solidFill>
                  <a:sysClr val="windowText" lastClr="000000"/>
                </a:solidFill>
                <a:effectLst/>
                <a:uLnTx/>
                <a:uFillTx/>
                <a:latin typeface="游ゴシック"/>
                <a:cs typeface="游ゴシック"/>
              </a:rPr>
              <a:t>〒</a:t>
            </a:r>
            <a:r>
              <a:rPr kumimoji="0" sz="800" b="0" i="0" u="none" strike="noStrike" kern="0" cap="none" spc="-10" normalizeH="0" baseline="0" noProof="0" dirty="0">
                <a:ln>
                  <a:noFill/>
                </a:ln>
                <a:solidFill>
                  <a:sysClr val="windowText" lastClr="000000"/>
                </a:solidFill>
                <a:effectLst/>
                <a:uLnTx/>
                <a:uFillTx/>
                <a:latin typeface="游ゴシック"/>
                <a:cs typeface="游ゴシック"/>
              </a:rPr>
              <a:t>105-</a:t>
            </a:r>
            <a:r>
              <a:rPr kumimoji="0" sz="800" b="0" i="0" u="none" strike="noStrike" kern="0" cap="none" spc="0" normalizeH="0" baseline="0" noProof="0" dirty="0">
                <a:ln>
                  <a:noFill/>
                </a:ln>
                <a:solidFill>
                  <a:sysClr val="windowText" lastClr="000000"/>
                </a:solidFill>
                <a:effectLst/>
                <a:uLnTx/>
                <a:uFillTx/>
                <a:latin typeface="游ゴシック"/>
                <a:cs typeface="游ゴシック"/>
              </a:rPr>
              <a:t>0004</a:t>
            </a:r>
            <a:r>
              <a:rPr kumimoji="0" sz="800" b="0" i="0" u="none" strike="noStrike" kern="0" cap="none" spc="10" normalizeH="0" baseline="0" noProof="0" dirty="0">
                <a:ln>
                  <a:noFill/>
                </a:ln>
                <a:solidFill>
                  <a:sysClr val="windowText" lastClr="000000"/>
                </a:solidFill>
                <a:effectLst/>
                <a:uLnTx/>
                <a:uFillTx/>
                <a:latin typeface="游ゴシック"/>
                <a:cs typeface="游ゴシック"/>
              </a:rPr>
              <a:t> 東京都港区新橋</a:t>
            </a:r>
            <a:r>
              <a:rPr kumimoji="0" sz="800" b="0" i="0" u="none" strike="noStrike" kern="0" cap="none" spc="-10" normalizeH="0" baseline="0" noProof="0" dirty="0">
                <a:ln>
                  <a:noFill/>
                </a:ln>
                <a:solidFill>
                  <a:sysClr val="windowText" lastClr="000000"/>
                </a:solidFill>
                <a:effectLst/>
                <a:uLnTx/>
                <a:uFillTx/>
                <a:latin typeface="游ゴシック"/>
                <a:cs typeface="游ゴシック"/>
              </a:rPr>
              <a:t>2-3-</a:t>
            </a:r>
            <a:r>
              <a:rPr kumimoji="0" sz="800" b="0" i="0" u="none" strike="noStrike" kern="0" cap="none" spc="0" normalizeH="0" baseline="0" noProof="0" dirty="0">
                <a:ln>
                  <a:noFill/>
                </a:ln>
                <a:solidFill>
                  <a:sysClr val="windowText" lastClr="000000"/>
                </a:solidFill>
                <a:effectLst/>
                <a:uLnTx/>
                <a:uFillTx/>
                <a:latin typeface="游ゴシック"/>
                <a:cs typeface="游ゴシック"/>
              </a:rPr>
              <a:t>7</a:t>
            </a:r>
            <a:r>
              <a:rPr kumimoji="0" sz="800" b="0" i="0" u="none" strike="noStrike" kern="0" cap="none" spc="25" normalizeH="0" baseline="0" noProof="0" dirty="0">
                <a:ln>
                  <a:noFill/>
                </a:ln>
                <a:solidFill>
                  <a:sysClr val="windowText" lastClr="000000"/>
                </a:solidFill>
                <a:effectLst/>
                <a:uLnTx/>
                <a:uFillTx/>
                <a:latin typeface="游ゴシック"/>
                <a:cs typeface="游ゴシック"/>
              </a:rPr>
              <a:t>  新橋第二中ビル</a:t>
            </a:r>
            <a:r>
              <a:rPr kumimoji="0" sz="800" b="0" i="0" u="none" strike="noStrike" kern="0" cap="none" spc="-25" normalizeH="0" baseline="0" noProof="0" dirty="0">
                <a:ln>
                  <a:noFill/>
                </a:ln>
                <a:solidFill>
                  <a:sysClr val="windowText" lastClr="000000"/>
                </a:solidFill>
                <a:effectLst/>
                <a:uLnTx/>
                <a:uFillTx/>
                <a:latin typeface="游ゴシック"/>
                <a:cs typeface="游ゴシック"/>
              </a:rPr>
              <a:t>3F </a:t>
            </a:r>
            <a:r>
              <a:rPr kumimoji="0" sz="800" b="0" i="0" u="none" strike="noStrike" kern="0" cap="none" spc="0" normalizeH="0" baseline="0" noProof="0" dirty="0">
                <a:ln>
                  <a:noFill/>
                </a:ln>
                <a:solidFill>
                  <a:sysClr val="windowText" lastClr="000000"/>
                </a:solidFill>
                <a:effectLst/>
                <a:uLnTx/>
                <a:uFillTx/>
                <a:latin typeface="游ゴシック"/>
                <a:cs typeface="游ゴシック"/>
              </a:rPr>
              <a:t>TEL</a:t>
            </a:r>
            <a:r>
              <a:rPr kumimoji="0" sz="800" b="0" i="0" u="none" strike="noStrike" kern="0" cap="none" spc="5" normalizeH="0" baseline="0" noProof="0" dirty="0">
                <a:ln>
                  <a:noFill/>
                </a:ln>
                <a:solidFill>
                  <a:sysClr val="windowText" lastClr="000000"/>
                </a:solidFill>
                <a:effectLst/>
                <a:uLnTx/>
                <a:uFillTx/>
                <a:latin typeface="游ゴシック"/>
                <a:cs typeface="游ゴシック"/>
              </a:rPr>
              <a:t>: </a:t>
            </a:r>
            <a:r>
              <a:rPr kumimoji="0" sz="800" b="0" i="0" u="none" strike="noStrike" kern="0" cap="none" spc="-10" normalizeH="0" baseline="0" noProof="0" dirty="0">
                <a:ln>
                  <a:noFill/>
                </a:ln>
                <a:solidFill>
                  <a:sysClr val="windowText" lastClr="000000"/>
                </a:solidFill>
                <a:effectLst/>
                <a:uLnTx/>
                <a:uFillTx/>
                <a:latin typeface="游ゴシック"/>
                <a:cs typeface="游ゴシック"/>
              </a:rPr>
              <a:t>03-3508-</a:t>
            </a:r>
            <a:r>
              <a:rPr kumimoji="0" sz="800" b="0" i="0" u="none" strike="noStrike" kern="0" cap="none" spc="0" normalizeH="0" baseline="0" noProof="0" dirty="0">
                <a:ln>
                  <a:noFill/>
                </a:ln>
                <a:solidFill>
                  <a:sysClr val="windowText" lastClr="000000"/>
                </a:solidFill>
                <a:effectLst/>
                <a:uLnTx/>
                <a:uFillTx/>
                <a:latin typeface="游ゴシック"/>
                <a:cs typeface="游ゴシック"/>
              </a:rPr>
              <a:t>1263</a:t>
            </a:r>
            <a:r>
              <a:rPr kumimoji="0" sz="800" b="0" i="0" u="none" strike="noStrike" kern="0" cap="none" spc="185" normalizeH="0" baseline="0" noProof="0" dirty="0">
                <a:ln>
                  <a:noFill/>
                </a:ln>
                <a:solidFill>
                  <a:sysClr val="windowText" lastClr="000000"/>
                </a:solidFill>
                <a:effectLst/>
                <a:uLnTx/>
                <a:uFillTx/>
                <a:latin typeface="游ゴシック"/>
                <a:cs typeface="游ゴシック"/>
              </a:rPr>
              <a:t>  </a:t>
            </a:r>
            <a:r>
              <a:rPr kumimoji="0" sz="800" b="0" i="0" u="none" strike="noStrike" kern="0" cap="none" spc="0" normalizeH="0" baseline="0" noProof="0" dirty="0">
                <a:ln>
                  <a:noFill/>
                </a:ln>
                <a:solidFill>
                  <a:sysClr val="windowText" lastClr="000000"/>
                </a:solidFill>
                <a:effectLst/>
                <a:uLnTx/>
                <a:uFillTx/>
                <a:latin typeface="游ゴシック"/>
                <a:cs typeface="游ゴシック"/>
              </a:rPr>
              <a:t>FAX</a:t>
            </a:r>
            <a:r>
              <a:rPr kumimoji="0" sz="800" b="0" i="0" u="none" strike="noStrike" kern="0" cap="none" spc="5" normalizeH="0" baseline="0" noProof="0" dirty="0">
                <a:ln>
                  <a:noFill/>
                </a:ln>
                <a:solidFill>
                  <a:sysClr val="windowText" lastClr="000000"/>
                </a:solidFill>
                <a:effectLst/>
                <a:uLnTx/>
                <a:uFillTx/>
                <a:latin typeface="游ゴシック"/>
                <a:cs typeface="游ゴシック"/>
              </a:rPr>
              <a:t>: </a:t>
            </a:r>
            <a:r>
              <a:rPr kumimoji="0" sz="800" b="0" i="0" u="none" strike="noStrike" kern="0" cap="none" spc="-10" normalizeH="0" baseline="0" noProof="0" dirty="0">
                <a:ln>
                  <a:noFill/>
                </a:ln>
                <a:solidFill>
                  <a:sysClr val="windowText" lastClr="000000"/>
                </a:solidFill>
                <a:effectLst/>
                <a:uLnTx/>
                <a:uFillTx/>
                <a:latin typeface="游ゴシック"/>
                <a:cs typeface="游ゴシック"/>
              </a:rPr>
              <a:t>03-3581-</a:t>
            </a:r>
            <a:r>
              <a:rPr kumimoji="0" sz="800" b="0" i="0" u="none" strike="noStrike" kern="0" cap="none" spc="-20" normalizeH="0" baseline="0" noProof="0" dirty="0">
                <a:ln>
                  <a:noFill/>
                </a:ln>
                <a:solidFill>
                  <a:sysClr val="windowText" lastClr="000000"/>
                </a:solidFill>
                <a:effectLst/>
                <a:uLnTx/>
                <a:uFillTx/>
                <a:latin typeface="游ゴシック"/>
                <a:cs typeface="游ゴシック"/>
              </a:rPr>
              <a:t>6128</a:t>
            </a:r>
            <a:endParaRPr kumimoji="0" sz="800" b="0" i="0" u="none" strike="noStrike" kern="0" cap="none" spc="0" normalizeH="0" baseline="0" noProof="0" dirty="0">
              <a:ln>
                <a:noFill/>
              </a:ln>
              <a:solidFill>
                <a:sysClr val="windowText" lastClr="000000"/>
              </a:solidFill>
              <a:effectLst/>
              <a:uLnTx/>
              <a:uFillTx/>
              <a:latin typeface="游ゴシック"/>
              <a:cs typeface="游ゴシック"/>
            </a:endParaRPr>
          </a:p>
          <a:p>
            <a:pPr marL="12700" marR="0" lvl="0" indent="0" defTabSz="914400" eaLnBrk="1" fontAlgn="auto" latinLnBrk="0" hangingPunct="1">
              <a:lnSpc>
                <a:spcPct val="100000"/>
              </a:lnSpc>
              <a:spcBef>
                <a:spcPts val="160"/>
              </a:spcBef>
              <a:spcAft>
                <a:spcPts val="0"/>
              </a:spcAft>
              <a:buClrTx/>
              <a:buSzTx/>
              <a:buFontTx/>
              <a:buNone/>
              <a:tabLst/>
              <a:defRPr/>
            </a:pPr>
            <a:r>
              <a:rPr kumimoji="0" sz="800" b="0" i="0" u="none" strike="noStrike" kern="0" cap="none" spc="0" normalizeH="0" baseline="0" noProof="0" dirty="0">
                <a:ln>
                  <a:noFill/>
                </a:ln>
                <a:solidFill>
                  <a:sysClr val="windowText" lastClr="000000"/>
                </a:solidFill>
                <a:effectLst/>
                <a:uLnTx/>
                <a:uFillTx/>
                <a:latin typeface="游ゴシック"/>
                <a:cs typeface="游ゴシック"/>
              </a:rPr>
              <a:t>E-mail:</a:t>
            </a:r>
            <a:r>
              <a:rPr kumimoji="0" sz="800" b="0" i="0" u="none" strike="noStrike" kern="0" cap="none" spc="-30" normalizeH="0" baseline="0" noProof="0" dirty="0">
                <a:ln>
                  <a:noFill/>
                </a:ln>
                <a:solidFill>
                  <a:sysClr val="windowText" lastClr="000000"/>
                </a:solidFill>
                <a:effectLst/>
                <a:uLnTx/>
                <a:uFillTx/>
                <a:latin typeface="游ゴシック"/>
                <a:cs typeface="游ゴシック"/>
              </a:rPr>
              <a:t> </a:t>
            </a:r>
            <a:r>
              <a:rPr kumimoji="0" sz="800" b="0" i="0" u="none" strike="noStrike" kern="0" cap="none" spc="-10" normalizeH="0" baseline="0" noProof="0" dirty="0">
                <a:ln>
                  <a:noFill/>
                </a:ln>
                <a:solidFill>
                  <a:sysClr val="windowText" lastClr="000000"/>
                </a:solidFill>
                <a:effectLst/>
                <a:uLnTx/>
                <a:uFillTx/>
                <a:latin typeface="游ゴシック"/>
                <a:cs typeface="游ゴシック"/>
                <a:hlinkClick r:id="rId3"/>
              </a:rPr>
              <a:t>sc@aesj.or.jp</a:t>
            </a:r>
            <a:endParaRPr kumimoji="0" sz="800" b="0" i="0" u="none" strike="noStrike" kern="0" cap="none" spc="0" normalizeH="0" baseline="0" noProof="0" dirty="0">
              <a:ln>
                <a:noFill/>
              </a:ln>
              <a:solidFill>
                <a:sysClr val="windowText" lastClr="000000"/>
              </a:solidFill>
              <a:effectLst/>
              <a:uLnTx/>
              <a:uFillTx/>
              <a:latin typeface="游ゴシック"/>
              <a:cs typeface="游ゴシック"/>
            </a:endParaRPr>
          </a:p>
        </p:txBody>
      </p:sp>
      <p:sp>
        <p:nvSpPr>
          <p:cNvPr id="27" name="object 15">
            <a:extLst>
              <a:ext uri="{FF2B5EF4-FFF2-40B4-BE49-F238E27FC236}">
                <a16:creationId xmlns:a16="http://schemas.microsoft.com/office/drawing/2014/main" id="{CA566504-1541-6884-6395-ADB646ECD4E6}"/>
              </a:ext>
            </a:extLst>
          </p:cNvPr>
          <p:cNvSpPr txBox="1"/>
          <p:nvPr/>
        </p:nvSpPr>
        <p:spPr>
          <a:xfrm>
            <a:off x="806400" y="9537700"/>
            <a:ext cx="3024505" cy="311047"/>
          </a:xfrm>
          <a:prstGeom prst="rect">
            <a:avLst/>
          </a:prstGeom>
        </p:spPr>
        <p:txBody>
          <a:bodyPr vert="horz" wrap="square" lIns="0" tIns="12700" rIns="0" bIns="0" rtlCol="0">
            <a:spAutoFit/>
          </a:bodyPr>
          <a:lstStyle/>
          <a:p>
            <a:pPr marL="12700" marR="5080" lvl="0" indent="0" defTabSz="914400" eaLnBrk="1" fontAlgn="auto" latinLnBrk="0" hangingPunct="1">
              <a:lnSpc>
                <a:spcPct val="125000"/>
              </a:lnSpc>
              <a:spcBef>
                <a:spcPts val="100"/>
              </a:spcBef>
              <a:spcAft>
                <a:spcPts val="0"/>
              </a:spcAft>
              <a:buClrTx/>
              <a:buSzTx/>
              <a:buFontTx/>
              <a:buNone/>
              <a:tabLst/>
              <a:defRPr/>
            </a:pPr>
            <a:r>
              <a:rPr kumimoji="0" sz="800" b="0" i="0" u="none" strike="noStrike" kern="0" cap="none" spc="-15" normalizeH="0" baseline="0" noProof="0" dirty="0">
                <a:ln>
                  <a:noFill/>
                </a:ln>
                <a:solidFill>
                  <a:sysClr val="windowText" lastClr="000000"/>
                </a:solidFill>
                <a:effectLst/>
                <a:uLnTx/>
                <a:uFillTx/>
                <a:latin typeface="游ゴシック" panose="020B0400000000000000" pitchFamily="50" charset="-128"/>
                <a:ea typeface="游ゴシック" panose="020B0400000000000000" pitchFamily="50" charset="-128"/>
                <a:cs typeface="ＭＳ 明朝"/>
              </a:rPr>
              <a:t>※記載価格は，税込です。また，発送には送料が別途</a:t>
            </a:r>
            <a:r>
              <a:rPr kumimoji="0" sz="800" b="0" i="0" u="none" strike="noStrike" kern="0" cap="none" spc="-10" normalizeH="0" baseline="0" noProof="0" dirty="0">
                <a:ln>
                  <a:noFill/>
                </a:ln>
                <a:solidFill>
                  <a:sysClr val="windowText" lastClr="000000"/>
                </a:solidFill>
                <a:effectLst/>
                <a:uLnTx/>
                <a:uFillTx/>
                <a:latin typeface="游ゴシック" panose="020B0400000000000000" pitchFamily="50" charset="-128"/>
                <a:ea typeface="游ゴシック" panose="020B0400000000000000" pitchFamily="50" charset="-128"/>
                <a:cs typeface="ＭＳ 明朝"/>
              </a:rPr>
              <a:t>550</a:t>
            </a:r>
            <a:r>
              <a:rPr kumimoji="0" sz="800" b="0" i="0" u="none" strike="noStrike" kern="0" cap="none" spc="-25" normalizeH="0" baseline="0" noProof="0" dirty="0">
                <a:ln>
                  <a:noFill/>
                </a:ln>
                <a:solidFill>
                  <a:sysClr val="windowText" lastClr="000000"/>
                </a:solidFill>
                <a:effectLst/>
                <a:uLnTx/>
                <a:uFillTx/>
                <a:latin typeface="游ゴシック" panose="020B0400000000000000" pitchFamily="50" charset="-128"/>
                <a:ea typeface="游ゴシック" panose="020B0400000000000000" pitchFamily="50" charset="-128"/>
                <a:cs typeface="ＭＳ 明朝"/>
              </a:rPr>
              <a:t>円(税込)</a:t>
            </a:r>
            <a:r>
              <a:rPr kumimoji="0" sz="800" b="0" i="0" u="none" strike="noStrike" kern="0" cap="none" spc="-15" normalizeH="0" baseline="0" noProof="0" dirty="0">
                <a:ln>
                  <a:noFill/>
                </a:ln>
                <a:solidFill>
                  <a:sysClr val="windowText" lastClr="000000"/>
                </a:solidFill>
                <a:effectLst/>
                <a:uLnTx/>
                <a:uFillTx/>
                <a:latin typeface="游ゴシック" panose="020B0400000000000000" pitchFamily="50" charset="-128"/>
                <a:ea typeface="游ゴシック" panose="020B0400000000000000" pitchFamily="50" charset="-128"/>
                <a:cs typeface="ＭＳ 明朝"/>
              </a:rPr>
              <a:t>必要となります。</a:t>
            </a:r>
            <a:endParaRPr kumimoji="0" sz="800" b="0" i="0" u="none" strike="noStrike" kern="0" cap="none" spc="0" normalizeH="0" baseline="0" noProof="0" dirty="0">
              <a:ln>
                <a:noFill/>
              </a:ln>
              <a:solidFill>
                <a:sysClr val="windowText" lastClr="000000"/>
              </a:solidFill>
              <a:effectLst/>
              <a:uLnTx/>
              <a:uFillTx/>
              <a:latin typeface="游ゴシック" panose="020B0400000000000000" pitchFamily="50" charset="-128"/>
              <a:ea typeface="游ゴシック" panose="020B0400000000000000" pitchFamily="50" charset="-128"/>
              <a:cs typeface="ＭＳ 明朝"/>
            </a:endParaRPr>
          </a:p>
        </p:txBody>
      </p:sp>
      <p:sp>
        <p:nvSpPr>
          <p:cNvPr id="2" name="スライド番号プレースホルダー 1">
            <a:extLst>
              <a:ext uri="{FF2B5EF4-FFF2-40B4-BE49-F238E27FC236}">
                <a16:creationId xmlns:a16="http://schemas.microsoft.com/office/drawing/2014/main" id="{F95A46FF-C677-7571-8DCD-D3C5921AD194}"/>
              </a:ext>
            </a:extLst>
          </p:cNvPr>
          <p:cNvSpPr>
            <a:spLocks noGrp="1"/>
          </p:cNvSpPr>
          <p:nvPr>
            <p:ph type="sldNum" sz="quarter" idx="7"/>
          </p:nvPr>
        </p:nvSpPr>
        <p:spPr>
          <a:xfrm>
            <a:off x="3708527" y="9994899"/>
            <a:ext cx="165100" cy="179536"/>
          </a:xfrm>
        </p:spPr>
        <p:txBody>
          <a:bodyPr/>
          <a:lstStyle/>
          <a:p>
            <a:pPr marL="38100" marR="0" lvl="0" indent="0" defTabSz="914400" eaLnBrk="1" fontAlgn="auto" latinLnBrk="0" hangingPunct="1">
              <a:lnSpc>
                <a:spcPts val="1370"/>
              </a:lnSpc>
              <a:spcBef>
                <a:spcPts val="0"/>
              </a:spcBef>
              <a:spcAft>
                <a:spcPts val="0"/>
              </a:spcAft>
              <a:buClrTx/>
              <a:buSzTx/>
              <a:buFontTx/>
              <a:buNone/>
              <a:tabLst/>
              <a:defRPr/>
            </a:pPr>
            <a:r>
              <a:rPr kumimoji="0" lang="en-US" altLang="ja-JP" sz="1200" b="0" i="0" u="none" strike="noStrike" kern="0" cap="none" spc="0" normalizeH="0" baseline="0" noProof="0" dirty="0">
                <a:ln>
                  <a:noFill/>
                </a:ln>
                <a:solidFill>
                  <a:prstClr val="black"/>
                </a:solidFill>
                <a:effectLst/>
                <a:uLnTx/>
                <a:uFillTx/>
                <a:latin typeface="ＭＳ Ｐゴシック"/>
              </a:rPr>
              <a:t>1</a:t>
            </a:r>
          </a:p>
        </p:txBody>
      </p:sp>
      <p:sp>
        <p:nvSpPr>
          <p:cNvPr id="23" name="object 8">
            <a:extLst>
              <a:ext uri="{FF2B5EF4-FFF2-40B4-BE49-F238E27FC236}">
                <a16:creationId xmlns:a16="http://schemas.microsoft.com/office/drawing/2014/main" id="{FECF2D66-BC5E-94E4-AA15-806526D2570E}"/>
              </a:ext>
            </a:extLst>
          </p:cNvPr>
          <p:cNvSpPr txBox="1"/>
          <p:nvPr/>
        </p:nvSpPr>
        <p:spPr>
          <a:xfrm>
            <a:off x="686074" y="1652400"/>
            <a:ext cx="2919650" cy="258404"/>
          </a:xfrm>
          <a:prstGeom prst="rect">
            <a:avLst/>
          </a:prstGeom>
        </p:spPr>
        <p:txBody>
          <a:bodyPr vert="horz" wrap="square" lIns="0" tIns="12065" rIns="0" bIns="0" rtlCol="0">
            <a:spAutoFit/>
          </a:bodyPr>
          <a:lstStyle/>
          <a:p>
            <a:pPr marL="12700" marR="0" lvl="0" indent="0" defTabSz="914400" eaLnBrk="1" fontAlgn="auto" latinLnBrk="0" hangingPunct="1">
              <a:lnSpc>
                <a:spcPct val="100000"/>
              </a:lnSpc>
              <a:spcBef>
                <a:spcPts val="95"/>
              </a:spcBef>
              <a:spcAft>
                <a:spcPts val="0"/>
              </a:spcAft>
              <a:buClrTx/>
              <a:buSzTx/>
              <a:buFontTx/>
              <a:buNone/>
              <a:tabLst/>
              <a:defRPr/>
            </a:pPr>
            <a:r>
              <a:rPr kumimoji="0" sz="1600" b="1" i="0" u="none" strike="noStrike" kern="0" cap="none" spc="-25" normalizeH="0" baseline="0" noProof="0" dirty="0">
                <a:ln>
                  <a:noFill/>
                </a:ln>
                <a:solidFill>
                  <a:sysClr val="windowText" lastClr="000000"/>
                </a:solidFill>
                <a:effectLst/>
                <a:uLnTx/>
                <a:uFillTx/>
                <a:latin typeface="游ゴシック" panose="020B0400000000000000" pitchFamily="50" charset="-128"/>
                <a:ea typeface="游ゴシック" panose="020B0400000000000000" pitchFamily="50" charset="-128"/>
                <a:cs typeface="HGPｺﾞｼｯｸM"/>
              </a:rPr>
              <a:t>シス</a:t>
            </a:r>
            <a:r>
              <a:rPr kumimoji="0" sz="1600" b="1" i="0" u="none" strike="noStrike" kern="0" cap="none" spc="-20" normalizeH="0" baseline="0" noProof="0" dirty="0">
                <a:ln>
                  <a:noFill/>
                </a:ln>
                <a:solidFill>
                  <a:sysClr val="windowText" lastClr="000000"/>
                </a:solidFill>
                <a:effectLst/>
                <a:uLnTx/>
                <a:uFillTx/>
                <a:latin typeface="游ゴシック" panose="020B0400000000000000" pitchFamily="50" charset="-128"/>
                <a:ea typeface="游ゴシック" panose="020B0400000000000000" pitchFamily="50" charset="-128"/>
                <a:cs typeface="HGPｺﾞｼｯｸM"/>
              </a:rPr>
              <a:t>テム</a:t>
            </a:r>
            <a:r>
              <a:rPr kumimoji="0" sz="1600" b="1" i="0" u="none" strike="noStrike" kern="0" cap="none" spc="-10" normalizeH="0" baseline="0" noProof="0" dirty="0">
                <a:ln>
                  <a:noFill/>
                </a:ln>
                <a:solidFill>
                  <a:sysClr val="windowText" lastClr="000000"/>
                </a:solidFill>
                <a:effectLst/>
                <a:uLnTx/>
                <a:uFillTx/>
                <a:latin typeface="游ゴシック" panose="020B0400000000000000" pitchFamily="50" charset="-128"/>
                <a:ea typeface="游ゴシック" panose="020B0400000000000000" pitchFamily="50" charset="-128"/>
                <a:cs typeface="HGPｺﾞｼｯｸM"/>
              </a:rPr>
              <a:t>安</a:t>
            </a:r>
            <a:r>
              <a:rPr kumimoji="0" sz="1600" b="1" i="0" u="none" strike="noStrike" kern="0" cap="none" spc="-25" normalizeH="0" baseline="0" noProof="0" dirty="0">
                <a:ln>
                  <a:noFill/>
                </a:ln>
                <a:solidFill>
                  <a:sysClr val="windowText" lastClr="000000"/>
                </a:solidFill>
                <a:effectLst/>
                <a:uLnTx/>
                <a:uFillTx/>
                <a:latin typeface="游ゴシック" panose="020B0400000000000000" pitchFamily="50" charset="-128"/>
                <a:ea typeface="游ゴシック" panose="020B0400000000000000" pitchFamily="50" charset="-128"/>
                <a:cs typeface="HGPｺﾞｼｯｸM"/>
              </a:rPr>
              <a:t>全専</a:t>
            </a:r>
            <a:r>
              <a:rPr kumimoji="0" sz="1600" b="1" i="0" u="none" strike="noStrike" kern="0" cap="none" spc="-10" normalizeH="0" baseline="0" noProof="0" dirty="0">
                <a:ln>
                  <a:noFill/>
                </a:ln>
                <a:solidFill>
                  <a:sysClr val="windowText" lastClr="000000"/>
                </a:solidFill>
                <a:effectLst/>
                <a:uLnTx/>
                <a:uFillTx/>
                <a:latin typeface="游ゴシック" panose="020B0400000000000000" pitchFamily="50" charset="-128"/>
                <a:ea typeface="游ゴシック" panose="020B0400000000000000" pitchFamily="50" charset="-128"/>
                <a:cs typeface="HGPｺﾞｼｯｸM"/>
              </a:rPr>
              <a:t>門</a:t>
            </a:r>
            <a:r>
              <a:rPr kumimoji="0" sz="1600" b="1" i="0" u="none" strike="noStrike" kern="0" cap="none" spc="-25" normalizeH="0" baseline="0" noProof="0" dirty="0">
                <a:ln>
                  <a:noFill/>
                </a:ln>
                <a:solidFill>
                  <a:sysClr val="windowText" lastClr="000000"/>
                </a:solidFill>
                <a:effectLst/>
                <a:uLnTx/>
                <a:uFillTx/>
                <a:latin typeface="游ゴシック" panose="020B0400000000000000" pitchFamily="50" charset="-128"/>
                <a:ea typeface="游ゴシック" panose="020B0400000000000000" pitchFamily="50" charset="-128"/>
                <a:cs typeface="HGPｺﾞｼｯｸM"/>
              </a:rPr>
              <a:t>部会制</a:t>
            </a:r>
            <a:r>
              <a:rPr kumimoji="0" sz="1600" b="1" i="0" u="none" strike="noStrike" kern="0" cap="none" spc="-10" normalizeH="0" baseline="0" noProof="0" dirty="0">
                <a:ln>
                  <a:noFill/>
                </a:ln>
                <a:solidFill>
                  <a:sysClr val="windowText" lastClr="000000"/>
                </a:solidFill>
                <a:effectLst/>
                <a:uLnTx/>
                <a:uFillTx/>
                <a:latin typeface="游ゴシック" panose="020B0400000000000000" pitchFamily="50" charset="-128"/>
                <a:ea typeface="游ゴシック" panose="020B0400000000000000" pitchFamily="50" charset="-128"/>
                <a:cs typeface="HGPｺﾞｼｯｸM"/>
              </a:rPr>
              <a:t>定</a:t>
            </a:r>
            <a:r>
              <a:rPr kumimoji="0" sz="1600" b="1" i="0" u="none" strike="noStrike" kern="0" cap="none" spc="-25" normalizeH="0" baseline="0" noProof="0" dirty="0">
                <a:ln>
                  <a:noFill/>
                </a:ln>
                <a:solidFill>
                  <a:sysClr val="windowText" lastClr="000000"/>
                </a:solidFill>
                <a:effectLst/>
                <a:uLnTx/>
                <a:uFillTx/>
                <a:latin typeface="游ゴシック" panose="020B0400000000000000" pitchFamily="50" charset="-128"/>
                <a:ea typeface="游ゴシック" panose="020B0400000000000000" pitchFamily="50" charset="-128"/>
                <a:cs typeface="HGPｺﾞｼｯｸM"/>
              </a:rPr>
              <a:t>標</a:t>
            </a:r>
            <a:r>
              <a:rPr kumimoji="0" sz="1600" b="1" i="0" u="none" strike="noStrike" kern="0" cap="none" spc="-50" normalizeH="0" baseline="0" noProof="0" dirty="0">
                <a:ln>
                  <a:noFill/>
                </a:ln>
                <a:solidFill>
                  <a:sysClr val="windowText" lastClr="000000"/>
                </a:solidFill>
                <a:effectLst/>
                <a:uLnTx/>
                <a:uFillTx/>
                <a:latin typeface="游ゴシック" panose="020B0400000000000000" pitchFamily="50" charset="-128"/>
                <a:ea typeface="游ゴシック" panose="020B0400000000000000" pitchFamily="50" charset="-128"/>
                <a:cs typeface="HGPｺﾞｼｯｸM"/>
              </a:rPr>
              <a:t>準</a:t>
            </a:r>
            <a:endParaRPr kumimoji="0" sz="1600" b="1" i="0" u="none" strike="noStrike" kern="0" cap="none" spc="0" normalizeH="0" baseline="0" noProof="0" dirty="0">
              <a:ln>
                <a:noFill/>
              </a:ln>
              <a:solidFill>
                <a:sysClr val="windowText" lastClr="000000"/>
              </a:solidFill>
              <a:effectLst/>
              <a:uLnTx/>
              <a:uFillTx/>
              <a:latin typeface="游ゴシック" panose="020B0400000000000000" pitchFamily="50" charset="-128"/>
              <a:ea typeface="游ゴシック" panose="020B0400000000000000" pitchFamily="50" charset="-128"/>
              <a:cs typeface="HGPｺﾞｼｯｸM"/>
            </a:endParaRPr>
          </a:p>
        </p:txBody>
      </p:sp>
      <p:sp>
        <p:nvSpPr>
          <p:cNvPr id="18" name="object 18">
            <a:extLst>
              <a:ext uri="{FF2B5EF4-FFF2-40B4-BE49-F238E27FC236}">
                <a16:creationId xmlns:a16="http://schemas.microsoft.com/office/drawing/2014/main" id="{02EF850A-683D-E466-F04B-342EF2F6117E}"/>
              </a:ext>
            </a:extLst>
          </p:cNvPr>
          <p:cNvSpPr/>
          <p:nvPr/>
        </p:nvSpPr>
        <p:spPr>
          <a:xfrm>
            <a:off x="666000" y="3822700"/>
            <a:ext cx="6083935" cy="0"/>
          </a:xfrm>
          <a:custGeom>
            <a:avLst/>
            <a:gdLst/>
            <a:ahLst/>
            <a:cxnLst/>
            <a:rect l="l" t="t" r="r" b="b"/>
            <a:pathLst>
              <a:path w="6083934">
                <a:moveTo>
                  <a:pt x="0" y="0"/>
                </a:moveTo>
                <a:lnTo>
                  <a:pt x="6083935" y="0"/>
                </a:lnTo>
              </a:path>
            </a:pathLst>
          </a:custGeom>
          <a:ln w="9525">
            <a:solidFill>
              <a:srgbClr val="000000"/>
            </a:solidFill>
            <a:prstDash val="sysDot"/>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dirty="0">
              <a:ln>
                <a:noFill/>
              </a:ln>
              <a:solidFill>
                <a:sysClr val="windowText" lastClr="000000"/>
              </a:solidFill>
              <a:effectLst/>
              <a:uLnTx/>
              <a:uFillTx/>
            </a:endParaRPr>
          </a:p>
        </p:txBody>
      </p:sp>
      <p:sp>
        <p:nvSpPr>
          <p:cNvPr id="19" name="object 5">
            <a:extLst>
              <a:ext uri="{FF2B5EF4-FFF2-40B4-BE49-F238E27FC236}">
                <a16:creationId xmlns:a16="http://schemas.microsoft.com/office/drawing/2014/main" id="{A3DA4EF8-EFBB-1736-DEEF-EA59AAEA3FB7}"/>
              </a:ext>
            </a:extLst>
          </p:cNvPr>
          <p:cNvSpPr txBox="1"/>
          <p:nvPr/>
        </p:nvSpPr>
        <p:spPr>
          <a:xfrm>
            <a:off x="691200" y="3028383"/>
            <a:ext cx="6083935" cy="627095"/>
          </a:xfrm>
          <a:prstGeom prst="rect">
            <a:avLst/>
          </a:prstGeom>
        </p:spPr>
        <p:txBody>
          <a:bodyPr vert="horz" wrap="square" lIns="0" tIns="26670" rIns="0" bIns="0" rtlCol="0">
            <a:spAutoFit/>
          </a:bodyPr>
          <a:lstStyle/>
          <a:p>
            <a:pPr marL="12700" marR="0" lvl="0" indent="0"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0" cap="none" spc="-15" normalizeH="0" baseline="0" noProof="0" dirty="0">
                <a:ln>
                  <a:noFill/>
                </a:ln>
                <a:solidFill>
                  <a:sysClr val="windowText" lastClr="000000"/>
                </a:solidFill>
                <a:effectLst/>
                <a:uLnTx/>
                <a:uFillTx/>
                <a:latin typeface="HGPｺﾞｼｯｸM"/>
                <a:cs typeface="HGPｺﾞｼｯｸM"/>
              </a:rPr>
              <a:t>世界最高水準の安全な長期運転を効率的に実現するための取り組みについて（体系的な標準類の再整理）：</a:t>
            </a:r>
            <a:r>
              <a:rPr kumimoji="0" lang="en-US" altLang="ja-JP" sz="1050" b="0" i="0" u="none" strike="noStrike" kern="0" cap="none" spc="-15" normalizeH="0" baseline="0" noProof="0" dirty="0">
                <a:ln>
                  <a:noFill/>
                </a:ln>
                <a:solidFill>
                  <a:sysClr val="windowText" lastClr="000000"/>
                </a:solidFill>
                <a:effectLst/>
                <a:uLnTx/>
                <a:uFillTx/>
                <a:latin typeface="HGPｺﾞｼｯｸM"/>
                <a:cs typeface="HGPｺﾞｼｯｸM"/>
              </a:rPr>
              <a:t>2024</a:t>
            </a:r>
            <a:r>
              <a:rPr kumimoji="0" lang="ja-JP" altLang="en-US" sz="1050" b="0" i="0" u="none" strike="noStrike" kern="0" cap="none" spc="-15" normalizeH="0" baseline="0" noProof="0" dirty="0">
                <a:ln>
                  <a:noFill/>
                </a:ln>
                <a:solidFill>
                  <a:sysClr val="windowText" lastClr="000000"/>
                </a:solidFill>
                <a:effectLst/>
                <a:uLnTx/>
                <a:uFillTx/>
                <a:latin typeface="HGPｺﾞｼｯｸM"/>
                <a:cs typeface="HGPｺﾞｼｯｸM"/>
              </a:rPr>
              <a:t>（</a:t>
            </a:r>
            <a:r>
              <a:rPr kumimoji="0" lang="en-US" altLang="ja-JP" sz="1050" b="0" i="0" u="none" strike="noStrike" kern="0" cap="none" spc="-15" normalizeH="0" baseline="0" noProof="0" dirty="0">
                <a:ln>
                  <a:noFill/>
                </a:ln>
                <a:solidFill>
                  <a:sysClr val="windowText" lastClr="000000"/>
                </a:solidFill>
                <a:effectLst/>
                <a:uLnTx/>
                <a:uFillTx/>
                <a:latin typeface="HGPｺﾞｼｯｸM"/>
                <a:cs typeface="HGPｺﾞｼｯｸM"/>
              </a:rPr>
              <a:t>AESJ-SC-TR019:2024</a:t>
            </a:r>
            <a:r>
              <a:rPr kumimoji="0" lang="ja-JP" altLang="en-US" sz="1050" b="0" i="0" u="none" strike="noStrike" kern="0" cap="none" spc="-15" normalizeH="0" baseline="0" noProof="0" dirty="0">
                <a:ln>
                  <a:noFill/>
                </a:ln>
                <a:solidFill>
                  <a:sysClr val="windowText" lastClr="000000"/>
                </a:solidFill>
                <a:effectLst/>
                <a:uLnTx/>
                <a:uFillTx/>
                <a:latin typeface="HGPｺﾞｼｯｸM"/>
                <a:cs typeface="HGPｺﾞｼｯｸM"/>
              </a:rPr>
              <a:t>）</a:t>
            </a:r>
            <a:endParaRPr kumimoji="0" lang="en-US" altLang="ja-JP" sz="1050" b="0" i="0" u="none" strike="noStrike" kern="0" cap="none" spc="-15" normalizeH="0" baseline="0" noProof="0" dirty="0">
              <a:ln>
                <a:noFill/>
              </a:ln>
              <a:solidFill>
                <a:sysClr val="windowText" lastClr="000000"/>
              </a:solidFill>
              <a:effectLst/>
              <a:uLnTx/>
              <a:uFillTx/>
              <a:latin typeface="HGPｺﾞｼｯｸM"/>
              <a:cs typeface="HGPｺﾞｼｯｸM"/>
            </a:endParaRPr>
          </a:p>
          <a:p>
            <a:pPr algn="l"/>
            <a:r>
              <a:rPr lang="en-US" altLang="ja-JP" sz="900" spc="-15" dirty="0">
                <a:latin typeface="HGPｺﾞｼｯｸM"/>
                <a:cs typeface="HGPｺﾞｼｯｸM"/>
              </a:rPr>
              <a:t>【</a:t>
            </a:r>
            <a:r>
              <a:rPr lang="ja-JP" altLang="en-US" sz="900" spc="-15" dirty="0">
                <a:latin typeface="HGPｺﾞｼｯｸM"/>
                <a:cs typeface="HGPｺﾞｼｯｸM"/>
              </a:rPr>
              <a:t>担当部会</a:t>
            </a:r>
            <a:r>
              <a:rPr lang="en-US" altLang="ja-JP" sz="900" spc="-15" dirty="0">
                <a:latin typeface="HGPｺﾞｼｯｸM"/>
                <a:cs typeface="HGPｺﾞｼｯｸM"/>
              </a:rPr>
              <a:t>】</a:t>
            </a:r>
            <a:r>
              <a:rPr lang="ja-JP" altLang="en-US" sz="900" b="0" i="0" u="none" strike="noStrike" baseline="0" dirty="0">
                <a:latin typeface="HGPｺﾞｼｯｸM" panose="020B0600000000000000" pitchFamily="50" charset="-128"/>
                <a:ea typeface="HGPｺﾞｼｯｸM" panose="020B0600000000000000" pitchFamily="50" charset="-128"/>
              </a:rPr>
              <a:t>システム安全専門部会</a:t>
            </a:r>
            <a:r>
              <a:rPr lang="en-US" altLang="ja-JP" sz="900" b="0" i="0" u="none" strike="noStrike" baseline="0" dirty="0">
                <a:latin typeface="HGPｺﾞｼｯｸM" panose="020B0600000000000000" pitchFamily="50" charset="-128"/>
                <a:ea typeface="HGPｺﾞｼｯｸM" panose="020B0600000000000000" pitchFamily="50" charset="-128"/>
              </a:rPr>
              <a:t>,</a:t>
            </a:r>
            <a:r>
              <a:rPr lang="ja-JP" altLang="en-US" sz="900" b="0" i="0" u="none" strike="noStrike" baseline="0" dirty="0">
                <a:latin typeface="HGPｺﾞｼｯｸM" panose="020B0600000000000000" pitchFamily="50" charset="-128"/>
                <a:ea typeface="HGPｺﾞｼｯｸM" panose="020B0600000000000000" pitchFamily="50" charset="-128"/>
              </a:rPr>
              <a:t>長期運転体系検討タスク</a:t>
            </a:r>
            <a:endParaRPr lang="ja-JP" altLang="en-US" sz="900" dirty="0">
              <a:latin typeface="HGPｺﾞｼｯｸM" panose="020B0600000000000000" pitchFamily="50" charset="-128"/>
              <a:ea typeface="HGPｺﾞｼｯｸM" panose="020B0600000000000000" pitchFamily="50" charset="-128"/>
              <a:cs typeface="HGPｺﾞｼｯｸM"/>
            </a:endParaRPr>
          </a:p>
          <a:p>
            <a:pPr marL="12700" marR="0" lvl="0" indent="0" defTabSz="914400" eaLnBrk="1" fontAlgn="auto" latinLnBrk="0" hangingPunct="1">
              <a:lnSpc>
                <a:spcPct val="100000"/>
              </a:lnSpc>
              <a:spcBef>
                <a:spcPts val="0"/>
              </a:spcBef>
              <a:spcAft>
                <a:spcPts val="0"/>
              </a:spcAft>
              <a:buClrTx/>
              <a:buSzTx/>
              <a:buFontTx/>
              <a:buNone/>
              <a:tabLst/>
              <a:defRPr/>
            </a:pPr>
            <a:r>
              <a:rPr kumimoji="0" lang="en-US" altLang="ja-JP" sz="900" b="0" i="0" u="none" strike="noStrike" kern="0" cap="none" spc="-5" normalizeH="0" baseline="0" noProof="0" dirty="0">
                <a:ln>
                  <a:noFill/>
                </a:ln>
                <a:solidFill>
                  <a:sysClr val="windowText" lastClr="000000"/>
                </a:solidFill>
                <a:effectLst/>
                <a:uLnTx/>
                <a:uFillTx/>
                <a:latin typeface="HGPｺﾞｼｯｸM"/>
                <a:cs typeface="HGPｺﾞｼｯｸM"/>
              </a:rPr>
              <a:t>【</a:t>
            </a:r>
            <a:r>
              <a:rPr kumimoji="0" lang="ja-JP" altLang="en-US" sz="900" b="0" i="0" u="none" strike="noStrike" kern="0" cap="none" spc="-5" normalizeH="0" baseline="0" noProof="0" dirty="0">
                <a:ln>
                  <a:noFill/>
                </a:ln>
                <a:solidFill>
                  <a:sysClr val="windowText" lastClr="000000"/>
                </a:solidFill>
                <a:effectLst/>
                <a:uLnTx/>
                <a:uFillTx/>
                <a:latin typeface="HGPｺﾞｼｯｸM"/>
                <a:cs typeface="HGPｺﾞｼｯｸM"/>
              </a:rPr>
              <a:t>定価・税込</a:t>
            </a:r>
            <a:r>
              <a:rPr kumimoji="0" lang="en-US" altLang="ja-JP" sz="900" b="0" i="0" u="none" strike="noStrike" kern="0" cap="none" spc="-5" normalizeH="0" baseline="0" noProof="0" dirty="0">
                <a:ln>
                  <a:noFill/>
                </a:ln>
                <a:solidFill>
                  <a:sysClr val="windowText" lastClr="000000"/>
                </a:solidFill>
                <a:effectLst/>
                <a:uLnTx/>
                <a:uFillTx/>
                <a:latin typeface="HGPｺﾞｼｯｸM"/>
                <a:cs typeface="HGPｺﾞｼｯｸM"/>
              </a:rPr>
              <a:t>】4</a:t>
            </a:r>
            <a:r>
              <a:rPr kumimoji="0" lang="en-US" altLang="ja-JP" sz="900" b="0" i="0" u="none" strike="noStrike" kern="0" cap="none" spc="-10" normalizeH="0" baseline="0" noProof="0" dirty="0">
                <a:ln>
                  <a:noFill/>
                </a:ln>
                <a:solidFill>
                  <a:sysClr val="windowText" lastClr="000000"/>
                </a:solidFill>
                <a:effectLst/>
                <a:uLnTx/>
                <a:uFillTx/>
                <a:latin typeface="HGPｺﾞｼｯｸM"/>
                <a:cs typeface="HGPｺﾞｼｯｸM"/>
              </a:rPr>
              <a:t>,125</a:t>
            </a:r>
            <a:r>
              <a:rPr kumimoji="0" lang="ja-JP" altLang="en-US" sz="900" b="0" i="0" u="none" strike="noStrike" kern="0" cap="none" spc="20" normalizeH="0" baseline="0" noProof="0" dirty="0">
                <a:ln>
                  <a:noFill/>
                </a:ln>
                <a:solidFill>
                  <a:sysClr val="windowText" lastClr="000000"/>
                </a:solidFill>
                <a:effectLst/>
                <a:uLnTx/>
                <a:uFillTx/>
                <a:latin typeface="HGPｺﾞｼｯｸM"/>
                <a:cs typeface="HGPｺﾞｼｯｸM"/>
              </a:rPr>
              <a:t>円　</a:t>
            </a:r>
            <a:r>
              <a:rPr kumimoji="0" lang="en-US" altLang="ja-JP" sz="900" b="0" i="0" u="none" strike="noStrike" kern="0" cap="none" spc="20" normalizeH="0" baseline="0" noProof="0" dirty="0">
                <a:ln>
                  <a:noFill/>
                </a:ln>
                <a:solidFill>
                  <a:sysClr val="windowText" lastClr="000000"/>
                </a:solidFill>
                <a:effectLst/>
                <a:uLnTx/>
                <a:uFillTx/>
                <a:latin typeface="HGPｺﾞｼｯｸM"/>
                <a:cs typeface="HGPｺﾞｼｯｸM"/>
              </a:rPr>
              <a:t>【</a:t>
            </a:r>
            <a:r>
              <a:rPr kumimoji="0" lang="ja-JP" altLang="en-US" sz="900" b="0" i="0" u="none" strike="noStrike" kern="0" cap="none" spc="20" normalizeH="0" baseline="0" noProof="0" dirty="0">
                <a:ln>
                  <a:noFill/>
                </a:ln>
                <a:solidFill>
                  <a:sysClr val="windowText" lastClr="000000"/>
                </a:solidFill>
                <a:effectLst/>
                <a:uLnTx/>
                <a:uFillTx/>
                <a:latin typeface="HGPｺﾞｼｯｸM"/>
                <a:cs typeface="HGPｺﾞｼｯｸM"/>
              </a:rPr>
              <a:t>会員価格・税込</a:t>
            </a:r>
            <a:r>
              <a:rPr kumimoji="0" lang="en-US" altLang="ja-JP" sz="900" b="0" i="0" u="none" strike="noStrike" kern="0" cap="none" spc="20" normalizeH="0" baseline="0" noProof="0" dirty="0">
                <a:ln>
                  <a:noFill/>
                </a:ln>
                <a:solidFill>
                  <a:sysClr val="windowText" lastClr="000000"/>
                </a:solidFill>
                <a:effectLst/>
                <a:uLnTx/>
                <a:uFillTx/>
                <a:latin typeface="HGPｺﾞｼｯｸM"/>
                <a:cs typeface="HGPｺﾞｼｯｸM"/>
              </a:rPr>
              <a:t>】</a:t>
            </a:r>
            <a:r>
              <a:rPr kumimoji="0" lang="en-US" altLang="ja-JP" sz="900" b="0" i="0" u="none" strike="noStrike" kern="0" cap="none" spc="-10" normalizeH="0" baseline="0" noProof="0" dirty="0">
                <a:ln>
                  <a:noFill/>
                </a:ln>
                <a:solidFill>
                  <a:sysClr val="windowText" lastClr="000000"/>
                </a:solidFill>
                <a:effectLst/>
                <a:uLnTx/>
                <a:uFillTx/>
                <a:latin typeface="HGPｺﾞｼｯｸM"/>
                <a:cs typeface="HGPｺﾞｼｯｸM"/>
              </a:rPr>
              <a:t>3,300</a:t>
            </a:r>
            <a:r>
              <a:rPr kumimoji="0" lang="ja-JP" altLang="en-US" sz="900" b="0" i="0" u="none" strike="noStrike" kern="0" cap="none" spc="120" normalizeH="0" baseline="0" noProof="0" dirty="0">
                <a:ln>
                  <a:noFill/>
                </a:ln>
                <a:solidFill>
                  <a:sysClr val="windowText" lastClr="000000"/>
                </a:solidFill>
                <a:effectLst/>
                <a:uLnTx/>
                <a:uFillTx/>
                <a:latin typeface="HGPｺﾞｼｯｸM"/>
                <a:cs typeface="HGPｺﾞｼｯｸM"/>
              </a:rPr>
              <a:t>円 </a:t>
            </a:r>
            <a:r>
              <a:rPr kumimoji="0" lang="en-US" altLang="ja-JP" sz="900" b="0" i="0" u="none" strike="noStrike" kern="0" cap="none" spc="120" normalizeH="0" baseline="0" noProof="0" dirty="0">
                <a:ln>
                  <a:noFill/>
                </a:ln>
                <a:solidFill>
                  <a:sysClr val="windowText" lastClr="000000"/>
                </a:solidFill>
                <a:effectLst/>
                <a:uLnTx/>
                <a:uFillTx/>
                <a:latin typeface="HGPｺﾞｼｯｸM"/>
                <a:cs typeface="HGPｺﾞｼｯｸM"/>
              </a:rPr>
              <a:t>【</a:t>
            </a:r>
            <a:r>
              <a:rPr kumimoji="0" lang="en-US" altLang="ja-JP" sz="900" b="0" i="0" u="none" strike="noStrike" kern="0" cap="none" spc="-10" normalizeH="0" baseline="0" noProof="0" dirty="0">
                <a:ln>
                  <a:noFill/>
                </a:ln>
                <a:solidFill>
                  <a:sysClr val="windowText" lastClr="000000"/>
                </a:solidFill>
                <a:effectLst/>
                <a:uLnTx/>
                <a:uFillTx/>
                <a:latin typeface="HGPｺﾞｼｯｸM"/>
                <a:cs typeface="HGPｺﾞｼｯｸM"/>
              </a:rPr>
              <a:t>ISBN</a:t>
            </a:r>
            <a:r>
              <a:rPr kumimoji="0" lang="en-US" altLang="ja-JP" sz="900" b="0" i="0" u="none" strike="noStrike" kern="0" cap="none" spc="0" normalizeH="0" baseline="0" noProof="0" dirty="0">
                <a:ln>
                  <a:noFill/>
                </a:ln>
                <a:solidFill>
                  <a:sysClr val="windowText" lastClr="000000"/>
                </a:solidFill>
                <a:effectLst/>
                <a:uLnTx/>
                <a:uFillTx/>
                <a:latin typeface="HGPｺﾞｼｯｸM"/>
                <a:cs typeface="HGPｺﾞｼｯｸM"/>
              </a:rPr>
              <a:t>】978-4-89047-471-4</a:t>
            </a:r>
            <a:r>
              <a:rPr kumimoji="0" lang="ja-JP" altLang="en-US" sz="900" b="0" i="0" u="none" strike="noStrike" kern="0" cap="none" spc="0" normalizeH="0" baseline="0" noProof="0" dirty="0">
                <a:ln>
                  <a:noFill/>
                </a:ln>
                <a:solidFill>
                  <a:sysClr val="windowText" lastClr="000000"/>
                </a:solidFill>
                <a:effectLst/>
                <a:uLnTx/>
                <a:uFillTx/>
                <a:latin typeface="HGPｺﾞｼｯｸM"/>
                <a:cs typeface="HGPｺﾞｼｯｸM"/>
              </a:rPr>
              <a:t>　</a:t>
            </a:r>
            <a:r>
              <a:rPr kumimoji="0" lang="en-US" altLang="ja-JP" sz="900" b="0" i="0" u="none" strike="noStrike" kern="0" cap="none" spc="35" normalizeH="0" baseline="0" noProof="0" dirty="0">
                <a:ln>
                  <a:noFill/>
                </a:ln>
                <a:solidFill>
                  <a:sysClr val="windowText" lastClr="000000"/>
                </a:solidFill>
                <a:effectLst/>
                <a:uLnTx/>
                <a:uFillTx/>
                <a:latin typeface="HGPｺﾞｼｯｸM"/>
                <a:cs typeface="HGPｺﾞｼｯｸM"/>
              </a:rPr>
              <a:t>【</a:t>
            </a:r>
            <a:r>
              <a:rPr kumimoji="0" lang="ja-JP" altLang="en-US" sz="900" b="0" i="0" u="none" strike="noStrike" kern="0" cap="none" spc="35" normalizeH="0" baseline="0" noProof="0" dirty="0">
                <a:ln>
                  <a:noFill/>
                </a:ln>
                <a:solidFill>
                  <a:sysClr val="windowText" lastClr="000000"/>
                </a:solidFill>
                <a:effectLst/>
                <a:uLnTx/>
                <a:uFillTx/>
                <a:latin typeface="HGPｺﾞｼｯｸM"/>
                <a:cs typeface="HGPｺﾞｼｯｸM"/>
              </a:rPr>
              <a:t>書籍コード</a:t>
            </a:r>
            <a:r>
              <a:rPr kumimoji="0" lang="en-US" altLang="ja-JP" sz="900" b="0" i="0" u="none" strike="noStrike" kern="0" cap="none" spc="35" normalizeH="0" baseline="0" noProof="0" dirty="0">
                <a:ln>
                  <a:noFill/>
                </a:ln>
                <a:solidFill>
                  <a:sysClr val="windowText" lastClr="000000"/>
                </a:solidFill>
                <a:effectLst/>
                <a:uLnTx/>
                <a:uFillTx/>
                <a:latin typeface="HGPｺﾞｼｯｸM"/>
                <a:cs typeface="HGPｺﾞｼｯｸM"/>
              </a:rPr>
              <a:t>】2501</a:t>
            </a:r>
          </a:p>
        </p:txBody>
      </p:sp>
      <p:sp>
        <p:nvSpPr>
          <p:cNvPr id="3" name="object 18">
            <a:extLst>
              <a:ext uri="{FF2B5EF4-FFF2-40B4-BE49-F238E27FC236}">
                <a16:creationId xmlns:a16="http://schemas.microsoft.com/office/drawing/2014/main" id="{B9AE3B2F-88A2-CA6A-536D-F3E56838B8F5}"/>
              </a:ext>
            </a:extLst>
          </p:cNvPr>
          <p:cNvSpPr/>
          <p:nvPr/>
        </p:nvSpPr>
        <p:spPr>
          <a:xfrm>
            <a:off x="666000" y="6973356"/>
            <a:ext cx="6083935" cy="0"/>
          </a:xfrm>
          <a:custGeom>
            <a:avLst/>
            <a:gdLst/>
            <a:ahLst/>
            <a:cxnLst/>
            <a:rect l="l" t="t" r="r" b="b"/>
            <a:pathLst>
              <a:path w="6083934">
                <a:moveTo>
                  <a:pt x="0" y="0"/>
                </a:moveTo>
                <a:lnTo>
                  <a:pt x="6083935" y="0"/>
                </a:lnTo>
              </a:path>
            </a:pathLst>
          </a:custGeom>
          <a:ln w="9525">
            <a:solidFill>
              <a:srgbClr val="000000"/>
            </a:solidFill>
            <a:prstDash val="sysDot"/>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dirty="0">
              <a:ln>
                <a:noFill/>
              </a:ln>
              <a:solidFill>
                <a:sysClr val="windowText" lastClr="000000"/>
              </a:solidFill>
              <a:effectLst/>
              <a:uLnTx/>
              <a:uFillTx/>
            </a:endParaRPr>
          </a:p>
        </p:txBody>
      </p:sp>
      <p:sp>
        <p:nvSpPr>
          <p:cNvPr id="5" name="object 5">
            <a:extLst>
              <a:ext uri="{FF2B5EF4-FFF2-40B4-BE49-F238E27FC236}">
                <a16:creationId xmlns:a16="http://schemas.microsoft.com/office/drawing/2014/main" id="{FC96336F-2193-B32C-CDE3-39F482A34F80}"/>
              </a:ext>
            </a:extLst>
          </p:cNvPr>
          <p:cNvSpPr txBox="1"/>
          <p:nvPr/>
        </p:nvSpPr>
        <p:spPr>
          <a:xfrm>
            <a:off x="691200" y="6371731"/>
            <a:ext cx="6083935" cy="465512"/>
          </a:xfrm>
          <a:prstGeom prst="rect">
            <a:avLst/>
          </a:prstGeom>
        </p:spPr>
        <p:txBody>
          <a:bodyPr vert="horz" wrap="square" lIns="0" tIns="26670" rIns="0" bIns="0" rtlCol="0">
            <a:spAutoFit/>
          </a:bodyPr>
          <a:lstStyle/>
          <a:p>
            <a:pPr marL="12700" marR="0" lvl="0" indent="0"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0" cap="none" spc="-15" normalizeH="0" baseline="0" noProof="0" dirty="0">
                <a:ln>
                  <a:noFill/>
                </a:ln>
                <a:solidFill>
                  <a:sysClr val="windowText" lastClr="000000"/>
                </a:solidFill>
                <a:effectLst/>
                <a:uLnTx/>
                <a:uFillTx/>
                <a:latin typeface="HGPｺﾞｼｯｸM"/>
                <a:cs typeface="HGPｺﾞｼｯｸM"/>
              </a:rPr>
              <a:t>外部ハザードに対するリスク評価方法の選定に関する実施基準</a:t>
            </a:r>
            <a:r>
              <a:rPr kumimoji="0" lang="en-US" altLang="ja-JP" sz="1050" b="0" i="0" u="none" strike="noStrike" kern="0" cap="none" spc="-15" normalizeH="0" baseline="0" noProof="0" dirty="0">
                <a:ln>
                  <a:noFill/>
                </a:ln>
                <a:solidFill>
                  <a:sysClr val="windowText" lastClr="000000"/>
                </a:solidFill>
                <a:effectLst/>
                <a:uLnTx/>
                <a:uFillTx/>
                <a:latin typeface="HGPｺﾞｼｯｸM"/>
                <a:cs typeface="HGPｺﾞｼｯｸM"/>
              </a:rPr>
              <a:t>:2024</a:t>
            </a:r>
            <a:r>
              <a:rPr kumimoji="0" lang="ja-JP" altLang="en-US" sz="1050" b="0" i="0" u="none" strike="noStrike" kern="0" cap="none" spc="-15" normalizeH="0" baseline="0" noProof="0" dirty="0">
                <a:ln>
                  <a:noFill/>
                </a:ln>
                <a:solidFill>
                  <a:sysClr val="windowText" lastClr="000000"/>
                </a:solidFill>
                <a:effectLst/>
                <a:uLnTx/>
                <a:uFillTx/>
                <a:latin typeface="HGPｺﾞｼｯｸM"/>
                <a:cs typeface="HGPｺﾞｼｯｸM"/>
              </a:rPr>
              <a:t>（</a:t>
            </a:r>
            <a:r>
              <a:rPr kumimoji="0" lang="en-US" altLang="ja-JP" sz="1050" b="0" i="0" u="none" strike="noStrike" kern="0" cap="none" spc="-15" normalizeH="0" baseline="0" noProof="0" dirty="0">
                <a:ln>
                  <a:noFill/>
                </a:ln>
                <a:solidFill>
                  <a:sysClr val="windowText" lastClr="000000"/>
                </a:solidFill>
                <a:effectLst/>
                <a:uLnTx/>
                <a:uFillTx/>
                <a:latin typeface="HGPｺﾞｼｯｸM"/>
                <a:cs typeface="HGPｺﾞｼｯｸM"/>
              </a:rPr>
              <a:t>AESJ-SC-RK008</a:t>
            </a:r>
            <a:r>
              <a:rPr kumimoji="0" lang="ja-JP" altLang="en-US" sz="1050" b="0" i="0" u="none" strike="noStrike" kern="0" cap="none" spc="-15" normalizeH="0" baseline="0" noProof="0" dirty="0">
                <a:ln>
                  <a:noFill/>
                </a:ln>
                <a:solidFill>
                  <a:sysClr val="windowText" lastClr="000000"/>
                </a:solidFill>
                <a:effectLst/>
                <a:uLnTx/>
                <a:uFillTx/>
                <a:latin typeface="HGPｺﾞｼｯｸM"/>
                <a:cs typeface="HGPｺﾞｼｯｸM"/>
              </a:rPr>
              <a:t>：</a:t>
            </a:r>
            <a:r>
              <a:rPr kumimoji="0" lang="en-US" altLang="ja-JP" sz="1050" b="0" i="0" u="none" strike="noStrike" kern="0" cap="none" spc="-15" normalizeH="0" baseline="0" noProof="0" dirty="0">
                <a:ln>
                  <a:noFill/>
                </a:ln>
                <a:solidFill>
                  <a:sysClr val="windowText" lastClr="000000"/>
                </a:solidFill>
                <a:effectLst/>
                <a:uLnTx/>
                <a:uFillTx/>
                <a:latin typeface="HGPｺﾞｼｯｸM"/>
                <a:cs typeface="HGPｺﾞｼｯｸM"/>
              </a:rPr>
              <a:t>2024)</a:t>
            </a:r>
          </a:p>
          <a:p>
            <a:pPr marL="12700" marR="0" lvl="0" indent="0" defTabSz="914400" eaLnBrk="1" fontAlgn="auto" latinLnBrk="0" hangingPunct="1">
              <a:lnSpc>
                <a:spcPct val="100000"/>
              </a:lnSpc>
              <a:spcBef>
                <a:spcPts val="0"/>
              </a:spcBef>
              <a:spcAft>
                <a:spcPts val="0"/>
              </a:spcAft>
              <a:buClrTx/>
              <a:buSzTx/>
              <a:buFontTx/>
              <a:buNone/>
              <a:tabLst/>
              <a:defRPr/>
            </a:pPr>
            <a:r>
              <a:rPr lang="en-US" altLang="ja-JP" sz="900" spc="-15" dirty="0">
                <a:latin typeface="HGPｺﾞｼｯｸM"/>
                <a:cs typeface="HGPｺﾞｼｯｸM"/>
              </a:rPr>
              <a:t>【</a:t>
            </a:r>
            <a:r>
              <a:rPr lang="ja-JP" altLang="en-US" sz="900" spc="-15" dirty="0">
                <a:latin typeface="HGPｺﾞｼｯｸM"/>
                <a:cs typeface="HGPｺﾞｼｯｸM"/>
              </a:rPr>
              <a:t>担当分科会</a:t>
            </a:r>
            <a:r>
              <a:rPr lang="en-US" altLang="ja-JP" sz="900" spc="-15" dirty="0">
                <a:latin typeface="HGPｺﾞｼｯｸM"/>
                <a:cs typeface="HGPｺﾞｼｯｸM"/>
              </a:rPr>
              <a:t>】</a:t>
            </a:r>
            <a:r>
              <a:rPr lang="zh-CN" altLang="en-US" sz="900" b="0" i="0" u="none" strike="noStrike" baseline="0" dirty="0">
                <a:latin typeface="HGPｺﾞｼｯｸM" panose="020B0600000000000000" pitchFamily="50" charset="-128"/>
                <a:ea typeface="HGPｺﾞｼｯｸM" panose="020B0600000000000000" pitchFamily="50" charset="-128"/>
              </a:rPr>
              <a:t>外的事象</a:t>
            </a:r>
            <a:r>
              <a:rPr lang="en-US" altLang="zh-CN" sz="900" b="0" i="0" u="none" strike="noStrike" baseline="0" dirty="0">
                <a:latin typeface="HGPｺﾞｼｯｸM" panose="020B0600000000000000" pitchFamily="50" charset="-128"/>
                <a:ea typeface="HGPｺﾞｼｯｸM" panose="020B0600000000000000" pitchFamily="50" charset="-128"/>
              </a:rPr>
              <a:t>PRA </a:t>
            </a:r>
            <a:r>
              <a:rPr lang="zh-CN" altLang="en-US" sz="900" b="0" i="0" u="none" strike="noStrike" baseline="0" dirty="0">
                <a:latin typeface="HGPｺﾞｼｯｸM" panose="020B0600000000000000" pitchFamily="50" charset="-128"/>
                <a:ea typeface="HGPｺﾞｼｯｸM" panose="020B0600000000000000" pitchFamily="50" charset="-128"/>
              </a:rPr>
              <a:t>分科会</a:t>
            </a:r>
            <a:endParaRPr lang="ja-JP" altLang="en-US" sz="900" dirty="0">
              <a:latin typeface="HGPｺﾞｼｯｸM" panose="020B0600000000000000" pitchFamily="50" charset="-128"/>
              <a:ea typeface="HGPｺﾞｼｯｸM" panose="020B0600000000000000" pitchFamily="50" charset="-128"/>
              <a:cs typeface="HGPｺﾞｼｯｸM"/>
            </a:endParaRPr>
          </a:p>
          <a:p>
            <a:pPr marL="12700" marR="0" lvl="0" indent="0" defTabSz="914400" eaLnBrk="1" fontAlgn="auto" latinLnBrk="0" hangingPunct="1">
              <a:lnSpc>
                <a:spcPct val="100000"/>
              </a:lnSpc>
              <a:spcBef>
                <a:spcPts val="0"/>
              </a:spcBef>
              <a:spcAft>
                <a:spcPts val="0"/>
              </a:spcAft>
              <a:buClrTx/>
              <a:buSzTx/>
              <a:buFontTx/>
              <a:buNone/>
              <a:tabLst/>
              <a:defRPr/>
            </a:pPr>
            <a:r>
              <a:rPr kumimoji="0" lang="en-US" altLang="ja-JP" sz="900" b="0" i="0" u="none" strike="noStrike" kern="0" cap="none" spc="-5" normalizeH="0" baseline="0" noProof="0" dirty="0">
                <a:ln>
                  <a:noFill/>
                </a:ln>
                <a:solidFill>
                  <a:sysClr val="windowText" lastClr="000000"/>
                </a:solidFill>
                <a:effectLst/>
                <a:uLnTx/>
                <a:uFillTx/>
                <a:latin typeface="HGPｺﾞｼｯｸM"/>
                <a:cs typeface="HGPｺﾞｼｯｸM"/>
              </a:rPr>
              <a:t>【</a:t>
            </a:r>
            <a:r>
              <a:rPr kumimoji="0" lang="ja-JP" altLang="en-US" sz="900" b="0" i="0" u="none" strike="noStrike" kern="0" cap="none" spc="-5" normalizeH="0" baseline="0" noProof="0" dirty="0">
                <a:ln>
                  <a:noFill/>
                </a:ln>
                <a:solidFill>
                  <a:sysClr val="windowText" lastClr="000000"/>
                </a:solidFill>
                <a:effectLst/>
                <a:uLnTx/>
                <a:uFillTx/>
                <a:latin typeface="HGPｺﾞｼｯｸM"/>
                <a:cs typeface="HGPｺﾞｼｯｸM"/>
              </a:rPr>
              <a:t>定価・税込</a:t>
            </a:r>
            <a:r>
              <a:rPr kumimoji="0" lang="en-US" altLang="ja-JP" sz="900" b="0" i="0" u="none" strike="noStrike" kern="0" cap="none" spc="-5" normalizeH="0" baseline="0" noProof="0" dirty="0">
                <a:ln>
                  <a:noFill/>
                </a:ln>
                <a:solidFill>
                  <a:sysClr val="windowText" lastClr="000000"/>
                </a:solidFill>
                <a:effectLst/>
                <a:uLnTx/>
                <a:uFillTx/>
                <a:latin typeface="HGPｺﾞｼｯｸM"/>
                <a:cs typeface="HGPｺﾞｼｯｸM"/>
              </a:rPr>
              <a:t>】13</a:t>
            </a:r>
            <a:r>
              <a:rPr kumimoji="0" lang="en-US" altLang="ja-JP" sz="900" b="0" i="0" u="none" strike="noStrike" kern="0" cap="none" spc="-10" normalizeH="0" baseline="0" noProof="0" dirty="0">
                <a:ln>
                  <a:noFill/>
                </a:ln>
                <a:solidFill>
                  <a:sysClr val="windowText" lastClr="000000"/>
                </a:solidFill>
                <a:effectLst/>
                <a:uLnTx/>
                <a:uFillTx/>
                <a:latin typeface="HGPｺﾞｼｯｸM"/>
                <a:cs typeface="HGPｺﾞｼｯｸM"/>
              </a:rPr>
              <a:t>,750</a:t>
            </a:r>
            <a:r>
              <a:rPr kumimoji="0" lang="ja-JP" altLang="en-US" sz="900" b="0" i="0" u="none" strike="noStrike" kern="0" cap="none" spc="20" normalizeH="0" baseline="0" noProof="0" dirty="0">
                <a:ln>
                  <a:noFill/>
                </a:ln>
                <a:solidFill>
                  <a:sysClr val="windowText" lastClr="000000"/>
                </a:solidFill>
                <a:effectLst/>
                <a:uLnTx/>
                <a:uFillTx/>
                <a:latin typeface="HGPｺﾞｼｯｸM"/>
                <a:cs typeface="HGPｺﾞｼｯｸM"/>
              </a:rPr>
              <a:t>円　</a:t>
            </a:r>
            <a:r>
              <a:rPr kumimoji="0" lang="en-US" altLang="ja-JP" sz="900" b="0" i="0" u="none" strike="noStrike" kern="0" cap="none" spc="20" normalizeH="0" baseline="0" noProof="0" dirty="0">
                <a:ln>
                  <a:noFill/>
                </a:ln>
                <a:solidFill>
                  <a:sysClr val="windowText" lastClr="000000"/>
                </a:solidFill>
                <a:effectLst/>
                <a:uLnTx/>
                <a:uFillTx/>
                <a:latin typeface="HGPｺﾞｼｯｸM"/>
                <a:cs typeface="HGPｺﾞｼｯｸM"/>
              </a:rPr>
              <a:t>【</a:t>
            </a:r>
            <a:r>
              <a:rPr kumimoji="0" lang="ja-JP" altLang="en-US" sz="900" b="0" i="0" u="none" strike="noStrike" kern="0" cap="none" spc="20" normalizeH="0" baseline="0" noProof="0" dirty="0">
                <a:ln>
                  <a:noFill/>
                </a:ln>
                <a:solidFill>
                  <a:sysClr val="windowText" lastClr="000000"/>
                </a:solidFill>
                <a:effectLst/>
                <a:uLnTx/>
                <a:uFillTx/>
                <a:latin typeface="HGPｺﾞｼｯｸM"/>
                <a:cs typeface="HGPｺﾞｼｯｸM"/>
              </a:rPr>
              <a:t>会員価格・税込</a:t>
            </a:r>
            <a:r>
              <a:rPr kumimoji="0" lang="en-US" altLang="ja-JP" sz="900" b="0" i="0" u="none" strike="noStrike" kern="0" cap="none" spc="20" normalizeH="0" baseline="0" noProof="0" dirty="0">
                <a:ln>
                  <a:noFill/>
                </a:ln>
                <a:solidFill>
                  <a:sysClr val="windowText" lastClr="000000"/>
                </a:solidFill>
                <a:effectLst/>
                <a:uLnTx/>
                <a:uFillTx/>
                <a:latin typeface="HGPｺﾞｼｯｸM"/>
                <a:cs typeface="HGPｺﾞｼｯｸM"/>
              </a:rPr>
              <a:t>】11</a:t>
            </a:r>
            <a:r>
              <a:rPr kumimoji="0" lang="en-US" altLang="ja-JP" sz="900" b="0" i="0" u="none" strike="noStrike" kern="0" cap="none" spc="-10" normalizeH="0" baseline="0" noProof="0" dirty="0">
                <a:ln>
                  <a:noFill/>
                </a:ln>
                <a:solidFill>
                  <a:sysClr val="windowText" lastClr="000000"/>
                </a:solidFill>
                <a:effectLst/>
                <a:uLnTx/>
                <a:uFillTx/>
                <a:latin typeface="HGPｺﾞｼｯｸM"/>
                <a:cs typeface="HGPｺﾞｼｯｸM"/>
              </a:rPr>
              <a:t>,000</a:t>
            </a:r>
            <a:r>
              <a:rPr kumimoji="0" lang="ja-JP" altLang="en-US" sz="900" b="0" i="0" u="none" strike="noStrike" kern="0" cap="none" spc="120" normalizeH="0" baseline="0" noProof="0" dirty="0">
                <a:ln>
                  <a:noFill/>
                </a:ln>
                <a:solidFill>
                  <a:sysClr val="windowText" lastClr="000000"/>
                </a:solidFill>
                <a:effectLst/>
                <a:uLnTx/>
                <a:uFillTx/>
                <a:latin typeface="HGPｺﾞｼｯｸM"/>
                <a:cs typeface="HGPｺﾞｼｯｸM"/>
              </a:rPr>
              <a:t>円 </a:t>
            </a:r>
            <a:r>
              <a:rPr kumimoji="0" lang="en-US" altLang="ja-JP" sz="900" b="0" i="0" u="none" strike="noStrike" kern="0" cap="none" spc="120" normalizeH="0" baseline="0" noProof="0" dirty="0">
                <a:ln>
                  <a:noFill/>
                </a:ln>
                <a:solidFill>
                  <a:sysClr val="windowText" lastClr="000000"/>
                </a:solidFill>
                <a:effectLst/>
                <a:uLnTx/>
                <a:uFillTx/>
                <a:latin typeface="HGPｺﾞｼｯｸM"/>
                <a:cs typeface="HGPｺﾞｼｯｸM"/>
              </a:rPr>
              <a:t>【</a:t>
            </a:r>
            <a:r>
              <a:rPr kumimoji="0" lang="en-US" altLang="ja-JP" sz="900" b="0" i="0" u="none" strike="noStrike" kern="0" cap="none" spc="-10" normalizeH="0" baseline="0" noProof="0" dirty="0">
                <a:ln>
                  <a:noFill/>
                </a:ln>
                <a:solidFill>
                  <a:sysClr val="windowText" lastClr="000000"/>
                </a:solidFill>
                <a:effectLst/>
                <a:uLnTx/>
                <a:uFillTx/>
                <a:latin typeface="HGPｺﾞｼｯｸM"/>
                <a:cs typeface="HGPｺﾞｼｯｸM"/>
              </a:rPr>
              <a:t>ISBN</a:t>
            </a:r>
            <a:r>
              <a:rPr kumimoji="0" lang="en-US" altLang="ja-JP" sz="900" b="0" i="0" u="none" strike="noStrike" kern="0" cap="none" spc="0" normalizeH="0" baseline="0" noProof="0" dirty="0">
                <a:ln>
                  <a:noFill/>
                </a:ln>
                <a:solidFill>
                  <a:sysClr val="windowText" lastClr="000000"/>
                </a:solidFill>
                <a:effectLst/>
                <a:uLnTx/>
                <a:uFillTx/>
                <a:latin typeface="HGPｺﾞｼｯｸM"/>
                <a:cs typeface="HGPｺﾞｼｯｸM"/>
              </a:rPr>
              <a:t>】978-4-89047-470-7</a:t>
            </a:r>
            <a:r>
              <a:rPr kumimoji="0" lang="ja-JP" altLang="en-US" sz="900" b="0" i="0" u="none" strike="noStrike" kern="0" cap="none" spc="0" normalizeH="0" baseline="0" noProof="0" dirty="0">
                <a:ln>
                  <a:noFill/>
                </a:ln>
                <a:solidFill>
                  <a:sysClr val="windowText" lastClr="000000"/>
                </a:solidFill>
                <a:effectLst/>
                <a:uLnTx/>
                <a:uFillTx/>
                <a:latin typeface="HGPｺﾞｼｯｸM"/>
                <a:cs typeface="HGPｺﾞｼｯｸM"/>
              </a:rPr>
              <a:t>　</a:t>
            </a:r>
            <a:r>
              <a:rPr kumimoji="0" lang="en-US" altLang="ja-JP" sz="900" b="0" i="0" u="none" strike="noStrike" kern="0" cap="none" spc="35" normalizeH="0" baseline="0" noProof="0" dirty="0">
                <a:ln>
                  <a:noFill/>
                </a:ln>
                <a:solidFill>
                  <a:sysClr val="windowText" lastClr="000000"/>
                </a:solidFill>
                <a:effectLst/>
                <a:uLnTx/>
                <a:uFillTx/>
                <a:latin typeface="HGPｺﾞｼｯｸM"/>
                <a:cs typeface="HGPｺﾞｼｯｸM"/>
              </a:rPr>
              <a:t>【</a:t>
            </a:r>
            <a:r>
              <a:rPr kumimoji="0" lang="ja-JP" altLang="en-US" sz="900" b="0" i="0" u="none" strike="noStrike" kern="0" cap="none" spc="35" normalizeH="0" baseline="0" noProof="0" dirty="0">
                <a:ln>
                  <a:noFill/>
                </a:ln>
                <a:solidFill>
                  <a:sysClr val="windowText" lastClr="000000"/>
                </a:solidFill>
                <a:effectLst/>
                <a:uLnTx/>
                <a:uFillTx/>
                <a:latin typeface="HGPｺﾞｼｯｸM"/>
                <a:cs typeface="HGPｺﾞｼｯｸM"/>
              </a:rPr>
              <a:t>書籍コード</a:t>
            </a:r>
            <a:r>
              <a:rPr kumimoji="0" lang="en-US" altLang="ja-JP" sz="900" b="0" i="0" u="none" strike="noStrike" kern="0" cap="none" spc="35" normalizeH="0" baseline="0" noProof="0" dirty="0">
                <a:ln>
                  <a:noFill/>
                </a:ln>
                <a:solidFill>
                  <a:sysClr val="windowText" lastClr="000000"/>
                </a:solidFill>
                <a:effectLst/>
                <a:uLnTx/>
                <a:uFillTx/>
                <a:latin typeface="HGPｺﾞｼｯｸM"/>
                <a:cs typeface="HGPｺﾞｼｯｸM"/>
              </a:rPr>
              <a:t>】2502</a:t>
            </a:r>
          </a:p>
        </p:txBody>
      </p:sp>
      <p:sp>
        <p:nvSpPr>
          <p:cNvPr id="6" name="object 8">
            <a:extLst>
              <a:ext uri="{FF2B5EF4-FFF2-40B4-BE49-F238E27FC236}">
                <a16:creationId xmlns:a16="http://schemas.microsoft.com/office/drawing/2014/main" id="{EB66F382-A67A-12DA-2931-E09CE5BAA747}"/>
              </a:ext>
            </a:extLst>
          </p:cNvPr>
          <p:cNvSpPr txBox="1"/>
          <p:nvPr/>
        </p:nvSpPr>
        <p:spPr>
          <a:xfrm>
            <a:off x="666000" y="6037128"/>
            <a:ext cx="3505200" cy="258404"/>
          </a:xfrm>
          <a:prstGeom prst="rect">
            <a:avLst/>
          </a:prstGeom>
        </p:spPr>
        <p:txBody>
          <a:bodyPr vert="horz" wrap="square" lIns="0" tIns="12065" rIns="0" bIns="0" rtlCol="0">
            <a:spAutoFit/>
          </a:bodyPr>
          <a:lstStyle/>
          <a:p>
            <a:pPr marL="12700">
              <a:lnSpc>
                <a:spcPct val="100000"/>
              </a:lnSpc>
              <a:spcBef>
                <a:spcPts val="95"/>
              </a:spcBef>
            </a:pPr>
            <a:r>
              <a:rPr lang="ja-JP" altLang="en-US" sz="1600" b="1" spc="-25" dirty="0">
                <a:latin typeface="游ゴシック" panose="020B0400000000000000" pitchFamily="50" charset="-128"/>
                <a:ea typeface="游ゴシック" panose="020B0400000000000000" pitchFamily="50" charset="-128"/>
                <a:cs typeface="HGPｺﾞｼｯｸM"/>
              </a:rPr>
              <a:t>リスク専</a:t>
            </a:r>
            <a:r>
              <a:rPr lang="ja-JP" altLang="en-US" sz="1600" b="1" spc="-10" dirty="0">
                <a:latin typeface="游ゴシック" panose="020B0400000000000000" pitchFamily="50" charset="-128"/>
                <a:ea typeface="游ゴシック" panose="020B0400000000000000" pitchFamily="50" charset="-128"/>
                <a:cs typeface="HGPｺﾞｼｯｸM"/>
              </a:rPr>
              <a:t>門</a:t>
            </a:r>
            <a:r>
              <a:rPr lang="ja-JP" altLang="en-US" sz="1600" b="1" spc="-25" dirty="0">
                <a:latin typeface="游ゴシック" panose="020B0400000000000000" pitchFamily="50" charset="-128"/>
                <a:ea typeface="游ゴシック" panose="020B0400000000000000" pitchFamily="50" charset="-128"/>
                <a:cs typeface="HGPｺﾞｼｯｸM"/>
              </a:rPr>
              <a:t>部会制</a:t>
            </a:r>
            <a:r>
              <a:rPr lang="ja-JP" altLang="en-US" sz="1600" b="1" spc="-10" dirty="0">
                <a:latin typeface="游ゴシック" panose="020B0400000000000000" pitchFamily="50" charset="-128"/>
                <a:ea typeface="游ゴシック" panose="020B0400000000000000" pitchFamily="50" charset="-128"/>
                <a:cs typeface="HGPｺﾞｼｯｸM"/>
              </a:rPr>
              <a:t>定</a:t>
            </a:r>
            <a:r>
              <a:rPr lang="ja-JP" altLang="en-US" sz="1600" b="1" spc="-25" dirty="0">
                <a:latin typeface="游ゴシック" panose="020B0400000000000000" pitchFamily="50" charset="-128"/>
                <a:ea typeface="游ゴシック" panose="020B0400000000000000" pitchFamily="50" charset="-128"/>
                <a:cs typeface="HGPｺﾞｼｯｸM"/>
              </a:rPr>
              <a:t>標</a:t>
            </a:r>
            <a:r>
              <a:rPr lang="ja-JP" altLang="en-US" sz="1600" b="1" spc="-50" dirty="0">
                <a:latin typeface="游ゴシック" panose="020B0400000000000000" pitchFamily="50" charset="-128"/>
                <a:ea typeface="游ゴシック" panose="020B0400000000000000" pitchFamily="50" charset="-128"/>
                <a:cs typeface="HGPｺﾞｼｯｸM"/>
              </a:rPr>
              <a:t>準</a:t>
            </a:r>
            <a:endParaRPr lang="ja-JP" altLang="en-US" sz="1600" b="1" dirty="0">
              <a:latin typeface="游ゴシック" panose="020B0400000000000000" pitchFamily="50" charset="-128"/>
              <a:ea typeface="游ゴシック" panose="020B0400000000000000" pitchFamily="50" charset="-128"/>
              <a:cs typeface="HGPｺﾞｼｯｸM"/>
            </a:endParaRPr>
          </a:p>
        </p:txBody>
      </p:sp>
      <p:sp>
        <p:nvSpPr>
          <p:cNvPr id="11" name="object 8">
            <a:extLst>
              <a:ext uri="{FF2B5EF4-FFF2-40B4-BE49-F238E27FC236}">
                <a16:creationId xmlns:a16="http://schemas.microsoft.com/office/drawing/2014/main" id="{4436C9E7-8900-68E5-C5B2-2BAAF7919DF6}"/>
              </a:ext>
            </a:extLst>
          </p:cNvPr>
          <p:cNvSpPr txBox="1"/>
          <p:nvPr/>
        </p:nvSpPr>
        <p:spPr>
          <a:xfrm>
            <a:off x="666000" y="4443307"/>
            <a:ext cx="3349537" cy="258404"/>
          </a:xfrm>
          <a:prstGeom prst="rect">
            <a:avLst/>
          </a:prstGeom>
        </p:spPr>
        <p:txBody>
          <a:bodyPr vert="horz" wrap="square" lIns="0" tIns="12065" rIns="0" bIns="0" rtlCol="0">
            <a:spAutoFit/>
          </a:bodyPr>
          <a:lstStyle/>
          <a:p>
            <a:pPr marL="12700">
              <a:lnSpc>
                <a:spcPct val="100000"/>
              </a:lnSpc>
              <a:spcBef>
                <a:spcPts val="650"/>
              </a:spcBef>
            </a:pPr>
            <a:r>
              <a:rPr lang="ja-JP" altLang="en-US" sz="1600" b="1" spc="-20" dirty="0">
                <a:latin typeface="游ゴシック" panose="020B0400000000000000" pitchFamily="50" charset="-128"/>
                <a:ea typeface="游ゴシック" panose="020B0400000000000000" pitchFamily="50" charset="-128"/>
                <a:cs typeface="游ゴシック"/>
              </a:rPr>
              <a:t>原子燃料サイクル専門部会制定標準</a:t>
            </a:r>
            <a:endParaRPr lang="ja-JP" altLang="en-US" sz="1600" b="1" dirty="0">
              <a:latin typeface="游ゴシック" panose="020B0400000000000000" pitchFamily="50" charset="-128"/>
              <a:ea typeface="游ゴシック" panose="020B0400000000000000" pitchFamily="50" charset="-128"/>
              <a:cs typeface="游ゴシック"/>
            </a:endParaRPr>
          </a:p>
        </p:txBody>
      </p:sp>
      <p:sp>
        <p:nvSpPr>
          <p:cNvPr id="13" name="object 9">
            <a:extLst>
              <a:ext uri="{FF2B5EF4-FFF2-40B4-BE49-F238E27FC236}">
                <a16:creationId xmlns:a16="http://schemas.microsoft.com/office/drawing/2014/main" id="{6B62527A-05B4-954A-AF16-290ED6206AB1}"/>
              </a:ext>
            </a:extLst>
          </p:cNvPr>
          <p:cNvSpPr/>
          <p:nvPr/>
        </p:nvSpPr>
        <p:spPr>
          <a:xfrm>
            <a:off x="666000" y="4747263"/>
            <a:ext cx="6067680" cy="21600"/>
          </a:xfrm>
          <a:custGeom>
            <a:avLst/>
            <a:gdLst/>
            <a:ahLst/>
            <a:cxnLst/>
            <a:rect l="l" t="t" r="r" b="b"/>
            <a:pathLst>
              <a:path w="6071870" h="21589">
                <a:moveTo>
                  <a:pt x="6071362" y="0"/>
                </a:moveTo>
                <a:lnTo>
                  <a:pt x="0" y="0"/>
                </a:lnTo>
                <a:lnTo>
                  <a:pt x="0" y="21336"/>
                </a:lnTo>
                <a:lnTo>
                  <a:pt x="6071362" y="21336"/>
                </a:lnTo>
                <a:lnTo>
                  <a:pt x="6071362" y="0"/>
                </a:lnTo>
                <a:close/>
              </a:path>
            </a:pathLst>
          </a:custGeom>
          <a:solidFill>
            <a:srgbClr val="000000"/>
          </a:solidFill>
        </p:spPr>
        <p:txBody>
          <a:bodyPr wrap="square" lIns="0" tIns="0" rIns="0" bIns="0" rtlCol="0"/>
          <a:lstStyle/>
          <a:p>
            <a:endParaRPr dirty="0"/>
          </a:p>
        </p:txBody>
      </p:sp>
      <p:sp>
        <p:nvSpPr>
          <p:cNvPr id="15" name="object 20">
            <a:extLst>
              <a:ext uri="{FF2B5EF4-FFF2-40B4-BE49-F238E27FC236}">
                <a16:creationId xmlns:a16="http://schemas.microsoft.com/office/drawing/2014/main" id="{532B36F0-AD67-517F-01C4-3B7ADA904EF6}"/>
              </a:ext>
            </a:extLst>
          </p:cNvPr>
          <p:cNvSpPr/>
          <p:nvPr/>
        </p:nvSpPr>
        <p:spPr>
          <a:xfrm>
            <a:off x="658930" y="5436000"/>
            <a:ext cx="6083935" cy="0"/>
          </a:xfrm>
          <a:custGeom>
            <a:avLst/>
            <a:gdLst/>
            <a:ahLst/>
            <a:cxnLst/>
            <a:rect l="l" t="t" r="r" b="b"/>
            <a:pathLst>
              <a:path w="6083934">
                <a:moveTo>
                  <a:pt x="0" y="0"/>
                </a:moveTo>
                <a:lnTo>
                  <a:pt x="6083935" y="0"/>
                </a:lnTo>
              </a:path>
            </a:pathLst>
          </a:custGeom>
          <a:ln w="9525">
            <a:solidFill>
              <a:srgbClr val="000000"/>
            </a:solidFill>
            <a:prstDash val="sysDot"/>
          </a:ln>
        </p:spPr>
        <p:txBody>
          <a:bodyPr wrap="square" lIns="0" tIns="0" rIns="0" bIns="0" rtlCol="0"/>
          <a:lstStyle/>
          <a:p>
            <a:endParaRPr dirty="0"/>
          </a:p>
        </p:txBody>
      </p:sp>
      <p:sp>
        <p:nvSpPr>
          <p:cNvPr id="16" name="object 20">
            <a:extLst>
              <a:ext uri="{FF2B5EF4-FFF2-40B4-BE49-F238E27FC236}">
                <a16:creationId xmlns:a16="http://schemas.microsoft.com/office/drawing/2014/main" id="{F1E019B7-3FEC-E871-331F-F561D3D6901C}"/>
              </a:ext>
            </a:extLst>
          </p:cNvPr>
          <p:cNvSpPr/>
          <p:nvPr/>
        </p:nvSpPr>
        <p:spPr>
          <a:xfrm>
            <a:off x="666000" y="2908300"/>
            <a:ext cx="6083935" cy="0"/>
          </a:xfrm>
          <a:custGeom>
            <a:avLst/>
            <a:gdLst/>
            <a:ahLst/>
            <a:cxnLst/>
            <a:rect l="l" t="t" r="r" b="b"/>
            <a:pathLst>
              <a:path w="6083934">
                <a:moveTo>
                  <a:pt x="0" y="0"/>
                </a:moveTo>
                <a:lnTo>
                  <a:pt x="6083935" y="0"/>
                </a:lnTo>
              </a:path>
            </a:pathLst>
          </a:custGeom>
          <a:ln w="9525">
            <a:solidFill>
              <a:srgbClr val="000000"/>
            </a:solidFill>
            <a:prstDash val="sysDot"/>
          </a:ln>
        </p:spPr>
        <p:txBody>
          <a:bodyPr wrap="square" lIns="0" tIns="0" rIns="0" bIns="0" rtlCol="0"/>
          <a:lstStyle/>
          <a:p>
            <a:endParaRPr dirty="0"/>
          </a:p>
        </p:txBody>
      </p:sp>
      <p:sp>
        <p:nvSpPr>
          <p:cNvPr id="17" name="object 5">
            <a:extLst>
              <a:ext uri="{FF2B5EF4-FFF2-40B4-BE49-F238E27FC236}">
                <a16:creationId xmlns:a16="http://schemas.microsoft.com/office/drawing/2014/main" id="{8B138699-427D-BEDB-46ED-38A9A5AFDAA3}"/>
              </a:ext>
            </a:extLst>
          </p:cNvPr>
          <p:cNvSpPr txBox="1"/>
          <p:nvPr/>
        </p:nvSpPr>
        <p:spPr>
          <a:xfrm>
            <a:off x="691200" y="1975203"/>
            <a:ext cx="6083935" cy="780983"/>
          </a:xfrm>
          <a:prstGeom prst="rect">
            <a:avLst/>
          </a:prstGeom>
        </p:spPr>
        <p:txBody>
          <a:bodyPr vert="horz" wrap="square" lIns="0" tIns="26670" rIns="0" bIns="0" rtlCol="0">
            <a:spAutoFit/>
          </a:bodyPr>
          <a:lstStyle/>
          <a:p>
            <a:pPr marL="12700">
              <a:lnSpc>
                <a:spcPct val="100000"/>
              </a:lnSpc>
            </a:pPr>
            <a:r>
              <a:rPr lang="ja-JP" altLang="en-US" sz="1050" spc="-15" dirty="0">
                <a:latin typeface="HGPｺﾞｼｯｸM"/>
                <a:cs typeface="HGPｺﾞｼｯｸM"/>
              </a:rPr>
              <a:t>原子力発電所の高経年化対策実施基準</a:t>
            </a:r>
            <a:r>
              <a:rPr lang="en-US" altLang="ja-JP" sz="1050" spc="-15" dirty="0">
                <a:latin typeface="HGPｺﾞｼｯｸM"/>
                <a:cs typeface="HGPｺﾞｼｯｸM"/>
              </a:rPr>
              <a:t>:2025</a:t>
            </a:r>
            <a:r>
              <a:rPr lang="ja-JP" altLang="en-US" sz="1050" spc="-15" dirty="0">
                <a:latin typeface="HGPｺﾞｼｯｸM"/>
                <a:cs typeface="HGPｺﾞｼｯｸM"/>
              </a:rPr>
              <a:t>（追補</a:t>
            </a:r>
            <a:r>
              <a:rPr lang="en-US" altLang="ja-JP" sz="1050" spc="-15" dirty="0">
                <a:latin typeface="HGPｺﾞｼｯｸM"/>
                <a:cs typeface="HGPｺﾞｼｯｸM"/>
              </a:rPr>
              <a:t>5</a:t>
            </a:r>
            <a:r>
              <a:rPr lang="ja-JP" altLang="en-US" sz="1050" spc="-15" dirty="0">
                <a:latin typeface="HGPｺﾞｼｯｸM"/>
                <a:cs typeface="HGPｺﾞｼｯｸM"/>
              </a:rPr>
              <a:t>）</a:t>
            </a:r>
            <a:r>
              <a:rPr lang="en-US" altLang="ja-JP" sz="1050" spc="-15" dirty="0">
                <a:latin typeface="HGPｺﾞｼｯｸM"/>
                <a:cs typeface="HGPｺﾞｼｯｸM"/>
              </a:rPr>
              <a:t>(AESJ-SC-P005:2025(Amd.5))(</a:t>
            </a:r>
            <a:r>
              <a:rPr lang="ja-JP" altLang="en-US" sz="1050" spc="-15" dirty="0">
                <a:latin typeface="HGPｺﾞｼｯｸM"/>
                <a:cs typeface="HGPｺﾞｼｯｸM"/>
              </a:rPr>
              <a:t>本体</a:t>
            </a:r>
            <a:r>
              <a:rPr lang="en-US" altLang="ja-JP" sz="1050" spc="-15" dirty="0">
                <a:latin typeface="HGPｺﾞｼｯｸM"/>
                <a:cs typeface="HGPｺﾞｼｯｸM"/>
              </a:rPr>
              <a:t>+</a:t>
            </a:r>
            <a:r>
              <a:rPr lang="ja-JP" altLang="en-US" sz="1050" spc="-15" dirty="0">
                <a:latin typeface="HGPｺﾞｼｯｸM"/>
                <a:cs typeface="HGPｺﾞｼｯｸM"/>
              </a:rPr>
              <a:t>別冊</a:t>
            </a:r>
            <a:r>
              <a:rPr lang="en-US" altLang="ja-JP" sz="1050" spc="-15" dirty="0">
                <a:latin typeface="HGPｺﾞｼｯｸM"/>
                <a:cs typeface="HGPｺﾞｼｯｸM"/>
              </a:rPr>
              <a:t>CD)</a:t>
            </a:r>
          </a:p>
          <a:p>
            <a:pPr marL="12700"/>
            <a:r>
              <a:rPr lang="en-US" altLang="ja-JP" sz="900" spc="-15" dirty="0">
                <a:latin typeface="HGPｺﾞｼｯｸM"/>
                <a:cs typeface="HGPｺﾞｼｯｸM"/>
              </a:rPr>
              <a:t>【</a:t>
            </a:r>
            <a:r>
              <a:rPr lang="ja-JP" altLang="en-US" sz="900" spc="-15" dirty="0">
                <a:latin typeface="HGPｺﾞｼｯｸM"/>
                <a:cs typeface="HGPｺﾞｼｯｸM"/>
              </a:rPr>
              <a:t>担当分科会</a:t>
            </a:r>
            <a:r>
              <a:rPr lang="en-US" altLang="ja-JP" sz="900" spc="-15" dirty="0">
                <a:latin typeface="HGPｺﾞｼｯｸM"/>
                <a:cs typeface="HGPｺﾞｼｯｸM"/>
              </a:rPr>
              <a:t>】</a:t>
            </a:r>
            <a:r>
              <a:rPr lang="en-US" altLang="ja-JP" sz="900" spc="-20" dirty="0">
                <a:latin typeface="HGPｺﾞｼｯｸM" panose="020B0600000000000000" pitchFamily="50" charset="-128"/>
                <a:ea typeface="HGPｺﾞｼｯｸM" panose="020B0600000000000000" pitchFamily="50" charset="-128"/>
                <a:cs typeface="HGPｺﾞｼｯｸM"/>
              </a:rPr>
              <a:t>PLM</a:t>
            </a:r>
            <a:r>
              <a:rPr lang="ja-JP" altLang="en-US" sz="900" spc="-20" dirty="0">
                <a:latin typeface="HGPｺﾞｼｯｸM" panose="020B0600000000000000" pitchFamily="50" charset="-128"/>
                <a:ea typeface="HGPｺﾞｼｯｸM" panose="020B0600000000000000" pitchFamily="50" charset="-128"/>
                <a:cs typeface="HGPｺﾞｼｯｸM"/>
              </a:rPr>
              <a:t>分科会</a:t>
            </a:r>
            <a:endParaRPr lang="ja-JP" altLang="en-US" sz="900" dirty="0">
              <a:latin typeface="HGPｺﾞｼｯｸM" panose="020B0600000000000000" pitchFamily="50" charset="-128"/>
              <a:ea typeface="HGPｺﾞｼｯｸM" panose="020B0600000000000000" pitchFamily="50" charset="-128"/>
              <a:cs typeface="HGPｺﾞｼｯｸM"/>
            </a:endParaRPr>
          </a:p>
          <a:p>
            <a:pPr marL="12700">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】30</a:t>
            </a:r>
            <a:r>
              <a:rPr lang="en-US" altLang="ja-JP" sz="900" spc="-10" dirty="0">
                <a:latin typeface="HGPｺﾞｼｯｸM"/>
                <a:cs typeface="HGPｺﾞｼｯｸM"/>
              </a:rPr>
              <a:t>,800</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】24</a:t>
            </a:r>
            <a:r>
              <a:rPr lang="en-US" altLang="ja-JP" sz="900" spc="-10" dirty="0">
                <a:latin typeface="HGPｺﾞｼｯｸM"/>
                <a:cs typeface="HGPｺﾞｼｯｸM"/>
              </a:rPr>
              <a:t>,530</a:t>
            </a:r>
            <a:r>
              <a:rPr lang="ja-JP" altLang="en-US" sz="900" spc="120" dirty="0">
                <a:latin typeface="HGPｺﾞｼｯｸM"/>
                <a:cs typeface="HGPｺﾞｼｯｸM"/>
              </a:rPr>
              <a:t>円 </a:t>
            </a:r>
            <a:endParaRPr lang="en-US" altLang="ja-JP" sz="900" spc="120" dirty="0">
              <a:latin typeface="HGPｺﾞｼｯｸM"/>
              <a:cs typeface="HGPｺﾞｼｯｸM"/>
            </a:endParaRPr>
          </a:p>
          <a:p>
            <a:pPr marL="12700">
              <a:spcBef>
                <a:spcPts val="120"/>
              </a:spcBef>
            </a:pP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】978-4-89047-473-8</a:t>
            </a:r>
            <a:r>
              <a:rPr lang="ja-JP" altLang="en-US" sz="900" spc="-20" dirty="0">
                <a:latin typeface="HGPｺﾞｼｯｸM" panose="020B0600000000000000" pitchFamily="50" charset="-128"/>
                <a:ea typeface="HGPｺﾞｼｯｸM" panose="020B0600000000000000" pitchFamily="50" charset="-128"/>
                <a:cs typeface="HGPｺﾞｼｯｸM"/>
              </a:rPr>
              <a:t>（本体）　</a:t>
            </a:r>
            <a:r>
              <a:rPr lang="en-US" altLang="ja-JP" sz="900" spc="-20" dirty="0">
                <a:latin typeface="HGPｺﾞｼｯｸM" panose="020B0600000000000000" pitchFamily="50" charset="-128"/>
                <a:ea typeface="HGPｺﾞｼｯｸM" panose="020B0600000000000000" pitchFamily="50" charset="-128"/>
                <a:cs typeface="HGPｺﾞｼｯｸM"/>
              </a:rPr>
              <a:t>978-4-89047-474-5</a:t>
            </a:r>
            <a:r>
              <a:rPr lang="ja-JP" altLang="en-US" sz="900" spc="35" dirty="0">
                <a:latin typeface="HGPｺﾞｼｯｸM"/>
                <a:cs typeface="HGPｺﾞｼｯｸM"/>
              </a:rPr>
              <a:t> </a:t>
            </a:r>
            <a:r>
              <a:rPr lang="ja-JP" altLang="en-US" sz="900" spc="-20" dirty="0">
                <a:latin typeface="HGPｺﾞｼｯｸM" panose="020B0600000000000000" pitchFamily="50" charset="-128"/>
                <a:ea typeface="HGPｺﾞｼｯｸM" panose="020B0600000000000000" pitchFamily="50" charset="-128"/>
                <a:cs typeface="HGPｺﾞｼｯｸM"/>
              </a:rPr>
              <a:t>（別冊</a:t>
            </a:r>
            <a:r>
              <a:rPr lang="en-US" altLang="ja-JP" sz="900" spc="-20" dirty="0">
                <a:latin typeface="HGPｺﾞｼｯｸM" panose="020B0600000000000000" pitchFamily="50" charset="-128"/>
                <a:ea typeface="HGPｺﾞｼｯｸM" panose="020B0600000000000000" pitchFamily="50" charset="-128"/>
                <a:cs typeface="HGPｺﾞｼｯｸM"/>
              </a:rPr>
              <a:t>CD</a:t>
            </a:r>
            <a:r>
              <a:rPr lang="ja-JP" altLang="en-US" sz="900" spc="-20" dirty="0">
                <a:latin typeface="HGPｺﾞｼｯｸM" panose="020B0600000000000000" pitchFamily="50" charset="-128"/>
                <a:ea typeface="HGPｺﾞｼｯｸM" panose="020B0600000000000000" pitchFamily="50" charset="-128"/>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】2503</a:t>
            </a:r>
          </a:p>
          <a:p>
            <a:pPr marL="12700">
              <a:spcBef>
                <a:spcPts val="120"/>
              </a:spcBef>
            </a:pPr>
            <a:r>
              <a:rPr lang="en-US" altLang="ja-JP" sz="900" b="1" i="0" spc="-20" dirty="0">
                <a:solidFill>
                  <a:srgbClr val="000000"/>
                </a:solidFill>
                <a:effectLst/>
                <a:latin typeface="HGPｺﾞｼｯｸM" panose="020B0600000000000000" pitchFamily="50" charset="-128"/>
                <a:ea typeface="HGPｺﾞｼｯｸM" panose="020B0600000000000000" pitchFamily="50" charset="-128"/>
              </a:rPr>
              <a:t>※</a:t>
            </a:r>
            <a:r>
              <a:rPr lang="ja-JP" altLang="en-US" sz="900" b="1" i="0" dirty="0">
                <a:solidFill>
                  <a:srgbClr val="000000"/>
                </a:solidFill>
                <a:effectLst/>
                <a:latin typeface="HGPｺﾞｼｯｸM" panose="020B0600000000000000" pitchFamily="50" charset="-128"/>
                <a:ea typeface="HGPｺﾞｼｯｸM" panose="020B0600000000000000" pitchFamily="50" charset="-128"/>
              </a:rPr>
              <a:t>必ず本体</a:t>
            </a:r>
            <a:r>
              <a:rPr lang="en-US" altLang="ja-JP" sz="900" b="1" i="0" dirty="0">
                <a:solidFill>
                  <a:srgbClr val="000000"/>
                </a:solidFill>
                <a:effectLst/>
                <a:latin typeface="HGPｺﾞｼｯｸM" panose="020B0600000000000000" pitchFamily="50" charset="-128"/>
                <a:ea typeface="HGPｺﾞｼｯｸM" panose="020B0600000000000000" pitchFamily="50" charset="-128"/>
              </a:rPr>
              <a:t>(2021)</a:t>
            </a:r>
            <a:r>
              <a:rPr lang="ja-JP" altLang="en-US" sz="900" b="1" spc="-20" dirty="0">
                <a:latin typeface="HGPｺﾞｼｯｸM" panose="020B0600000000000000" pitchFamily="50" charset="-128"/>
                <a:ea typeface="HGPｺﾞｼｯｸM" panose="020B0600000000000000" pitchFamily="50" charset="-128"/>
                <a:cs typeface="HGPｺﾞｼｯｸM"/>
              </a:rPr>
              <a:t>及び追補</a:t>
            </a:r>
            <a:r>
              <a:rPr lang="en-US" altLang="ja-JP" sz="900" b="1" spc="-20" dirty="0">
                <a:latin typeface="HGPｺﾞｼｯｸM" panose="020B0600000000000000" pitchFamily="50" charset="-128"/>
                <a:ea typeface="HGPｺﾞｼｯｸM" panose="020B0600000000000000" pitchFamily="50" charset="-128"/>
                <a:cs typeface="HGPｺﾞｼｯｸM"/>
              </a:rPr>
              <a:t>1</a:t>
            </a:r>
            <a:r>
              <a:rPr lang="ja-JP" altLang="en-US" sz="900" b="1" spc="-20" dirty="0">
                <a:latin typeface="HGPｺﾞｼｯｸM" panose="020B0600000000000000" pitchFamily="50" charset="-128"/>
                <a:ea typeface="HGPｺﾞｼｯｸM" panose="020B0600000000000000" pitchFamily="50" charset="-128"/>
                <a:cs typeface="HGPｺﾞｼｯｸM"/>
              </a:rPr>
              <a:t>，追補</a:t>
            </a:r>
            <a:r>
              <a:rPr lang="en-US" altLang="ja-JP" sz="900" b="1" spc="-20" dirty="0">
                <a:latin typeface="HGPｺﾞｼｯｸM" panose="020B0600000000000000" pitchFamily="50" charset="-128"/>
                <a:ea typeface="HGPｺﾞｼｯｸM" panose="020B0600000000000000" pitchFamily="50" charset="-128"/>
                <a:cs typeface="HGPｺﾞｼｯｸM"/>
              </a:rPr>
              <a:t>2</a:t>
            </a:r>
            <a:r>
              <a:rPr lang="ja-JP" altLang="en-US" sz="900" b="1" spc="-20" dirty="0">
                <a:latin typeface="HGPｺﾞｼｯｸM" panose="020B0600000000000000" pitchFamily="50" charset="-128"/>
                <a:ea typeface="HGPｺﾞｼｯｸM" panose="020B0600000000000000" pitchFamily="50" charset="-128"/>
                <a:cs typeface="HGPｺﾞｼｯｸM"/>
              </a:rPr>
              <a:t>，追補</a:t>
            </a:r>
            <a:r>
              <a:rPr lang="en-US" altLang="ja-JP" sz="900" b="1" spc="-20" dirty="0">
                <a:latin typeface="HGPｺﾞｼｯｸM" panose="020B0600000000000000" pitchFamily="50" charset="-128"/>
                <a:ea typeface="HGPｺﾞｼｯｸM" panose="020B0600000000000000" pitchFamily="50" charset="-128"/>
                <a:cs typeface="HGPｺﾞｼｯｸM"/>
              </a:rPr>
              <a:t>3</a:t>
            </a:r>
            <a:r>
              <a:rPr lang="ja-JP" altLang="en-US" sz="900" b="1" spc="-20" dirty="0">
                <a:latin typeface="HGPｺﾞｼｯｸM" panose="020B0600000000000000" pitchFamily="50" charset="-128"/>
                <a:ea typeface="HGPｺﾞｼｯｸM" panose="020B0600000000000000" pitchFamily="50" charset="-128"/>
                <a:cs typeface="HGPｺﾞｼｯｸM"/>
              </a:rPr>
              <a:t> ，追補</a:t>
            </a:r>
            <a:r>
              <a:rPr lang="en-US" altLang="ja-JP" sz="900" b="1" spc="-20" dirty="0">
                <a:latin typeface="HGPｺﾞｼｯｸM" panose="020B0600000000000000" pitchFamily="50" charset="-128"/>
                <a:ea typeface="HGPｺﾞｼｯｸM" panose="020B0600000000000000" pitchFamily="50" charset="-128"/>
                <a:cs typeface="HGPｺﾞｼｯｸM"/>
              </a:rPr>
              <a:t>4</a:t>
            </a:r>
            <a:r>
              <a:rPr lang="ja-JP" altLang="en-US" sz="900" b="1" spc="-20" dirty="0">
                <a:latin typeface="HGPｺﾞｼｯｸM" panose="020B0600000000000000" pitchFamily="50" charset="-128"/>
                <a:ea typeface="HGPｺﾞｼｯｸM" panose="020B0600000000000000" pitchFamily="50" charset="-128"/>
                <a:cs typeface="HGPｺﾞｼｯｸM"/>
              </a:rPr>
              <a:t>とセットでご使用ください。</a:t>
            </a:r>
            <a:endParaRPr lang="en-US" altLang="ja-JP" sz="900" b="1" spc="-20" dirty="0">
              <a:latin typeface="HGPｺﾞｼｯｸM" panose="020B0600000000000000" pitchFamily="50" charset="-128"/>
              <a:ea typeface="HGPｺﾞｼｯｸM" panose="020B0600000000000000" pitchFamily="50" charset="-128"/>
              <a:cs typeface="HGPｺﾞｼｯｸM"/>
            </a:endParaRPr>
          </a:p>
        </p:txBody>
      </p:sp>
      <p:sp>
        <p:nvSpPr>
          <p:cNvPr id="20" name="object 5">
            <a:extLst>
              <a:ext uri="{FF2B5EF4-FFF2-40B4-BE49-F238E27FC236}">
                <a16:creationId xmlns:a16="http://schemas.microsoft.com/office/drawing/2014/main" id="{80E4B679-F74F-30A4-B04C-03F312ACD72C}"/>
              </a:ext>
            </a:extLst>
          </p:cNvPr>
          <p:cNvSpPr txBox="1"/>
          <p:nvPr/>
        </p:nvSpPr>
        <p:spPr>
          <a:xfrm>
            <a:off x="691200" y="4856805"/>
            <a:ext cx="6083935" cy="465512"/>
          </a:xfrm>
          <a:prstGeom prst="rect">
            <a:avLst/>
          </a:prstGeom>
        </p:spPr>
        <p:txBody>
          <a:bodyPr vert="horz" wrap="square" lIns="0" tIns="26670" rIns="0" bIns="0" rtlCol="0">
            <a:spAutoFit/>
          </a:bodyPr>
          <a:lstStyle/>
          <a:p>
            <a:pPr marL="12700" marR="0" lvl="0" indent="0" defTabSz="914400" eaLnBrk="1" fontAlgn="auto" latinLnBrk="0" hangingPunct="1">
              <a:lnSpc>
                <a:spcPct val="100000"/>
              </a:lnSpc>
              <a:spcBef>
                <a:spcPts val="0"/>
              </a:spcBef>
              <a:spcAft>
                <a:spcPts val="0"/>
              </a:spcAft>
              <a:buClrTx/>
              <a:buSzTx/>
              <a:buFontTx/>
              <a:buNone/>
              <a:tabLst/>
              <a:defRPr/>
            </a:pPr>
            <a:r>
              <a:rPr lang="ja-JP" altLang="en-US" sz="1050" spc="-15" dirty="0">
                <a:latin typeface="HGPｺﾞｼｯｸM"/>
                <a:cs typeface="HGPｺﾞｼｯｸM"/>
              </a:rPr>
              <a:t>使用済燃料中間貯蔵施設用金属キャスクの安全設計及び検査基準</a:t>
            </a:r>
            <a:r>
              <a:rPr lang="en-US" altLang="ja-JP" sz="1050" spc="-15" dirty="0">
                <a:latin typeface="HGPｺﾞｼｯｸM"/>
                <a:cs typeface="HGPｺﾞｼｯｸM"/>
              </a:rPr>
              <a:t>:2024</a:t>
            </a:r>
            <a:r>
              <a:rPr lang="ja-JP" altLang="en-US" sz="1050" spc="-15" dirty="0">
                <a:latin typeface="HGPｺﾞｼｯｸM"/>
                <a:cs typeface="HGPｺﾞｼｯｸM"/>
              </a:rPr>
              <a:t>（</a:t>
            </a:r>
            <a:r>
              <a:rPr lang="en-US" altLang="ja-JP" sz="1050" spc="-15" dirty="0">
                <a:latin typeface="HGPｺﾞｼｯｸM"/>
                <a:cs typeface="HGPｺﾞｼｯｸM"/>
              </a:rPr>
              <a:t>AESJ-SC-F002:2024</a:t>
            </a:r>
            <a:r>
              <a:rPr lang="ja-JP" altLang="en-US" sz="1050" spc="-15" dirty="0">
                <a:latin typeface="HGPｺﾞｼｯｸM"/>
                <a:cs typeface="HGPｺﾞｼｯｸM"/>
              </a:rPr>
              <a:t>）</a:t>
            </a:r>
            <a:endParaRPr lang="en-US" altLang="ja-JP" sz="1050" spc="-15" dirty="0">
              <a:latin typeface="HGPｺﾞｼｯｸM"/>
              <a:cs typeface="HGPｺﾞｼｯｸM"/>
            </a:endParaRPr>
          </a:p>
          <a:p>
            <a:pPr marL="12700" marR="0" lvl="0" indent="0" defTabSz="914400" eaLnBrk="1" fontAlgn="auto" latinLnBrk="0" hangingPunct="1">
              <a:lnSpc>
                <a:spcPct val="100000"/>
              </a:lnSpc>
              <a:spcBef>
                <a:spcPts val="0"/>
              </a:spcBef>
              <a:spcAft>
                <a:spcPts val="0"/>
              </a:spcAft>
              <a:buClrTx/>
              <a:buSzTx/>
              <a:buFontTx/>
              <a:buNone/>
              <a:tabLst/>
              <a:defRPr/>
            </a:pPr>
            <a:r>
              <a:rPr lang="en-US" altLang="ja-JP" sz="900" spc="-15" dirty="0">
                <a:latin typeface="HGPｺﾞｼｯｸM"/>
                <a:cs typeface="HGPｺﾞｼｯｸM"/>
              </a:rPr>
              <a:t>【</a:t>
            </a:r>
            <a:r>
              <a:rPr lang="ja-JP" altLang="en-US" sz="900" spc="-15" dirty="0">
                <a:latin typeface="HGPｺﾞｼｯｸM"/>
                <a:cs typeface="HGPｺﾞｼｯｸM"/>
              </a:rPr>
              <a:t>担当分科会</a:t>
            </a:r>
            <a:r>
              <a:rPr lang="en-US" altLang="ja-JP" sz="900" spc="-15" dirty="0">
                <a:latin typeface="HGPｺﾞｼｯｸM"/>
                <a:cs typeface="HGPｺﾞｼｯｸM"/>
              </a:rPr>
              <a:t>】</a:t>
            </a:r>
            <a:r>
              <a:rPr lang="ja-JP" altLang="en-US" sz="900" spc="-20" dirty="0">
                <a:latin typeface="HGPｺﾞｼｯｸM"/>
                <a:cs typeface="HGPｺﾞｼｯｸM"/>
              </a:rPr>
              <a:t>リサイクル燃料貯蔵分科会</a:t>
            </a:r>
            <a:endParaRPr lang="ja-JP" altLang="en-US" sz="900" dirty="0">
              <a:latin typeface="HGPｺﾞｼｯｸM" panose="020B0600000000000000" pitchFamily="50" charset="-128"/>
              <a:ea typeface="HGPｺﾞｼｯｸM" panose="020B0600000000000000" pitchFamily="50" charset="-128"/>
              <a:cs typeface="HGPｺﾞｼｯｸM"/>
            </a:endParaRPr>
          </a:p>
          <a:p>
            <a:pPr marL="12700" marR="0" lvl="0" indent="0" defTabSz="914400" eaLnBrk="1" fontAlgn="auto" latinLnBrk="0" hangingPunct="1">
              <a:lnSpc>
                <a:spcPct val="100000"/>
              </a:lnSpc>
              <a:spcBef>
                <a:spcPts val="0"/>
              </a:spcBef>
              <a:spcAft>
                <a:spcPts val="0"/>
              </a:spcAft>
              <a:buClrTx/>
              <a:buSzTx/>
              <a:buFontTx/>
              <a:buNone/>
              <a:tabLst/>
              <a:defRPr/>
            </a:pPr>
            <a:r>
              <a:rPr kumimoji="0" lang="en-US" altLang="ja-JP" sz="900" b="0" i="0" u="none" strike="noStrike" kern="0" cap="none" spc="-5" normalizeH="0" baseline="0" noProof="0" dirty="0">
                <a:ln>
                  <a:noFill/>
                </a:ln>
                <a:solidFill>
                  <a:sysClr val="windowText" lastClr="000000"/>
                </a:solidFill>
                <a:effectLst/>
                <a:uLnTx/>
                <a:uFillTx/>
                <a:latin typeface="HGPｺﾞｼｯｸM"/>
                <a:cs typeface="HGPｺﾞｼｯｸM"/>
              </a:rPr>
              <a:t>【</a:t>
            </a:r>
            <a:r>
              <a:rPr kumimoji="0" lang="ja-JP" altLang="en-US" sz="900" b="0" i="0" u="none" strike="noStrike" kern="0" cap="none" spc="-5" normalizeH="0" baseline="0" noProof="0" dirty="0">
                <a:ln>
                  <a:noFill/>
                </a:ln>
                <a:solidFill>
                  <a:sysClr val="windowText" lastClr="000000"/>
                </a:solidFill>
                <a:effectLst/>
                <a:uLnTx/>
                <a:uFillTx/>
                <a:latin typeface="HGPｺﾞｼｯｸM"/>
                <a:cs typeface="HGPｺﾞｼｯｸM"/>
              </a:rPr>
              <a:t>定価・税込</a:t>
            </a:r>
            <a:r>
              <a:rPr kumimoji="0" lang="en-US" altLang="ja-JP" sz="900" b="0" i="0" u="none" strike="noStrike" kern="0" cap="none" spc="-5" normalizeH="0" baseline="0" noProof="0" dirty="0">
                <a:ln>
                  <a:noFill/>
                </a:ln>
                <a:solidFill>
                  <a:sysClr val="windowText" lastClr="000000"/>
                </a:solidFill>
                <a:effectLst/>
                <a:uLnTx/>
                <a:uFillTx/>
                <a:latin typeface="HGPｺﾞｼｯｸM"/>
                <a:cs typeface="HGPｺﾞｼｯｸM"/>
              </a:rPr>
              <a:t>】20</a:t>
            </a:r>
            <a:r>
              <a:rPr kumimoji="0" lang="en-US" altLang="ja-JP" sz="900" b="0" i="0" u="none" strike="noStrike" kern="0" cap="none" spc="-10" normalizeH="0" baseline="0" noProof="0" dirty="0">
                <a:ln>
                  <a:noFill/>
                </a:ln>
                <a:solidFill>
                  <a:sysClr val="windowText" lastClr="000000"/>
                </a:solidFill>
                <a:effectLst/>
                <a:uLnTx/>
                <a:uFillTx/>
                <a:latin typeface="HGPｺﾞｼｯｸM"/>
                <a:cs typeface="HGPｺﾞｼｯｸM"/>
              </a:rPr>
              <a:t>,625</a:t>
            </a:r>
            <a:r>
              <a:rPr kumimoji="0" lang="ja-JP" altLang="en-US" sz="900" b="0" i="0" u="none" strike="noStrike" kern="0" cap="none" spc="20" normalizeH="0" baseline="0" noProof="0" dirty="0">
                <a:ln>
                  <a:noFill/>
                </a:ln>
                <a:solidFill>
                  <a:sysClr val="windowText" lastClr="000000"/>
                </a:solidFill>
                <a:effectLst/>
                <a:uLnTx/>
                <a:uFillTx/>
                <a:latin typeface="HGPｺﾞｼｯｸM"/>
                <a:cs typeface="HGPｺﾞｼｯｸM"/>
              </a:rPr>
              <a:t>円　</a:t>
            </a:r>
            <a:r>
              <a:rPr kumimoji="0" lang="en-US" altLang="ja-JP" sz="900" b="0" i="0" u="none" strike="noStrike" kern="0" cap="none" spc="20" normalizeH="0" baseline="0" noProof="0" dirty="0">
                <a:ln>
                  <a:noFill/>
                </a:ln>
                <a:solidFill>
                  <a:sysClr val="windowText" lastClr="000000"/>
                </a:solidFill>
                <a:effectLst/>
                <a:uLnTx/>
                <a:uFillTx/>
                <a:latin typeface="HGPｺﾞｼｯｸM"/>
                <a:cs typeface="HGPｺﾞｼｯｸM"/>
              </a:rPr>
              <a:t>【</a:t>
            </a:r>
            <a:r>
              <a:rPr kumimoji="0" lang="ja-JP" altLang="en-US" sz="900" b="0" i="0" u="none" strike="noStrike" kern="0" cap="none" spc="20" normalizeH="0" baseline="0" noProof="0" dirty="0">
                <a:ln>
                  <a:noFill/>
                </a:ln>
                <a:solidFill>
                  <a:sysClr val="windowText" lastClr="000000"/>
                </a:solidFill>
                <a:effectLst/>
                <a:uLnTx/>
                <a:uFillTx/>
                <a:latin typeface="HGPｺﾞｼｯｸM"/>
                <a:cs typeface="HGPｺﾞｼｯｸM"/>
              </a:rPr>
              <a:t>会員価格・税込</a:t>
            </a:r>
            <a:r>
              <a:rPr kumimoji="0" lang="en-US" altLang="ja-JP" sz="900" b="0" i="0" u="none" strike="noStrike" kern="0" cap="none" spc="20" normalizeH="0" baseline="0" noProof="0" dirty="0">
                <a:ln>
                  <a:noFill/>
                </a:ln>
                <a:solidFill>
                  <a:sysClr val="windowText" lastClr="000000"/>
                </a:solidFill>
                <a:effectLst/>
                <a:uLnTx/>
                <a:uFillTx/>
                <a:latin typeface="HGPｺﾞｼｯｸM"/>
                <a:cs typeface="HGPｺﾞｼｯｸM"/>
              </a:rPr>
              <a:t>】1</a:t>
            </a:r>
            <a:r>
              <a:rPr lang="en-US" altLang="ja-JP" sz="900" spc="20" dirty="0">
                <a:latin typeface="HGPｺﾞｼｯｸM"/>
                <a:cs typeface="HGPｺﾞｼｯｸM"/>
              </a:rPr>
              <a:t>6</a:t>
            </a:r>
            <a:r>
              <a:rPr kumimoji="0" lang="en-US" altLang="ja-JP" sz="900" b="0" i="0" u="none" strike="noStrike" kern="0" cap="none" spc="-10" normalizeH="0" baseline="0" noProof="0" dirty="0">
                <a:ln>
                  <a:noFill/>
                </a:ln>
                <a:solidFill>
                  <a:sysClr val="windowText" lastClr="000000"/>
                </a:solidFill>
                <a:effectLst/>
                <a:uLnTx/>
                <a:uFillTx/>
                <a:latin typeface="HGPｺﾞｼｯｸM"/>
                <a:cs typeface="HGPｺﾞｼｯｸM"/>
              </a:rPr>
              <a:t>,500</a:t>
            </a:r>
            <a:r>
              <a:rPr kumimoji="0" lang="ja-JP" altLang="en-US" sz="900" b="0" i="0" u="none" strike="noStrike" kern="0" cap="none" spc="120" normalizeH="0" baseline="0" noProof="0" dirty="0">
                <a:ln>
                  <a:noFill/>
                </a:ln>
                <a:solidFill>
                  <a:sysClr val="windowText" lastClr="000000"/>
                </a:solidFill>
                <a:effectLst/>
                <a:uLnTx/>
                <a:uFillTx/>
                <a:latin typeface="HGPｺﾞｼｯｸM"/>
                <a:cs typeface="HGPｺﾞｼｯｸM"/>
              </a:rPr>
              <a:t>円 </a:t>
            </a:r>
            <a:r>
              <a:rPr kumimoji="0" lang="en-US" altLang="ja-JP" sz="900" b="0" i="0" u="none" strike="noStrike" kern="0" cap="none" spc="120" normalizeH="0" baseline="0" noProof="0" dirty="0">
                <a:ln>
                  <a:noFill/>
                </a:ln>
                <a:solidFill>
                  <a:sysClr val="windowText" lastClr="000000"/>
                </a:solidFill>
                <a:effectLst/>
                <a:uLnTx/>
                <a:uFillTx/>
                <a:latin typeface="HGPｺﾞｼｯｸM"/>
                <a:cs typeface="HGPｺﾞｼｯｸM"/>
              </a:rPr>
              <a:t>【</a:t>
            </a:r>
            <a:r>
              <a:rPr kumimoji="0" lang="en-US" altLang="ja-JP" sz="900" b="0" i="0" u="none" strike="noStrike" kern="0" cap="none" spc="-10" normalizeH="0" baseline="0" noProof="0" dirty="0">
                <a:ln>
                  <a:noFill/>
                </a:ln>
                <a:solidFill>
                  <a:sysClr val="windowText" lastClr="000000"/>
                </a:solidFill>
                <a:effectLst/>
                <a:uLnTx/>
                <a:uFillTx/>
                <a:latin typeface="HGPｺﾞｼｯｸM"/>
                <a:cs typeface="HGPｺﾞｼｯｸM"/>
              </a:rPr>
              <a:t>ISBN</a:t>
            </a:r>
            <a:r>
              <a:rPr kumimoji="0" lang="en-US" altLang="ja-JP" sz="900" b="0" i="0" u="none" strike="noStrike" kern="0" cap="none" spc="0" normalizeH="0" baseline="0" noProof="0" dirty="0">
                <a:ln>
                  <a:noFill/>
                </a:ln>
                <a:solidFill>
                  <a:sysClr val="windowText" lastClr="000000"/>
                </a:solidFill>
                <a:effectLst/>
                <a:uLnTx/>
                <a:uFillTx/>
                <a:latin typeface="HGPｺﾞｼｯｸM"/>
                <a:cs typeface="HGPｺﾞｼｯｸM"/>
              </a:rPr>
              <a:t>】</a:t>
            </a:r>
            <a:r>
              <a:rPr lang="en-US" altLang="ja-JP" sz="900" dirty="0">
                <a:latin typeface="HGPｺﾞｼｯｸM"/>
                <a:cs typeface="HGPｺﾞｼｯｸM"/>
              </a:rPr>
              <a:t>978-4-89047-472-1</a:t>
            </a:r>
            <a:r>
              <a:rPr kumimoji="0" lang="ja-JP" altLang="en-US" sz="900" b="0" i="0" u="none" strike="noStrike" kern="0" cap="none" spc="0" normalizeH="0" baseline="0" noProof="0" dirty="0">
                <a:ln>
                  <a:noFill/>
                </a:ln>
                <a:solidFill>
                  <a:sysClr val="windowText" lastClr="000000"/>
                </a:solidFill>
                <a:effectLst/>
                <a:uLnTx/>
                <a:uFillTx/>
                <a:latin typeface="HGPｺﾞｼｯｸM"/>
                <a:cs typeface="HGPｺﾞｼｯｸM"/>
              </a:rPr>
              <a:t>　</a:t>
            </a:r>
            <a:r>
              <a:rPr kumimoji="0" lang="en-US" altLang="ja-JP" sz="900" b="0" i="0" u="none" strike="noStrike" kern="0" cap="none" spc="35" normalizeH="0" baseline="0" noProof="0" dirty="0">
                <a:ln>
                  <a:noFill/>
                </a:ln>
                <a:solidFill>
                  <a:sysClr val="windowText" lastClr="000000"/>
                </a:solidFill>
                <a:effectLst/>
                <a:uLnTx/>
                <a:uFillTx/>
                <a:latin typeface="HGPｺﾞｼｯｸM"/>
                <a:cs typeface="HGPｺﾞｼｯｸM"/>
              </a:rPr>
              <a:t>【</a:t>
            </a:r>
            <a:r>
              <a:rPr kumimoji="0" lang="ja-JP" altLang="en-US" sz="900" b="0" i="0" u="none" strike="noStrike" kern="0" cap="none" spc="35" normalizeH="0" baseline="0" noProof="0" dirty="0">
                <a:ln>
                  <a:noFill/>
                </a:ln>
                <a:solidFill>
                  <a:sysClr val="windowText" lastClr="000000"/>
                </a:solidFill>
                <a:effectLst/>
                <a:uLnTx/>
                <a:uFillTx/>
                <a:latin typeface="HGPｺﾞｼｯｸM"/>
                <a:cs typeface="HGPｺﾞｼｯｸM"/>
              </a:rPr>
              <a:t>書籍コード</a:t>
            </a:r>
            <a:r>
              <a:rPr kumimoji="0" lang="en-US" altLang="ja-JP" sz="900" b="0" i="0" u="none" strike="noStrike" kern="0" cap="none" spc="35" normalizeH="0" baseline="0" noProof="0" dirty="0">
                <a:ln>
                  <a:noFill/>
                </a:ln>
                <a:solidFill>
                  <a:sysClr val="windowText" lastClr="000000"/>
                </a:solidFill>
                <a:effectLst/>
                <a:uLnTx/>
                <a:uFillTx/>
                <a:latin typeface="HGPｺﾞｼｯｸM"/>
                <a:cs typeface="HGPｺﾞｼｯｸM"/>
              </a:rPr>
              <a:t>】2504</a:t>
            </a:r>
          </a:p>
        </p:txBody>
      </p:sp>
      <p:sp>
        <p:nvSpPr>
          <p:cNvPr id="21" name="object 9">
            <a:extLst>
              <a:ext uri="{FF2B5EF4-FFF2-40B4-BE49-F238E27FC236}">
                <a16:creationId xmlns:a16="http://schemas.microsoft.com/office/drawing/2014/main" id="{1C79983A-F403-71CD-C809-4D94072A3957}"/>
              </a:ext>
            </a:extLst>
          </p:cNvPr>
          <p:cNvSpPr/>
          <p:nvPr/>
        </p:nvSpPr>
        <p:spPr>
          <a:xfrm>
            <a:off x="666000" y="6314403"/>
            <a:ext cx="6067680" cy="21600"/>
          </a:xfrm>
          <a:custGeom>
            <a:avLst/>
            <a:gdLst/>
            <a:ahLst/>
            <a:cxnLst/>
            <a:rect l="l" t="t" r="r" b="b"/>
            <a:pathLst>
              <a:path w="6071870" h="21589">
                <a:moveTo>
                  <a:pt x="6071362" y="0"/>
                </a:moveTo>
                <a:lnTo>
                  <a:pt x="0" y="0"/>
                </a:lnTo>
                <a:lnTo>
                  <a:pt x="0" y="21336"/>
                </a:lnTo>
                <a:lnTo>
                  <a:pt x="6071362" y="21336"/>
                </a:lnTo>
                <a:lnTo>
                  <a:pt x="6071362" y="0"/>
                </a:lnTo>
                <a:close/>
              </a:path>
            </a:pathLst>
          </a:custGeom>
          <a:solidFill>
            <a:srgbClr val="000000"/>
          </a:solidFill>
        </p:spPr>
        <p:txBody>
          <a:bodyPr wrap="square" lIns="0" tIns="0" rIns="0" bIns="0" rtlCol="0"/>
          <a:lstStyle/>
          <a:p>
            <a:endParaRPr dirty="0"/>
          </a:p>
        </p:txBody>
      </p:sp>
      <p:sp>
        <p:nvSpPr>
          <p:cNvPr id="22" name="object 9">
            <a:extLst>
              <a:ext uri="{FF2B5EF4-FFF2-40B4-BE49-F238E27FC236}">
                <a16:creationId xmlns:a16="http://schemas.microsoft.com/office/drawing/2014/main" id="{48292052-A699-65B4-C6A3-030AA6B77FB2}"/>
              </a:ext>
            </a:extLst>
          </p:cNvPr>
          <p:cNvSpPr/>
          <p:nvPr/>
        </p:nvSpPr>
        <p:spPr>
          <a:xfrm>
            <a:off x="666000" y="1900800"/>
            <a:ext cx="6067680" cy="21600"/>
          </a:xfrm>
          <a:custGeom>
            <a:avLst/>
            <a:gdLst/>
            <a:ahLst/>
            <a:cxnLst/>
            <a:rect l="l" t="t" r="r" b="b"/>
            <a:pathLst>
              <a:path w="6071870" h="21589">
                <a:moveTo>
                  <a:pt x="6071362" y="0"/>
                </a:moveTo>
                <a:lnTo>
                  <a:pt x="0" y="0"/>
                </a:lnTo>
                <a:lnTo>
                  <a:pt x="0" y="21336"/>
                </a:lnTo>
                <a:lnTo>
                  <a:pt x="6071362" y="21336"/>
                </a:lnTo>
                <a:lnTo>
                  <a:pt x="6071362" y="0"/>
                </a:lnTo>
                <a:close/>
              </a:path>
            </a:pathLst>
          </a:custGeom>
          <a:solidFill>
            <a:srgbClr val="000000"/>
          </a:solidFill>
        </p:spPr>
        <p:txBody>
          <a:bodyPr wrap="square" lIns="0" tIns="0" rIns="0" bIns="0" rtlCol="0"/>
          <a:lstStyle/>
          <a:p>
            <a:endParaRPr dirty="0"/>
          </a:p>
        </p:txBody>
      </p:sp>
    </p:spTree>
    <p:extLst>
      <p:ext uri="{BB962C8B-B14F-4D97-AF65-F5344CB8AC3E}">
        <p14:creationId xmlns:p14="http://schemas.microsoft.com/office/powerpoint/2010/main" val="149188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12">
            <a:extLst>
              <a:ext uri="{FF2B5EF4-FFF2-40B4-BE49-F238E27FC236}">
                <a16:creationId xmlns:a16="http://schemas.microsoft.com/office/drawing/2014/main" id="{DF13D975-9830-780D-7D06-C557293AFD1A}"/>
              </a:ext>
            </a:extLst>
          </p:cNvPr>
          <p:cNvSpPr/>
          <p:nvPr/>
        </p:nvSpPr>
        <p:spPr>
          <a:xfrm>
            <a:off x="633730" y="575944"/>
            <a:ext cx="6042660" cy="812800"/>
          </a:xfrm>
          <a:custGeom>
            <a:avLst/>
            <a:gdLst/>
            <a:ahLst/>
            <a:cxnLst/>
            <a:rect l="l" t="t" r="r" b="b"/>
            <a:pathLst>
              <a:path w="6042659" h="812800">
                <a:moveTo>
                  <a:pt x="0" y="135509"/>
                </a:moveTo>
                <a:lnTo>
                  <a:pt x="6906" y="92691"/>
                </a:lnTo>
                <a:lnTo>
                  <a:pt x="26138" y="55494"/>
                </a:lnTo>
                <a:lnTo>
                  <a:pt x="55464" y="26155"/>
                </a:lnTo>
                <a:lnTo>
                  <a:pt x="92652" y="6911"/>
                </a:lnTo>
                <a:lnTo>
                  <a:pt x="135470" y="0"/>
                </a:lnTo>
                <a:lnTo>
                  <a:pt x="5907151" y="0"/>
                </a:lnTo>
                <a:lnTo>
                  <a:pt x="5949968" y="6911"/>
                </a:lnTo>
                <a:lnTo>
                  <a:pt x="5987165" y="26155"/>
                </a:lnTo>
                <a:lnTo>
                  <a:pt x="6016504" y="55494"/>
                </a:lnTo>
                <a:lnTo>
                  <a:pt x="6035748" y="92691"/>
                </a:lnTo>
                <a:lnTo>
                  <a:pt x="6042660" y="135509"/>
                </a:lnTo>
                <a:lnTo>
                  <a:pt x="6042660" y="677291"/>
                </a:lnTo>
                <a:lnTo>
                  <a:pt x="6035748" y="720108"/>
                </a:lnTo>
                <a:lnTo>
                  <a:pt x="6016504" y="757305"/>
                </a:lnTo>
                <a:lnTo>
                  <a:pt x="5987165" y="786644"/>
                </a:lnTo>
                <a:lnTo>
                  <a:pt x="5949968" y="805888"/>
                </a:lnTo>
                <a:lnTo>
                  <a:pt x="5907151" y="812800"/>
                </a:lnTo>
                <a:lnTo>
                  <a:pt x="135470" y="812800"/>
                </a:lnTo>
                <a:lnTo>
                  <a:pt x="92652" y="805888"/>
                </a:lnTo>
                <a:lnTo>
                  <a:pt x="55464" y="786644"/>
                </a:lnTo>
                <a:lnTo>
                  <a:pt x="26138" y="757305"/>
                </a:lnTo>
                <a:lnTo>
                  <a:pt x="6906" y="720108"/>
                </a:lnTo>
                <a:lnTo>
                  <a:pt x="0" y="677291"/>
                </a:lnTo>
                <a:lnTo>
                  <a:pt x="0" y="135509"/>
                </a:lnTo>
                <a:close/>
              </a:path>
            </a:pathLst>
          </a:custGeom>
          <a:ln w="9525">
            <a:solidFill>
              <a:srgbClr val="000000"/>
            </a:solidFill>
          </a:ln>
        </p:spPr>
        <p:txBody>
          <a:bodyPr wrap="square" lIns="0" tIns="0" rIns="0" bIns="0" rtlCol="0"/>
          <a:lstStyle/>
          <a:p>
            <a:endParaRPr dirty="0"/>
          </a:p>
        </p:txBody>
      </p:sp>
      <p:sp>
        <p:nvSpPr>
          <p:cNvPr id="8" name="object 13">
            <a:extLst>
              <a:ext uri="{FF2B5EF4-FFF2-40B4-BE49-F238E27FC236}">
                <a16:creationId xmlns:a16="http://schemas.microsoft.com/office/drawing/2014/main" id="{38C1A00F-DA9C-2AE3-984B-D4B2B6AF942D}"/>
              </a:ext>
            </a:extLst>
          </p:cNvPr>
          <p:cNvSpPr txBox="1"/>
          <p:nvPr/>
        </p:nvSpPr>
        <p:spPr>
          <a:xfrm>
            <a:off x="2322702" y="657860"/>
            <a:ext cx="2665730" cy="269240"/>
          </a:xfrm>
          <a:prstGeom prst="rect">
            <a:avLst/>
          </a:prstGeom>
        </p:spPr>
        <p:txBody>
          <a:bodyPr vert="horz" wrap="square" lIns="0" tIns="12065" rIns="0" bIns="0" rtlCol="0">
            <a:spAutoFit/>
          </a:bodyPr>
          <a:lstStyle/>
          <a:p>
            <a:pPr marL="12700">
              <a:lnSpc>
                <a:spcPct val="100000"/>
              </a:lnSpc>
              <a:spcBef>
                <a:spcPts val="95"/>
              </a:spcBef>
            </a:pPr>
            <a:r>
              <a:rPr sz="1600" spc="95" dirty="0">
                <a:latin typeface="HGS明朝E"/>
                <a:cs typeface="HGS明朝E"/>
              </a:rPr>
              <a:t>標 準 委 員 会 発 行 標 準</a:t>
            </a:r>
            <a:endParaRPr sz="1600" dirty="0">
              <a:latin typeface="HGS明朝E"/>
              <a:cs typeface="HGS明朝E"/>
            </a:endParaRPr>
          </a:p>
        </p:txBody>
      </p:sp>
      <p:sp>
        <p:nvSpPr>
          <p:cNvPr id="9" name="object 14">
            <a:extLst>
              <a:ext uri="{FF2B5EF4-FFF2-40B4-BE49-F238E27FC236}">
                <a16:creationId xmlns:a16="http://schemas.microsoft.com/office/drawing/2014/main" id="{8A511F15-1122-0140-1B7D-C4B19D2AC69F}"/>
              </a:ext>
            </a:extLst>
          </p:cNvPr>
          <p:cNvSpPr txBox="1">
            <a:spLocks/>
          </p:cNvSpPr>
          <p:nvPr/>
        </p:nvSpPr>
        <p:spPr>
          <a:xfrm>
            <a:off x="2026800" y="935649"/>
            <a:ext cx="3381650" cy="382156"/>
          </a:xfrm>
          <a:prstGeom prst="rect">
            <a:avLst/>
          </a:prstGeom>
        </p:spPr>
        <p:txBody>
          <a:bodyPr vert="horz" wrap="square" lIns="0" tIns="12700" rIns="0" bIns="0" rtlCol="0">
            <a:spAutoFit/>
          </a:bodyPr>
          <a:lstStyle>
            <a:lvl1pPr>
              <a:defRPr>
                <a:latin typeface="+mj-lt"/>
                <a:ea typeface="+mj-ea"/>
                <a:cs typeface="+mj-cs"/>
              </a:defRPr>
            </a:lvl1pPr>
          </a:lstStyle>
          <a:p>
            <a:pPr marL="12700">
              <a:spcBef>
                <a:spcPts val="100"/>
              </a:spcBef>
            </a:pPr>
            <a:r>
              <a:rPr lang="en-US" altLang="ja-JP" sz="2400" dirty="0">
                <a:latin typeface="HGS明朝E" panose="02020900000000000000" pitchFamily="18" charset="-128"/>
                <a:ea typeface="HGS明朝E" panose="02020900000000000000" pitchFamily="18" charset="-128"/>
              </a:rPr>
              <a:t>2024</a:t>
            </a:r>
            <a:r>
              <a:rPr lang="ja-JP" altLang="en-US" sz="2400" spc="-40" dirty="0">
                <a:latin typeface="HGS明朝E" panose="02020900000000000000" pitchFamily="18" charset="-128"/>
                <a:ea typeface="HGS明朝E" panose="02020900000000000000" pitchFamily="18" charset="-128"/>
              </a:rPr>
              <a:t>年度発行のお知らせ</a:t>
            </a:r>
            <a:endParaRPr lang="ja-JP" altLang="en-US" sz="1100" spc="-40" dirty="0">
              <a:latin typeface="HGS明朝E" panose="02020900000000000000" pitchFamily="18" charset="-128"/>
              <a:ea typeface="HGS明朝E" panose="02020900000000000000" pitchFamily="18" charset="-128"/>
            </a:endParaRPr>
          </a:p>
        </p:txBody>
      </p:sp>
      <p:sp>
        <p:nvSpPr>
          <p:cNvPr id="25" name="object 15">
            <a:extLst>
              <a:ext uri="{FF2B5EF4-FFF2-40B4-BE49-F238E27FC236}">
                <a16:creationId xmlns:a16="http://schemas.microsoft.com/office/drawing/2014/main" id="{3AD31C95-F5A3-4B76-0127-A95A981EA4A3}"/>
              </a:ext>
            </a:extLst>
          </p:cNvPr>
          <p:cNvSpPr/>
          <p:nvPr/>
        </p:nvSpPr>
        <p:spPr>
          <a:xfrm>
            <a:off x="666000" y="9461500"/>
            <a:ext cx="6083935" cy="0"/>
          </a:xfrm>
          <a:custGeom>
            <a:avLst/>
            <a:gdLst/>
            <a:ahLst/>
            <a:cxnLst/>
            <a:rect l="l" t="t" r="r" b="b"/>
            <a:pathLst>
              <a:path w="6083934">
                <a:moveTo>
                  <a:pt x="0" y="0"/>
                </a:moveTo>
                <a:lnTo>
                  <a:pt x="6083935" y="0"/>
                </a:lnTo>
              </a:path>
            </a:pathLst>
          </a:custGeom>
          <a:ln w="25400">
            <a:solidFill>
              <a:srgbClr val="000000"/>
            </a:solidFill>
          </a:ln>
        </p:spPr>
        <p:txBody>
          <a:bodyPr wrap="square" lIns="0" tIns="0" rIns="0" bIns="0" rtlCol="0"/>
          <a:lstStyle/>
          <a:p>
            <a:endParaRPr dirty="0"/>
          </a:p>
        </p:txBody>
      </p:sp>
      <p:sp>
        <p:nvSpPr>
          <p:cNvPr id="26" name="object 17">
            <a:extLst>
              <a:ext uri="{FF2B5EF4-FFF2-40B4-BE49-F238E27FC236}">
                <a16:creationId xmlns:a16="http://schemas.microsoft.com/office/drawing/2014/main" id="{A677BC86-AF5E-7240-D837-FB07F1F00505}"/>
              </a:ext>
            </a:extLst>
          </p:cNvPr>
          <p:cNvSpPr txBox="1"/>
          <p:nvPr/>
        </p:nvSpPr>
        <p:spPr>
          <a:xfrm>
            <a:off x="4083050" y="9537700"/>
            <a:ext cx="2518410" cy="648335"/>
          </a:xfrm>
          <a:prstGeom prst="rect">
            <a:avLst/>
          </a:prstGeom>
        </p:spPr>
        <p:txBody>
          <a:bodyPr vert="horz" wrap="square" lIns="0" tIns="43180" rIns="0" bIns="0" rtlCol="0">
            <a:spAutoFit/>
          </a:bodyPr>
          <a:lstStyle/>
          <a:p>
            <a:pPr marL="12700">
              <a:lnSpc>
                <a:spcPct val="100000"/>
              </a:lnSpc>
              <a:spcBef>
                <a:spcPts val="340"/>
              </a:spcBef>
            </a:pPr>
            <a:r>
              <a:rPr sz="900" b="1" spc="25" dirty="0">
                <a:latin typeface="游ゴシック"/>
                <a:cs typeface="游ゴシック"/>
              </a:rPr>
              <a:t>一般社団法人 日本原子力学会 標準課</a:t>
            </a:r>
            <a:endParaRPr sz="900" dirty="0">
              <a:latin typeface="游ゴシック"/>
              <a:cs typeface="游ゴシック"/>
            </a:endParaRPr>
          </a:p>
          <a:p>
            <a:pPr marL="12700" marR="5080">
              <a:lnSpc>
                <a:spcPts val="1200"/>
              </a:lnSpc>
              <a:spcBef>
                <a:spcPts val="60"/>
              </a:spcBef>
            </a:pPr>
            <a:r>
              <a:rPr sz="800" dirty="0">
                <a:latin typeface="游ゴシック"/>
                <a:cs typeface="游ゴシック"/>
              </a:rPr>
              <a:t>〒</a:t>
            </a:r>
            <a:r>
              <a:rPr sz="800" spc="-10" dirty="0">
                <a:latin typeface="游ゴシック"/>
                <a:cs typeface="游ゴシック"/>
              </a:rPr>
              <a:t>105-</a:t>
            </a:r>
            <a:r>
              <a:rPr sz="800" dirty="0">
                <a:latin typeface="游ゴシック"/>
                <a:cs typeface="游ゴシック"/>
              </a:rPr>
              <a:t>0004</a:t>
            </a:r>
            <a:r>
              <a:rPr sz="800" spc="10" dirty="0">
                <a:latin typeface="游ゴシック"/>
                <a:cs typeface="游ゴシック"/>
              </a:rPr>
              <a:t> 東京都港区新橋</a:t>
            </a:r>
            <a:r>
              <a:rPr sz="800" spc="-10" dirty="0">
                <a:latin typeface="游ゴシック"/>
                <a:cs typeface="游ゴシック"/>
              </a:rPr>
              <a:t>2-3-</a:t>
            </a:r>
            <a:r>
              <a:rPr sz="800" dirty="0">
                <a:latin typeface="游ゴシック"/>
                <a:cs typeface="游ゴシック"/>
              </a:rPr>
              <a:t>7</a:t>
            </a:r>
            <a:r>
              <a:rPr sz="800" spc="25" dirty="0">
                <a:latin typeface="游ゴシック"/>
                <a:cs typeface="游ゴシック"/>
              </a:rPr>
              <a:t>  新橋第二中ビル</a:t>
            </a:r>
            <a:r>
              <a:rPr sz="800" spc="-25" dirty="0">
                <a:latin typeface="游ゴシック"/>
                <a:cs typeface="游ゴシック"/>
              </a:rPr>
              <a:t>3F </a:t>
            </a:r>
            <a:r>
              <a:rPr sz="800" dirty="0">
                <a:latin typeface="游ゴシック"/>
                <a:cs typeface="游ゴシック"/>
              </a:rPr>
              <a:t>TEL</a:t>
            </a:r>
            <a:r>
              <a:rPr sz="800" spc="5" dirty="0">
                <a:latin typeface="游ゴシック"/>
                <a:cs typeface="游ゴシック"/>
              </a:rPr>
              <a:t>: </a:t>
            </a:r>
            <a:r>
              <a:rPr sz="800" spc="-10" dirty="0">
                <a:latin typeface="游ゴシック"/>
                <a:cs typeface="游ゴシック"/>
              </a:rPr>
              <a:t>03-3508-</a:t>
            </a:r>
            <a:r>
              <a:rPr sz="800" dirty="0">
                <a:latin typeface="游ゴシック"/>
                <a:cs typeface="游ゴシック"/>
              </a:rPr>
              <a:t>1263</a:t>
            </a:r>
            <a:r>
              <a:rPr sz="800" spc="185" dirty="0">
                <a:latin typeface="游ゴシック"/>
                <a:cs typeface="游ゴシック"/>
              </a:rPr>
              <a:t>  </a:t>
            </a:r>
            <a:r>
              <a:rPr sz="800" dirty="0">
                <a:latin typeface="游ゴシック"/>
                <a:cs typeface="游ゴシック"/>
              </a:rPr>
              <a:t>FAX</a:t>
            </a:r>
            <a:r>
              <a:rPr sz="800" spc="5" dirty="0">
                <a:latin typeface="游ゴシック"/>
                <a:cs typeface="游ゴシック"/>
              </a:rPr>
              <a:t>: </a:t>
            </a:r>
            <a:r>
              <a:rPr sz="800" spc="-10" dirty="0">
                <a:latin typeface="游ゴシック"/>
                <a:cs typeface="游ゴシック"/>
              </a:rPr>
              <a:t>03-3581-</a:t>
            </a:r>
            <a:r>
              <a:rPr sz="800" spc="-20" dirty="0">
                <a:latin typeface="游ゴシック"/>
                <a:cs typeface="游ゴシック"/>
              </a:rPr>
              <a:t>6128</a:t>
            </a:r>
            <a:endParaRPr sz="800" dirty="0">
              <a:latin typeface="游ゴシック"/>
              <a:cs typeface="游ゴシック"/>
            </a:endParaRPr>
          </a:p>
          <a:p>
            <a:pPr marL="12700">
              <a:lnSpc>
                <a:spcPct val="100000"/>
              </a:lnSpc>
              <a:spcBef>
                <a:spcPts val="160"/>
              </a:spcBef>
            </a:pPr>
            <a:r>
              <a:rPr sz="800" dirty="0">
                <a:latin typeface="游ゴシック"/>
                <a:cs typeface="游ゴシック"/>
              </a:rPr>
              <a:t>E-mail:</a:t>
            </a:r>
            <a:r>
              <a:rPr sz="800" spc="-30" dirty="0">
                <a:latin typeface="游ゴシック"/>
                <a:cs typeface="游ゴシック"/>
              </a:rPr>
              <a:t> </a:t>
            </a:r>
            <a:r>
              <a:rPr sz="800" spc="-10" dirty="0">
                <a:latin typeface="游ゴシック"/>
                <a:cs typeface="游ゴシック"/>
                <a:hlinkClick r:id="rId3"/>
              </a:rPr>
              <a:t>sc@aesj.or.jp</a:t>
            </a:r>
            <a:endParaRPr sz="800" dirty="0">
              <a:latin typeface="游ゴシック"/>
              <a:cs typeface="游ゴシック"/>
            </a:endParaRPr>
          </a:p>
        </p:txBody>
      </p:sp>
      <p:sp>
        <p:nvSpPr>
          <p:cNvPr id="27" name="object 15">
            <a:extLst>
              <a:ext uri="{FF2B5EF4-FFF2-40B4-BE49-F238E27FC236}">
                <a16:creationId xmlns:a16="http://schemas.microsoft.com/office/drawing/2014/main" id="{57D0E881-158B-F709-D33D-D4EFAB6E5299}"/>
              </a:ext>
            </a:extLst>
          </p:cNvPr>
          <p:cNvSpPr txBox="1"/>
          <p:nvPr/>
        </p:nvSpPr>
        <p:spPr>
          <a:xfrm>
            <a:off x="806400" y="9537700"/>
            <a:ext cx="3024505" cy="311047"/>
          </a:xfrm>
          <a:prstGeom prst="rect">
            <a:avLst/>
          </a:prstGeom>
        </p:spPr>
        <p:txBody>
          <a:bodyPr vert="horz" wrap="square" lIns="0" tIns="12700" rIns="0" bIns="0" rtlCol="0">
            <a:spAutoFit/>
          </a:bodyPr>
          <a:lstStyle/>
          <a:p>
            <a:pPr marL="12700" marR="5080">
              <a:lnSpc>
                <a:spcPct val="125000"/>
              </a:lnSpc>
              <a:spcBef>
                <a:spcPts val="100"/>
              </a:spcBef>
            </a:pPr>
            <a:r>
              <a:rPr sz="800" spc="-15" dirty="0">
                <a:latin typeface="游ゴシック" panose="020B0400000000000000" pitchFamily="50" charset="-128"/>
                <a:ea typeface="游ゴシック" panose="020B0400000000000000" pitchFamily="50" charset="-128"/>
                <a:cs typeface="ＭＳ 明朝"/>
              </a:rPr>
              <a:t>※記載価格は，税込です。また，発送には送料が別途</a:t>
            </a:r>
            <a:r>
              <a:rPr sz="800" spc="-10" dirty="0">
                <a:latin typeface="游ゴシック" panose="020B0400000000000000" pitchFamily="50" charset="-128"/>
                <a:ea typeface="游ゴシック" panose="020B0400000000000000" pitchFamily="50" charset="-128"/>
                <a:cs typeface="ＭＳ 明朝"/>
              </a:rPr>
              <a:t>550</a:t>
            </a:r>
            <a:r>
              <a:rPr sz="800" spc="-25" dirty="0">
                <a:latin typeface="游ゴシック" panose="020B0400000000000000" pitchFamily="50" charset="-128"/>
                <a:ea typeface="游ゴシック" panose="020B0400000000000000" pitchFamily="50" charset="-128"/>
                <a:cs typeface="ＭＳ 明朝"/>
              </a:rPr>
              <a:t>円(税込)</a:t>
            </a:r>
            <a:r>
              <a:rPr sz="800" spc="-15" dirty="0">
                <a:latin typeface="游ゴシック" panose="020B0400000000000000" pitchFamily="50" charset="-128"/>
                <a:ea typeface="游ゴシック" panose="020B0400000000000000" pitchFamily="50" charset="-128"/>
                <a:cs typeface="ＭＳ 明朝"/>
              </a:rPr>
              <a:t>必要となります。</a:t>
            </a:r>
            <a:endParaRPr sz="800" dirty="0">
              <a:latin typeface="游ゴシック" panose="020B0400000000000000" pitchFamily="50" charset="-128"/>
              <a:ea typeface="游ゴシック" panose="020B0400000000000000" pitchFamily="50" charset="-128"/>
              <a:cs typeface="ＭＳ 明朝"/>
            </a:endParaRPr>
          </a:p>
        </p:txBody>
      </p:sp>
      <p:sp>
        <p:nvSpPr>
          <p:cNvPr id="2" name="スライド番号プレースホルダー 1">
            <a:extLst>
              <a:ext uri="{FF2B5EF4-FFF2-40B4-BE49-F238E27FC236}">
                <a16:creationId xmlns:a16="http://schemas.microsoft.com/office/drawing/2014/main" id="{C0BE40EF-8AFA-C70E-D9B7-E1D7A7594AB1}"/>
              </a:ext>
            </a:extLst>
          </p:cNvPr>
          <p:cNvSpPr>
            <a:spLocks noGrp="1"/>
          </p:cNvSpPr>
          <p:nvPr>
            <p:ph type="sldNum" sz="quarter" idx="7"/>
          </p:nvPr>
        </p:nvSpPr>
        <p:spPr>
          <a:xfrm>
            <a:off x="3708527" y="9994899"/>
            <a:ext cx="165100" cy="179536"/>
          </a:xfrm>
        </p:spPr>
        <p:txBody>
          <a:bodyPr/>
          <a:lstStyle/>
          <a:p>
            <a:pPr marL="38100">
              <a:lnSpc>
                <a:spcPts val="1370"/>
              </a:lnSpc>
            </a:pPr>
            <a:r>
              <a:rPr lang="en-US" altLang="ja-JP" dirty="0"/>
              <a:t>2</a:t>
            </a:r>
          </a:p>
        </p:txBody>
      </p:sp>
      <p:sp>
        <p:nvSpPr>
          <p:cNvPr id="4" name="object 9">
            <a:extLst>
              <a:ext uri="{FF2B5EF4-FFF2-40B4-BE49-F238E27FC236}">
                <a16:creationId xmlns:a16="http://schemas.microsoft.com/office/drawing/2014/main" id="{DC2E943C-D45B-9130-57EB-66506AC75AAF}"/>
              </a:ext>
            </a:extLst>
          </p:cNvPr>
          <p:cNvSpPr/>
          <p:nvPr/>
        </p:nvSpPr>
        <p:spPr>
          <a:xfrm>
            <a:off x="666000" y="1900800"/>
            <a:ext cx="6067680" cy="21600"/>
          </a:xfrm>
          <a:custGeom>
            <a:avLst/>
            <a:gdLst/>
            <a:ahLst/>
            <a:cxnLst/>
            <a:rect l="l" t="t" r="r" b="b"/>
            <a:pathLst>
              <a:path w="6071870" h="21589">
                <a:moveTo>
                  <a:pt x="6071362" y="0"/>
                </a:moveTo>
                <a:lnTo>
                  <a:pt x="0" y="0"/>
                </a:lnTo>
                <a:lnTo>
                  <a:pt x="0" y="21336"/>
                </a:lnTo>
                <a:lnTo>
                  <a:pt x="6071362" y="21336"/>
                </a:lnTo>
                <a:lnTo>
                  <a:pt x="6071362" y="0"/>
                </a:lnTo>
                <a:close/>
              </a:path>
            </a:pathLst>
          </a:custGeom>
          <a:solidFill>
            <a:srgbClr val="000000"/>
          </a:solidFill>
        </p:spPr>
        <p:txBody>
          <a:bodyPr wrap="square" lIns="0" tIns="0" rIns="0" bIns="0" rtlCol="0"/>
          <a:lstStyle/>
          <a:p>
            <a:endParaRPr dirty="0"/>
          </a:p>
        </p:txBody>
      </p:sp>
      <p:sp>
        <p:nvSpPr>
          <p:cNvPr id="6" name="object 18">
            <a:extLst>
              <a:ext uri="{FF2B5EF4-FFF2-40B4-BE49-F238E27FC236}">
                <a16:creationId xmlns:a16="http://schemas.microsoft.com/office/drawing/2014/main" id="{88E7E9E2-40A5-4B2F-5AAF-CE82FFB4C0A5}"/>
              </a:ext>
            </a:extLst>
          </p:cNvPr>
          <p:cNvSpPr/>
          <p:nvPr/>
        </p:nvSpPr>
        <p:spPr>
          <a:xfrm>
            <a:off x="666000" y="3928474"/>
            <a:ext cx="6083935" cy="0"/>
          </a:xfrm>
          <a:custGeom>
            <a:avLst/>
            <a:gdLst/>
            <a:ahLst/>
            <a:cxnLst/>
            <a:rect l="l" t="t" r="r" b="b"/>
            <a:pathLst>
              <a:path w="6083934">
                <a:moveTo>
                  <a:pt x="0" y="0"/>
                </a:moveTo>
                <a:lnTo>
                  <a:pt x="6083935" y="0"/>
                </a:lnTo>
              </a:path>
            </a:pathLst>
          </a:custGeom>
          <a:ln w="9525">
            <a:solidFill>
              <a:srgbClr val="000000"/>
            </a:solidFill>
            <a:prstDash val="sysDot"/>
          </a:ln>
        </p:spPr>
        <p:txBody>
          <a:bodyPr wrap="square" lIns="0" tIns="0" rIns="0" bIns="0" rtlCol="0"/>
          <a:lstStyle/>
          <a:p>
            <a:endParaRPr dirty="0"/>
          </a:p>
        </p:txBody>
      </p:sp>
      <p:sp>
        <p:nvSpPr>
          <p:cNvPr id="32" name="object 5">
            <a:extLst>
              <a:ext uri="{FF2B5EF4-FFF2-40B4-BE49-F238E27FC236}">
                <a16:creationId xmlns:a16="http://schemas.microsoft.com/office/drawing/2014/main" id="{2F96008D-BAAC-C9C6-F574-2AAC860B719F}"/>
              </a:ext>
            </a:extLst>
          </p:cNvPr>
          <p:cNvSpPr txBox="1"/>
          <p:nvPr/>
        </p:nvSpPr>
        <p:spPr>
          <a:xfrm>
            <a:off x="691200" y="2712965"/>
            <a:ext cx="6083935" cy="1057982"/>
          </a:xfrm>
          <a:prstGeom prst="rect">
            <a:avLst/>
          </a:prstGeom>
        </p:spPr>
        <p:txBody>
          <a:bodyPr vert="horz" wrap="square" lIns="0" tIns="26670" rIns="0" bIns="0" rtlCol="0">
            <a:spAutoFit/>
          </a:bodyPr>
          <a:lstStyle/>
          <a:p>
            <a:pPr marL="12700">
              <a:lnSpc>
                <a:spcPct val="100000"/>
              </a:lnSpc>
            </a:pPr>
            <a:r>
              <a:rPr lang="ja-JP" altLang="en-US" sz="1050" spc="-15" dirty="0">
                <a:latin typeface="HGPｺﾞｼｯｸM"/>
                <a:cs typeface="HGPｺﾞｼｯｸM"/>
              </a:rPr>
              <a:t>原子力発電所の高経年化対策実施基準</a:t>
            </a:r>
            <a:r>
              <a:rPr lang="en-US" altLang="ja-JP" sz="1050" spc="-15" dirty="0">
                <a:latin typeface="HGPｺﾞｼｯｸM"/>
                <a:cs typeface="HGPｺﾞｼｯｸM"/>
              </a:rPr>
              <a:t>:2023</a:t>
            </a:r>
            <a:r>
              <a:rPr lang="ja-JP" altLang="en-US" sz="1050" spc="-15" dirty="0">
                <a:latin typeface="HGPｺﾞｼｯｸM"/>
                <a:cs typeface="HGPｺﾞｼｯｸM"/>
              </a:rPr>
              <a:t>（追補</a:t>
            </a:r>
            <a:r>
              <a:rPr lang="en-US" altLang="ja-JP" sz="1050" spc="-15" dirty="0">
                <a:latin typeface="HGPｺﾞｼｯｸM"/>
                <a:cs typeface="HGPｺﾞｼｯｸM"/>
              </a:rPr>
              <a:t>4</a:t>
            </a:r>
            <a:r>
              <a:rPr lang="ja-JP" altLang="en-US" sz="1050" spc="-15" dirty="0">
                <a:latin typeface="HGPｺﾞｼｯｸM"/>
                <a:cs typeface="HGPｺﾞｼｯｸM"/>
              </a:rPr>
              <a:t>）</a:t>
            </a:r>
            <a:r>
              <a:rPr lang="en-US" altLang="ja-JP" sz="1050" spc="-15" dirty="0">
                <a:latin typeface="HGPｺﾞｼｯｸM"/>
                <a:cs typeface="HGPｺﾞｼｯｸM"/>
              </a:rPr>
              <a:t>(AESJ-SC-P005:2023(Amd.4))(</a:t>
            </a:r>
            <a:r>
              <a:rPr lang="ja-JP" altLang="en-US" sz="1050" spc="-15" dirty="0">
                <a:latin typeface="HGPｺﾞｼｯｸM"/>
                <a:cs typeface="HGPｺﾞｼｯｸM"/>
              </a:rPr>
              <a:t>本体</a:t>
            </a:r>
            <a:r>
              <a:rPr lang="en-US" altLang="ja-JP" sz="1050" spc="-15" dirty="0">
                <a:latin typeface="HGPｺﾞｼｯｸM"/>
                <a:cs typeface="HGPｺﾞｼｯｸM"/>
              </a:rPr>
              <a:t>+</a:t>
            </a:r>
            <a:r>
              <a:rPr lang="ja-JP" altLang="en-US" sz="1050" spc="-15" dirty="0">
                <a:latin typeface="HGPｺﾞｼｯｸM"/>
                <a:cs typeface="HGPｺﾞｼｯｸM"/>
              </a:rPr>
              <a:t>別冊</a:t>
            </a:r>
            <a:r>
              <a:rPr lang="en-US" altLang="ja-JP" sz="1050" spc="-15" dirty="0">
                <a:latin typeface="HGPｺﾞｼｯｸM"/>
                <a:cs typeface="HGPｺﾞｼｯｸM"/>
              </a:rPr>
              <a:t>CD)</a:t>
            </a:r>
          </a:p>
          <a:p>
            <a:pPr marL="12700"/>
            <a:r>
              <a:rPr lang="en-US" altLang="ja-JP" sz="900" spc="-15" dirty="0">
                <a:latin typeface="HGPｺﾞｼｯｸM"/>
                <a:cs typeface="HGPｺﾞｼｯｸM"/>
              </a:rPr>
              <a:t>【</a:t>
            </a:r>
            <a:r>
              <a:rPr lang="ja-JP" altLang="en-US" sz="900" spc="-15" dirty="0">
                <a:latin typeface="HGPｺﾞｼｯｸM"/>
                <a:cs typeface="HGPｺﾞｼｯｸM"/>
              </a:rPr>
              <a:t>担当分科会</a:t>
            </a:r>
            <a:r>
              <a:rPr lang="en-US" altLang="ja-JP" sz="900" spc="-15" dirty="0">
                <a:latin typeface="HGPｺﾞｼｯｸM"/>
                <a:cs typeface="HGPｺﾞｼｯｸM"/>
              </a:rPr>
              <a:t>】</a:t>
            </a:r>
            <a:r>
              <a:rPr lang="en-US" altLang="ja-JP" sz="900" spc="-20" dirty="0">
                <a:latin typeface="HGPｺﾞｼｯｸM" panose="020B0600000000000000" pitchFamily="50" charset="-128"/>
                <a:ea typeface="HGPｺﾞｼｯｸM" panose="020B0600000000000000" pitchFamily="50" charset="-128"/>
                <a:cs typeface="HGPｺﾞｼｯｸM"/>
              </a:rPr>
              <a:t>PLM</a:t>
            </a:r>
            <a:r>
              <a:rPr lang="ja-JP" altLang="en-US" sz="900" spc="-20" dirty="0">
                <a:latin typeface="HGPｺﾞｼｯｸM" panose="020B0600000000000000" pitchFamily="50" charset="-128"/>
                <a:ea typeface="HGPｺﾞｼｯｸM" panose="020B0600000000000000" pitchFamily="50" charset="-128"/>
                <a:cs typeface="HGPｺﾞｼｯｸM"/>
              </a:rPr>
              <a:t>分科会</a:t>
            </a:r>
            <a:endParaRPr lang="ja-JP" altLang="en-US" sz="900" dirty="0">
              <a:latin typeface="HGPｺﾞｼｯｸM" panose="020B0600000000000000" pitchFamily="50" charset="-128"/>
              <a:ea typeface="HGPｺﾞｼｯｸM" panose="020B0600000000000000" pitchFamily="50" charset="-128"/>
              <a:cs typeface="HGPｺﾞｼｯｸM"/>
            </a:endParaRPr>
          </a:p>
          <a:p>
            <a:pPr marL="12700">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】30</a:t>
            </a:r>
            <a:r>
              <a:rPr lang="en-US" altLang="ja-JP" sz="900" spc="-10" dirty="0">
                <a:latin typeface="HGPｺﾞｼｯｸM"/>
                <a:cs typeface="HGPｺﾞｼｯｸM"/>
              </a:rPr>
              <a:t>,800</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】24</a:t>
            </a:r>
            <a:r>
              <a:rPr lang="en-US" altLang="ja-JP" sz="900" spc="-10" dirty="0">
                <a:latin typeface="HGPｺﾞｼｯｸM"/>
                <a:cs typeface="HGPｺﾞｼｯｸM"/>
              </a:rPr>
              <a:t>,530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】978-4-89047-466-0</a:t>
            </a:r>
            <a:r>
              <a:rPr lang="ja-JP" altLang="en-US" sz="900" spc="-20" dirty="0">
                <a:latin typeface="HGPｺﾞｼｯｸM" panose="020B0600000000000000" pitchFamily="50" charset="-128"/>
                <a:ea typeface="HGPｺﾞｼｯｸM" panose="020B0600000000000000" pitchFamily="50" charset="-128"/>
                <a:cs typeface="HGPｺﾞｼｯｸM"/>
              </a:rPr>
              <a:t> （本体），</a:t>
            </a:r>
            <a:r>
              <a:rPr lang="en-US" altLang="ja-JP" sz="900" spc="-20" dirty="0">
                <a:latin typeface="HGPｺﾞｼｯｸM" panose="020B0600000000000000" pitchFamily="50" charset="-128"/>
                <a:ea typeface="HGPｺﾞｼｯｸM" panose="020B0600000000000000" pitchFamily="50" charset="-128"/>
                <a:cs typeface="HGPｺﾞｼｯｸM"/>
              </a:rPr>
              <a:t>978-4-89047-467-7</a:t>
            </a:r>
            <a:r>
              <a:rPr lang="ja-JP" altLang="en-US" sz="900" spc="35" dirty="0">
                <a:latin typeface="HGPｺﾞｼｯｸM"/>
                <a:cs typeface="HGPｺﾞｼｯｸM"/>
              </a:rPr>
              <a:t> </a:t>
            </a:r>
            <a:r>
              <a:rPr lang="ja-JP" altLang="en-US" sz="900" spc="-20" dirty="0">
                <a:latin typeface="HGPｺﾞｼｯｸM" panose="020B0600000000000000" pitchFamily="50" charset="-128"/>
                <a:ea typeface="HGPｺﾞｼｯｸM" panose="020B0600000000000000" pitchFamily="50" charset="-128"/>
                <a:cs typeface="HGPｺﾞｼｯｸM"/>
              </a:rPr>
              <a:t>（別冊</a:t>
            </a:r>
            <a:r>
              <a:rPr lang="en-US" altLang="ja-JP" sz="900" spc="-20" dirty="0">
                <a:latin typeface="HGPｺﾞｼｯｸM" panose="020B0600000000000000" pitchFamily="50" charset="-128"/>
                <a:ea typeface="HGPｺﾞｼｯｸM" panose="020B0600000000000000" pitchFamily="50" charset="-128"/>
                <a:cs typeface="HGPｺﾞｼｯｸM"/>
              </a:rPr>
              <a:t>CD</a:t>
            </a:r>
            <a:r>
              <a:rPr lang="ja-JP" altLang="en-US" sz="900" spc="-20" dirty="0">
                <a:latin typeface="HGPｺﾞｼｯｸM" panose="020B0600000000000000" pitchFamily="50" charset="-128"/>
                <a:ea typeface="HGPｺﾞｼｯｸM" panose="020B0600000000000000" pitchFamily="50" charset="-128"/>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】2401</a:t>
            </a:r>
          </a:p>
          <a:p>
            <a:pPr marL="12700">
              <a:spcBef>
                <a:spcPts val="120"/>
              </a:spcBef>
            </a:pPr>
            <a:r>
              <a:rPr lang="en-US" altLang="ja-JP" sz="900" b="1" spc="35" dirty="0">
                <a:latin typeface="HGPｺﾞｼｯｸM"/>
                <a:cs typeface="HGPｺﾞｼｯｸM"/>
              </a:rPr>
              <a:t>※</a:t>
            </a:r>
            <a:r>
              <a:rPr lang="ja-JP" altLang="en-US" sz="900" b="1" spc="35" dirty="0">
                <a:latin typeface="HGPｺﾞｼｯｸM"/>
                <a:cs typeface="HGPｺﾞｼｯｸM"/>
              </a:rPr>
              <a:t>本標準は</a:t>
            </a:r>
            <a:r>
              <a:rPr lang="en-US" altLang="ja-JP" sz="900" b="1" spc="35" dirty="0">
                <a:latin typeface="HGPｺﾞｼｯｸM"/>
                <a:cs typeface="HGPｺﾞｼｯｸM"/>
              </a:rPr>
              <a:t>CD</a:t>
            </a:r>
            <a:r>
              <a:rPr lang="ja-JP" altLang="en-US" sz="900" b="1" spc="35" dirty="0">
                <a:latin typeface="HGPｺﾞｼｯｸM"/>
                <a:cs typeface="HGPｺﾞｼｯｸM"/>
              </a:rPr>
              <a:t>とセット販売です。</a:t>
            </a:r>
            <a:endParaRPr lang="en-US" altLang="ja-JP" sz="900" b="1" spc="35" dirty="0">
              <a:latin typeface="HGPｺﾞｼｯｸM"/>
              <a:cs typeface="HGPｺﾞｼｯｸM"/>
            </a:endParaRPr>
          </a:p>
          <a:p>
            <a:pPr marL="12700">
              <a:spcBef>
                <a:spcPts val="120"/>
              </a:spcBef>
            </a:pPr>
            <a:r>
              <a:rPr lang="en-US" altLang="ja-JP" sz="900" b="1" spc="-20" dirty="0">
                <a:latin typeface="HGPｺﾞｼｯｸM" panose="020B0600000000000000" pitchFamily="50" charset="-128"/>
                <a:ea typeface="HGPｺﾞｼｯｸM" panose="020B0600000000000000" pitchFamily="50" charset="-128"/>
                <a:cs typeface="HGPｺﾞｼｯｸM"/>
              </a:rPr>
              <a:t>※</a:t>
            </a:r>
            <a:r>
              <a:rPr lang="ja-JP" altLang="en-US" sz="900" b="1" i="0" dirty="0">
                <a:solidFill>
                  <a:srgbClr val="000000"/>
                </a:solidFill>
                <a:effectLst/>
                <a:latin typeface="HGPｺﾞｼｯｸM" panose="020B0600000000000000" pitchFamily="50" charset="-128"/>
                <a:ea typeface="HGPｺﾞｼｯｸM" panose="020B0600000000000000" pitchFamily="50" charset="-128"/>
              </a:rPr>
              <a:t>必ず本体</a:t>
            </a:r>
            <a:r>
              <a:rPr lang="en-US" altLang="ja-JP" sz="900" b="1" i="0" dirty="0">
                <a:solidFill>
                  <a:srgbClr val="000000"/>
                </a:solidFill>
                <a:effectLst/>
                <a:latin typeface="HGPｺﾞｼｯｸM" panose="020B0600000000000000" pitchFamily="50" charset="-128"/>
                <a:ea typeface="HGPｺﾞｼｯｸM" panose="020B0600000000000000" pitchFamily="50" charset="-128"/>
              </a:rPr>
              <a:t>(2021)</a:t>
            </a:r>
            <a:r>
              <a:rPr lang="en-US" altLang="ja-JP" sz="900" b="1" spc="-20" dirty="0">
                <a:latin typeface="HGPｺﾞｼｯｸM" panose="020B0600000000000000" pitchFamily="50" charset="-128"/>
                <a:ea typeface="HGPｺﾞｼｯｸM" panose="020B0600000000000000" pitchFamily="50" charset="-128"/>
                <a:cs typeface="HGPｺﾞｼｯｸM"/>
              </a:rPr>
              <a:t>( ISBN</a:t>
            </a:r>
            <a:r>
              <a:rPr lang="ja-JP" altLang="en-US" sz="900" b="1" spc="-20" dirty="0">
                <a:latin typeface="HGPｺﾞｼｯｸM" panose="020B0600000000000000" pitchFamily="50" charset="-128"/>
                <a:ea typeface="HGPｺﾞｼｯｸM" panose="020B0600000000000000" pitchFamily="50" charset="-128"/>
                <a:cs typeface="HGPｺﾞｼｯｸM"/>
              </a:rPr>
              <a:t>：</a:t>
            </a:r>
            <a:r>
              <a:rPr lang="en-US" altLang="ja-JP" sz="900" b="1" spc="-20" dirty="0">
                <a:latin typeface="HGPｺﾞｼｯｸM" panose="020B0600000000000000" pitchFamily="50" charset="-128"/>
                <a:ea typeface="HGPｺﾞｼｯｸM" panose="020B0600000000000000" pitchFamily="50" charset="-128"/>
                <a:cs typeface="HGPｺﾞｼｯｸM"/>
              </a:rPr>
              <a:t>978-4-89047-436-3)</a:t>
            </a:r>
            <a:r>
              <a:rPr lang="ja-JP" altLang="en-US" sz="900" b="1" spc="-20" dirty="0">
                <a:latin typeface="HGPｺﾞｼｯｸM" panose="020B0600000000000000" pitchFamily="50" charset="-128"/>
                <a:ea typeface="HGPｺﾞｼｯｸM" panose="020B0600000000000000" pitchFamily="50" charset="-128"/>
                <a:cs typeface="HGPｺﾞｼｯｸM"/>
              </a:rPr>
              <a:t>及び追補</a:t>
            </a:r>
            <a:r>
              <a:rPr lang="en-US" altLang="ja-JP" sz="900" b="1" spc="-20" dirty="0">
                <a:latin typeface="HGPｺﾞｼｯｸM" panose="020B0600000000000000" pitchFamily="50" charset="-128"/>
                <a:ea typeface="HGPｺﾞｼｯｸM" panose="020B0600000000000000" pitchFamily="50" charset="-128"/>
                <a:cs typeface="HGPｺﾞｼｯｸM"/>
              </a:rPr>
              <a:t>1( ISBN</a:t>
            </a:r>
            <a:r>
              <a:rPr lang="ja-JP" altLang="en-US" sz="900" b="1" spc="-20" dirty="0">
                <a:latin typeface="HGPｺﾞｼｯｸM" panose="020B0600000000000000" pitchFamily="50" charset="-128"/>
                <a:ea typeface="HGPｺﾞｼｯｸM" panose="020B0600000000000000" pitchFamily="50" charset="-128"/>
                <a:cs typeface="HGPｺﾞｼｯｸM"/>
              </a:rPr>
              <a:t>： </a:t>
            </a:r>
            <a:r>
              <a:rPr lang="en-US" altLang="ja-JP" sz="900" b="1" spc="-20" dirty="0">
                <a:latin typeface="HGPｺﾞｼｯｸM" panose="020B0600000000000000" pitchFamily="50" charset="-128"/>
                <a:ea typeface="HGPｺﾞｼｯｸM" panose="020B0600000000000000" pitchFamily="50" charset="-128"/>
                <a:cs typeface="HGPｺﾞｼｯｸM"/>
              </a:rPr>
              <a:t>978-4-89047-442-4</a:t>
            </a:r>
            <a:r>
              <a:rPr lang="ja-JP" altLang="en-US" sz="900" b="1" spc="-20" dirty="0">
                <a:latin typeface="HGPｺﾞｼｯｸM" panose="020B0600000000000000" pitchFamily="50" charset="-128"/>
                <a:ea typeface="HGPｺﾞｼｯｸM" panose="020B0600000000000000" pitchFamily="50" charset="-128"/>
                <a:cs typeface="HGPｺﾞｼｯｸM"/>
              </a:rPr>
              <a:t>），追補</a:t>
            </a:r>
            <a:r>
              <a:rPr lang="en-US" altLang="ja-JP" sz="900" b="1" spc="-20" dirty="0">
                <a:latin typeface="HGPｺﾞｼｯｸM" panose="020B0600000000000000" pitchFamily="50" charset="-128"/>
                <a:ea typeface="HGPｺﾞｼｯｸM" panose="020B0600000000000000" pitchFamily="50" charset="-128"/>
                <a:cs typeface="HGPｺﾞｼｯｸM"/>
              </a:rPr>
              <a:t>2 ( ISBN</a:t>
            </a:r>
            <a:r>
              <a:rPr lang="ja-JP" altLang="en-US" sz="900" b="1" spc="-20" dirty="0">
                <a:latin typeface="HGPｺﾞｼｯｸM" panose="020B0600000000000000" pitchFamily="50" charset="-128"/>
                <a:ea typeface="HGPｺﾞｼｯｸM" panose="020B0600000000000000" pitchFamily="50" charset="-128"/>
                <a:cs typeface="HGPｺﾞｼｯｸM"/>
              </a:rPr>
              <a:t>： </a:t>
            </a:r>
            <a:r>
              <a:rPr lang="en-US" altLang="ja-JP" sz="900" b="1" spc="-20" dirty="0">
                <a:latin typeface="HGPｺﾞｼｯｸM" panose="020B0600000000000000" pitchFamily="50" charset="-128"/>
                <a:ea typeface="HGPｺﾞｼｯｸM" panose="020B0600000000000000" pitchFamily="50" charset="-128"/>
                <a:cs typeface="HGPｺﾞｼｯｸM"/>
              </a:rPr>
              <a:t>978-4-89047-448-6 </a:t>
            </a:r>
            <a:r>
              <a:rPr lang="ja-JP" altLang="en-US" sz="900" b="1" spc="-20" dirty="0">
                <a:latin typeface="HGPｺﾞｼｯｸM" panose="020B0600000000000000" pitchFamily="50" charset="-128"/>
                <a:ea typeface="HGPｺﾞｼｯｸM" panose="020B0600000000000000" pitchFamily="50" charset="-128"/>
                <a:cs typeface="HGPｺﾞｼｯｸM"/>
              </a:rPr>
              <a:t>） ，追補</a:t>
            </a:r>
            <a:r>
              <a:rPr lang="en-US" altLang="ja-JP" sz="900" b="1" spc="-20" dirty="0">
                <a:latin typeface="HGPｺﾞｼｯｸM" panose="020B0600000000000000" pitchFamily="50" charset="-128"/>
                <a:ea typeface="HGPｺﾞｼｯｸM" panose="020B0600000000000000" pitchFamily="50" charset="-128"/>
                <a:cs typeface="HGPｺﾞｼｯｸM"/>
              </a:rPr>
              <a:t>3 ( ISBN</a:t>
            </a:r>
            <a:r>
              <a:rPr lang="ja-JP" altLang="en-US" sz="900" b="1" spc="-20" dirty="0">
                <a:latin typeface="HGPｺﾞｼｯｸM" panose="020B0600000000000000" pitchFamily="50" charset="-128"/>
                <a:ea typeface="HGPｺﾞｼｯｸM" panose="020B0600000000000000" pitchFamily="50" charset="-128"/>
                <a:cs typeface="HGPｺﾞｼｯｸM"/>
              </a:rPr>
              <a:t>：</a:t>
            </a:r>
            <a:r>
              <a:rPr lang="en-US" altLang="ja-JP" sz="900" b="1" spc="-20" dirty="0">
                <a:latin typeface="HGPｺﾞｼｯｸM" panose="020B0600000000000000" pitchFamily="50" charset="-128"/>
                <a:ea typeface="HGPｺﾞｼｯｸM" panose="020B0600000000000000" pitchFamily="50" charset="-128"/>
                <a:cs typeface="HGPｺﾞｼｯｸM"/>
              </a:rPr>
              <a:t>978-4-89047-451-6</a:t>
            </a:r>
            <a:r>
              <a:rPr lang="ja-JP" altLang="en-US" sz="900" b="1" spc="-20" dirty="0">
                <a:latin typeface="HGPｺﾞｼｯｸM" panose="020B0600000000000000" pitchFamily="50" charset="-128"/>
                <a:ea typeface="HGPｺﾞｼｯｸM" panose="020B0600000000000000" pitchFamily="50" charset="-128"/>
                <a:cs typeface="HGPｺﾞｼｯｸM"/>
              </a:rPr>
              <a:t>）とセットでご使用ください。</a:t>
            </a:r>
            <a:endParaRPr lang="en-US" altLang="ja-JP" sz="900" b="1" spc="-20" dirty="0">
              <a:latin typeface="HGPｺﾞｼｯｸM" panose="020B0600000000000000" pitchFamily="50" charset="-128"/>
              <a:ea typeface="HGPｺﾞｼｯｸM" panose="020B0600000000000000" pitchFamily="50" charset="-128"/>
              <a:cs typeface="HGPｺﾞｼｯｸM"/>
            </a:endParaRPr>
          </a:p>
        </p:txBody>
      </p:sp>
      <p:sp>
        <p:nvSpPr>
          <p:cNvPr id="23" name="object 8">
            <a:extLst>
              <a:ext uri="{FF2B5EF4-FFF2-40B4-BE49-F238E27FC236}">
                <a16:creationId xmlns:a16="http://schemas.microsoft.com/office/drawing/2014/main" id="{B005FD98-C197-7C4A-A063-6436C666F20E}"/>
              </a:ext>
            </a:extLst>
          </p:cNvPr>
          <p:cNvSpPr txBox="1"/>
          <p:nvPr/>
        </p:nvSpPr>
        <p:spPr>
          <a:xfrm>
            <a:off x="666000" y="1652400"/>
            <a:ext cx="2919650" cy="258404"/>
          </a:xfrm>
          <a:prstGeom prst="rect">
            <a:avLst/>
          </a:prstGeom>
        </p:spPr>
        <p:txBody>
          <a:bodyPr vert="horz" wrap="square" lIns="0" tIns="12065" rIns="0" bIns="0" rtlCol="0">
            <a:spAutoFit/>
          </a:bodyPr>
          <a:lstStyle/>
          <a:p>
            <a:pPr marL="12700">
              <a:lnSpc>
                <a:spcPct val="100000"/>
              </a:lnSpc>
              <a:spcBef>
                <a:spcPts val="95"/>
              </a:spcBef>
            </a:pPr>
            <a:r>
              <a:rPr sz="1600" b="1" spc="-25" dirty="0">
                <a:latin typeface="游ゴシック" panose="020B0400000000000000" pitchFamily="50" charset="-128"/>
                <a:ea typeface="游ゴシック" panose="020B0400000000000000" pitchFamily="50" charset="-128"/>
                <a:cs typeface="HGPｺﾞｼｯｸM"/>
              </a:rPr>
              <a:t>シス</a:t>
            </a:r>
            <a:r>
              <a:rPr sz="1600" b="1" spc="-20" dirty="0">
                <a:latin typeface="游ゴシック" panose="020B0400000000000000" pitchFamily="50" charset="-128"/>
                <a:ea typeface="游ゴシック" panose="020B0400000000000000" pitchFamily="50" charset="-128"/>
                <a:cs typeface="HGPｺﾞｼｯｸM"/>
              </a:rPr>
              <a:t>テム</a:t>
            </a:r>
            <a:r>
              <a:rPr sz="1600" b="1" spc="-10" dirty="0">
                <a:latin typeface="游ゴシック" panose="020B0400000000000000" pitchFamily="50" charset="-128"/>
                <a:ea typeface="游ゴシック" panose="020B0400000000000000" pitchFamily="50" charset="-128"/>
                <a:cs typeface="HGPｺﾞｼｯｸM"/>
              </a:rPr>
              <a:t>安</a:t>
            </a:r>
            <a:r>
              <a:rPr sz="1600" b="1" spc="-25" dirty="0">
                <a:latin typeface="游ゴシック" panose="020B0400000000000000" pitchFamily="50" charset="-128"/>
                <a:ea typeface="游ゴシック" panose="020B0400000000000000" pitchFamily="50" charset="-128"/>
                <a:cs typeface="HGPｺﾞｼｯｸM"/>
              </a:rPr>
              <a:t>全専</a:t>
            </a:r>
            <a:r>
              <a:rPr sz="1600" b="1" spc="-10" dirty="0">
                <a:latin typeface="游ゴシック" panose="020B0400000000000000" pitchFamily="50" charset="-128"/>
                <a:ea typeface="游ゴシック" panose="020B0400000000000000" pitchFamily="50" charset="-128"/>
                <a:cs typeface="HGPｺﾞｼｯｸM"/>
              </a:rPr>
              <a:t>門</a:t>
            </a:r>
            <a:r>
              <a:rPr sz="1600" b="1" spc="-25" dirty="0">
                <a:latin typeface="游ゴシック" panose="020B0400000000000000" pitchFamily="50" charset="-128"/>
                <a:ea typeface="游ゴシック" panose="020B0400000000000000" pitchFamily="50" charset="-128"/>
                <a:cs typeface="HGPｺﾞｼｯｸM"/>
              </a:rPr>
              <a:t>部会制</a:t>
            </a:r>
            <a:r>
              <a:rPr sz="1600" b="1" spc="-10" dirty="0">
                <a:latin typeface="游ゴシック" panose="020B0400000000000000" pitchFamily="50" charset="-128"/>
                <a:ea typeface="游ゴシック" panose="020B0400000000000000" pitchFamily="50" charset="-128"/>
                <a:cs typeface="HGPｺﾞｼｯｸM"/>
              </a:rPr>
              <a:t>定</a:t>
            </a:r>
            <a:r>
              <a:rPr sz="1600" b="1" spc="-25" dirty="0">
                <a:latin typeface="游ゴシック" panose="020B0400000000000000" pitchFamily="50" charset="-128"/>
                <a:ea typeface="游ゴシック" panose="020B0400000000000000" pitchFamily="50" charset="-128"/>
                <a:cs typeface="HGPｺﾞｼｯｸM"/>
              </a:rPr>
              <a:t>標</a:t>
            </a:r>
            <a:r>
              <a:rPr sz="1600" b="1" spc="-50" dirty="0">
                <a:latin typeface="游ゴシック" panose="020B0400000000000000" pitchFamily="50" charset="-128"/>
                <a:ea typeface="游ゴシック" panose="020B0400000000000000" pitchFamily="50" charset="-128"/>
                <a:cs typeface="HGPｺﾞｼｯｸM"/>
              </a:rPr>
              <a:t>準</a:t>
            </a:r>
            <a:endParaRPr sz="1600" b="1" dirty="0">
              <a:latin typeface="游ゴシック" panose="020B0400000000000000" pitchFamily="50" charset="-128"/>
              <a:ea typeface="游ゴシック" panose="020B0400000000000000" pitchFamily="50" charset="-128"/>
              <a:cs typeface="HGPｺﾞｼｯｸM"/>
            </a:endParaRPr>
          </a:p>
        </p:txBody>
      </p:sp>
      <p:sp>
        <p:nvSpPr>
          <p:cNvPr id="3" name="object 18">
            <a:extLst>
              <a:ext uri="{FF2B5EF4-FFF2-40B4-BE49-F238E27FC236}">
                <a16:creationId xmlns:a16="http://schemas.microsoft.com/office/drawing/2014/main" id="{77D02E5C-892D-FF01-DD5C-970C5D8FBEBF}"/>
              </a:ext>
            </a:extLst>
          </p:cNvPr>
          <p:cNvSpPr/>
          <p:nvPr/>
        </p:nvSpPr>
        <p:spPr>
          <a:xfrm>
            <a:off x="666000" y="5469863"/>
            <a:ext cx="6083935" cy="0"/>
          </a:xfrm>
          <a:custGeom>
            <a:avLst/>
            <a:gdLst/>
            <a:ahLst/>
            <a:cxnLst/>
            <a:rect l="l" t="t" r="r" b="b"/>
            <a:pathLst>
              <a:path w="6083934">
                <a:moveTo>
                  <a:pt x="0" y="0"/>
                </a:moveTo>
                <a:lnTo>
                  <a:pt x="6083935" y="0"/>
                </a:lnTo>
              </a:path>
            </a:pathLst>
          </a:custGeom>
          <a:ln w="9525">
            <a:solidFill>
              <a:srgbClr val="000000"/>
            </a:solidFill>
            <a:prstDash val="sysDot"/>
          </a:ln>
        </p:spPr>
        <p:txBody>
          <a:bodyPr wrap="square" lIns="0" tIns="0" rIns="0" bIns="0" rtlCol="0"/>
          <a:lstStyle/>
          <a:p>
            <a:endParaRPr dirty="0"/>
          </a:p>
        </p:txBody>
      </p:sp>
      <p:sp>
        <p:nvSpPr>
          <p:cNvPr id="5" name="object 5">
            <a:extLst>
              <a:ext uri="{FF2B5EF4-FFF2-40B4-BE49-F238E27FC236}">
                <a16:creationId xmlns:a16="http://schemas.microsoft.com/office/drawing/2014/main" id="{1339CF2A-D04B-7FF0-BF6F-6DA5E9273D84}"/>
              </a:ext>
            </a:extLst>
          </p:cNvPr>
          <p:cNvSpPr txBox="1"/>
          <p:nvPr/>
        </p:nvSpPr>
        <p:spPr>
          <a:xfrm>
            <a:off x="691200" y="4801879"/>
            <a:ext cx="6083935" cy="478336"/>
          </a:xfrm>
          <a:prstGeom prst="rect">
            <a:avLst/>
          </a:prstGeom>
        </p:spPr>
        <p:txBody>
          <a:bodyPr vert="horz" wrap="square" lIns="0" tIns="26670" rIns="0" bIns="0" rtlCol="0">
            <a:spAutoFit/>
          </a:bodyPr>
          <a:lstStyle/>
          <a:p>
            <a:pPr marL="12700">
              <a:lnSpc>
                <a:spcPct val="100000"/>
              </a:lnSpc>
            </a:pPr>
            <a:r>
              <a:rPr lang="en-US" altLang="ja-JP" sz="1050" spc="-15" dirty="0">
                <a:latin typeface="HGPｺﾞｼｯｸM"/>
                <a:cs typeface="HGPｺﾞｼｯｸM"/>
              </a:rPr>
              <a:t>γ-Ray Buildup Factors:2013</a:t>
            </a:r>
            <a:r>
              <a:rPr lang="ja-JP" altLang="en-US" sz="1050" spc="-15" dirty="0">
                <a:latin typeface="HGPｺﾞｼｯｸM"/>
                <a:cs typeface="HGPｺﾞｼｯｸM"/>
              </a:rPr>
              <a:t>（</a:t>
            </a:r>
            <a:r>
              <a:rPr lang="en-US" altLang="ja-JP" sz="1050" spc="-15" dirty="0">
                <a:latin typeface="HGPｺﾞｼｯｸM"/>
                <a:cs typeface="HGPｺﾞｼｯｸM"/>
              </a:rPr>
              <a:t>AESJ-SC-A005E</a:t>
            </a:r>
            <a:r>
              <a:rPr lang="ja-JP" altLang="en-US" sz="1050" spc="-15" dirty="0">
                <a:latin typeface="HGPｺﾞｼｯｸM"/>
                <a:cs typeface="HGPｺﾞｼｯｸM"/>
              </a:rPr>
              <a:t>：</a:t>
            </a:r>
            <a:r>
              <a:rPr lang="en-US" altLang="ja-JP" sz="1050" spc="-15" dirty="0">
                <a:latin typeface="HGPｺﾞｼｯｸM"/>
                <a:cs typeface="HGPｺﾞｼｯｸM"/>
              </a:rPr>
              <a:t>2013</a:t>
            </a:r>
            <a:r>
              <a:rPr lang="ja-JP" altLang="en-US" sz="1050" spc="-15" dirty="0">
                <a:latin typeface="HGPｺﾞｼｯｸM"/>
                <a:cs typeface="HGPｺﾞｼｯｸM"/>
              </a:rPr>
              <a:t>）</a:t>
            </a:r>
            <a:endParaRPr lang="en-US" altLang="ja-JP" sz="1050" spc="-15" dirty="0">
              <a:latin typeface="HGPｺﾞｼｯｸM"/>
              <a:cs typeface="HGPｺﾞｼｯｸM"/>
            </a:endParaRPr>
          </a:p>
          <a:p>
            <a:pPr marL="12700"/>
            <a:r>
              <a:rPr lang="en-US" altLang="ja-JP" sz="900" spc="-15" dirty="0">
                <a:latin typeface="HGPｺﾞｼｯｸM"/>
                <a:cs typeface="HGPｺﾞｼｯｸM"/>
              </a:rPr>
              <a:t>【</a:t>
            </a:r>
            <a:r>
              <a:rPr lang="ja-JP" altLang="en-US" sz="900" spc="-15" dirty="0">
                <a:latin typeface="HGPｺﾞｼｯｸM"/>
                <a:cs typeface="HGPｺﾞｼｯｸM"/>
              </a:rPr>
              <a:t>担当分科会</a:t>
            </a:r>
            <a:r>
              <a:rPr lang="en-US" altLang="ja-JP" sz="900" spc="-15" dirty="0">
                <a:latin typeface="HGPｺﾞｼｯｸM"/>
                <a:cs typeface="HGPｺﾞｼｯｸM"/>
              </a:rPr>
              <a:t>】</a:t>
            </a:r>
            <a:r>
              <a:rPr lang="ja-JP" altLang="en-US" sz="900" spc="-10" dirty="0">
                <a:latin typeface="HGPｺﾞｼｯｸM"/>
                <a:cs typeface="HGPｺﾞｼｯｸM"/>
              </a:rPr>
              <a:t>放射線遮蔽分科会</a:t>
            </a:r>
            <a:endParaRPr lang="ja-JP" altLang="en-US" sz="90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】23</a:t>
            </a:r>
            <a:r>
              <a:rPr lang="en-US" altLang="ja-JP" sz="900" spc="-10" dirty="0">
                <a:latin typeface="HGPｺﾞｼｯｸM"/>
                <a:cs typeface="HGPｺﾞｼｯｸM"/>
              </a:rPr>
              <a:t>,550</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19,250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】978-4-89047-468-4</a:t>
            </a:r>
            <a:r>
              <a:rPr lang="ja-JP" altLang="en-US" sz="90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】2402</a:t>
            </a:r>
          </a:p>
        </p:txBody>
      </p:sp>
      <p:sp>
        <p:nvSpPr>
          <p:cNvPr id="10" name="object 8">
            <a:extLst>
              <a:ext uri="{FF2B5EF4-FFF2-40B4-BE49-F238E27FC236}">
                <a16:creationId xmlns:a16="http://schemas.microsoft.com/office/drawing/2014/main" id="{0D449BA4-7371-B064-BA12-1CD3C76E742F}"/>
              </a:ext>
            </a:extLst>
          </p:cNvPr>
          <p:cNvSpPr txBox="1"/>
          <p:nvPr/>
        </p:nvSpPr>
        <p:spPr>
          <a:xfrm>
            <a:off x="711182" y="4439977"/>
            <a:ext cx="3505200" cy="258404"/>
          </a:xfrm>
          <a:prstGeom prst="rect">
            <a:avLst/>
          </a:prstGeom>
        </p:spPr>
        <p:txBody>
          <a:bodyPr vert="horz" wrap="square" lIns="0" tIns="12065" rIns="0" bIns="0" rtlCol="0">
            <a:spAutoFit/>
          </a:bodyPr>
          <a:lstStyle/>
          <a:p>
            <a:pPr marL="12700">
              <a:lnSpc>
                <a:spcPct val="100000"/>
              </a:lnSpc>
              <a:spcBef>
                <a:spcPts val="95"/>
              </a:spcBef>
            </a:pPr>
            <a:r>
              <a:rPr sz="1600" b="1" spc="-25" dirty="0">
                <a:latin typeface="游ゴシック" panose="020B0400000000000000" pitchFamily="50" charset="-128"/>
                <a:ea typeface="游ゴシック" panose="020B0400000000000000" pitchFamily="50" charset="-128"/>
                <a:cs typeface="HGPｺﾞｼｯｸM"/>
              </a:rPr>
              <a:t>基盤応用</a:t>
            </a:r>
            <a:r>
              <a:rPr sz="1600" b="1" spc="-10" dirty="0">
                <a:latin typeface="游ゴシック" panose="020B0400000000000000" pitchFamily="50" charset="-128"/>
                <a:ea typeface="游ゴシック" panose="020B0400000000000000" pitchFamily="50" charset="-128"/>
                <a:cs typeface="HGPｺﾞｼｯｸM"/>
              </a:rPr>
              <a:t>・</a:t>
            </a:r>
            <a:r>
              <a:rPr sz="1600" b="1" spc="-20" dirty="0">
                <a:latin typeface="游ゴシック" panose="020B0400000000000000" pitchFamily="50" charset="-128"/>
                <a:ea typeface="游ゴシック" panose="020B0400000000000000" pitchFamily="50" charset="-128"/>
                <a:cs typeface="HGPｺﾞｼｯｸM"/>
              </a:rPr>
              <a:t>廃炉技</a:t>
            </a:r>
            <a:r>
              <a:rPr sz="1600" b="1" spc="-25" dirty="0">
                <a:latin typeface="游ゴシック" panose="020B0400000000000000" pitchFamily="50" charset="-128"/>
                <a:ea typeface="游ゴシック" panose="020B0400000000000000" pitchFamily="50" charset="-128"/>
                <a:cs typeface="HGPｺﾞｼｯｸM"/>
              </a:rPr>
              <a:t>術専門</a:t>
            </a:r>
            <a:r>
              <a:rPr sz="1600" b="1" spc="-10" dirty="0">
                <a:latin typeface="游ゴシック" panose="020B0400000000000000" pitchFamily="50" charset="-128"/>
                <a:ea typeface="游ゴシック" panose="020B0400000000000000" pitchFamily="50" charset="-128"/>
                <a:cs typeface="HGPｺﾞｼｯｸM"/>
              </a:rPr>
              <a:t>部</a:t>
            </a:r>
            <a:r>
              <a:rPr sz="1600" b="1" spc="-25" dirty="0">
                <a:latin typeface="游ゴシック" panose="020B0400000000000000" pitchFamily="50" charset="-128"/>
                <a:ea typeface="游ゴシック" panose="020B0400000000000000" pitchFamily="50" charset="-128"/>
                <a:cs typeface="HGPｺﾞｼｯｸM"/>
              </a:rPr>
              <a:t>会制</a:t>
            </a:r>
            <a:r>
              <a:rPr sz="1600" b="1" spc="-10" dirty="0">
                <a:latin typeface="游ゴシック" panose="020B0400000000000000" pitchFamily="50" charset="-128"/>
                <a:ea typeface="游ゴシック" panose="020B0400000000000000" pitchFamily="50" charset="-128"/>
                <a:cs typeface="HGPｺﾞｼｯｸM"/>
              </a:rPr>
              <a:t>定</a:t>
            </a:r>
            <a:r>
              <a:rPr sz="1600" b="1" spc="-25" dirty="0">
                <a:latin typeface="游ゴシック" panose="020B0400000000000000" pitchFamily="50" charset="-128"/>
                <a:ea typeface="游ゴシック" panose="020B0400000000000000" pitchFamily="50" charset="-128"/>
                <a:cs typeface="HGPｺﾞｼｯｸM"/>
              </a:rPr>
              <a:t>標</a:t>
            </a:r>
            <a:r>
              <a:rPr sz="1600" b="1" spc="-50" dirty="0">
                <a:latin typeface="游ゴシック" panose="020B0400000000000000" pitchFamily="50" charset="-128"/>
                <a:ea typeface="游ゴシック" panose="020B0400000000000000" pitchFamily="50" charset="-128"/>
                <a:cs typeface="HGPｺﾞｼｯｸM"/>
              </a:rPr>
              <a:t>準</a:t>
            </a:r>
            <a:endParaRPr sz="1600" b="1" dirty="0">
              <a:latin typeface="游ゴシック" panose="020B0400000000000000" pitchFamily="50" charset="-128"/>
              <a:ea typeface="游ゴシック" panose="020B0400000000000000" pitchFamily="50" charset="-128"/>
              <a:cs typeface="HGPｺﾞｼｯｸM"/>
            </a:endParaRPr>
          </a:p>
        </p:txBody>
      </p:sp>
      <p:sp>
        <p:nvSpPr>
          <p:cNvPr id="11" name="object 9">
            <a:extLst>
              <a:ext uri="{FF2B5EF4-FFF2-40B4-BE49-F238E27FC236}">
                <a16:creationId xmlns:a16="http://schemas.microsoft.com/office/drawing/2014/main" id="{4F914561-0844-B592-92F9-982989EED6E8}"/>
              </a:ext>
            </a:extLst>
          </p:cNvPr>
          <p:cNvSpPr/>
          <p:nvPr/>
        </p:nvSpPr>
        <p:spPr>
          <a:xfrm>
            <a:off x="666000" y="4704080"/>
            <a:ext cx="6067680" cy="21600"/>
          </a:xfrm>
          <a:custGeom>
            <a:avLst/>
            <a:gdLst/>
            <a:ahLst/>
            <a:cxnLst/>
            <a:rect l="l" t="t" r="r" b="b"/>
            <a:pathLst>
              <a:path w="6071870" h="21589">
                <a:moveTo>
                  <a:pt x="6071362" y="0"/>
                </a:moveTo>
                <a:lnTo>
                  <a:pt x="0" y="0"/>
                </a:lnTo>
                <a:lnTo>
                  <a:pt x="0" y="21336"/>
                </a:lnTo>
                <a:lnTo>
                  <a:pt x="6071362" y="21336"/>
                </a:lnTo>
                <a:lnTo>
                  <a:pt x="6071362" y="0"/>
                </a:lnTo>
                <a:close/>
              </a:path>
            </a:pathLst>
          </a:custGeom>
          <a:solidFill>
            <a:srgbClr val="000000"/>
          </a:solidFill>
        </p:spPr>
        <p:txBody>
          <a:bodyPr wrap="square" lIns="0" tIns="0" rIns="0" bIns="0" rtlCol="0"/>
          <a:lstStyle/>
          <a:p>
            <a:endParaRPr dirty="0"/>
          </a:p>
        </p:txBody>
      </p:sp>
      <p:sp>
        <p:nvSpPr>
          <p:cNvPr id="12" name="object 18">
            <a:extLst>
              <a:ext uri="{FF2B5EF4-FFF2-40B4-BE49-F238E27FC236}">
                <a16:creationId xmlns:a16="http://schemas.microsoft.com/office/drawing/2014/main" id="{9B7824B7-A508-84F6-D9C7-310A92ED874F}"/>
              </a:ext>
            </a:extLst>
          </p:cNvPr>
          <p:cNvSpPr/>
          <p:nvPr/>
        </p:nvSpPr>
        <p:spPr>
          <a:xfrm>
            <a:off x="666000" y="2633074"/>
            <a:ext cx="6083935" cy="0"/>
          </a:xfrm>
          <a:custGeom>
            <a:avLst/>
            <a:gdLst/>
            <a:ahLst/>
            <a:cxnLst/>
            <a:rect l="l" t="t" r="r" b="b"/>
            <a:pathLst>
              <a:path w="6083934">
                <a:moveTo>
                  <a:pt x="0" y="0"/>
                </a:moveTo>
                <a:lnTo>
                  <a:pt x="6083935" y="0"/>
                </a:lnTo>
              </a:path>
            </a:pathLst>
          </a:custGeom>
          <a:ln w="9525">
            <a:solidFill>
              <a:srgbClr val="000000"/>
            </a:solidFill>
            <a:prstDash val="sysDot"/>
          </a:ln>
        </p:spPr>
        <p:txBody>
          <a:bodyPr wrap="square" lIns="0" tIns="0" rIns="0" bIns="0" rtlCol="0"/>
          <a:lstStyle/>
          <a:p>
            <a:endParaRPr dirty="0"/>
          </a:p>
        </p:txBody>
      </p:sp>
      <p:sp>
        <p:nvSpPr>
          <p:cNvPr id="13" name="object 5">
            <a:extLst>
              <a:ext uri="{FF2B5EF4-FFF2-40B4-BE49-F238E27FC236}">
                <a16:creationId xmlns:a16="http://schemas.microsoft.com/office/drawing/2014/main" id="{69FAC5AD-E578-D227-B1F0-24B30350A05A}"/>
              </a:ext>
            </a:extLst>
          </p:cNvPr>
          <p:cNvSpPr txBox="1"/>
          <p:nvPr/>
        </p:nvSpPr>
        <p:spPr>
          <a:xfrm>
            <a:off x="691200" y="1977462"/>
            <a:ext cx="6083935" cy="478336"/>
          </a:xfrm>
          <a:prstGeom prst="rect">
            <a:avLst/>
          </a:prstGeom>
        </p:spPr>
        <p:txBody>
          <a:bodyPr vert="horz" wrap="square" lIns="0" tIns="26670" rIns="0" bIns="0" rtlCol="0">
            <a:spAutoFit/>
          </a:bodyPr>
          <a:lstStyle/>
          <a:p>
            <a:pPr marL="12700">
              <a:lnSpc>
                <a:spcPct val="100000"/>
              </a:lnSpc>
            </a:pPr>
            <a:r>
              <a:rPr lang="ja-JP" altLang="en-US" sz="1050" spc="-15" dirty="0">
                <a:latin typeface="HGPｺﾞｼｯｸM"/>
                <a:cs typeface="HGPｺﾞｼｯｸM"/>
              </a:rPr>
              <a:t>原子力発電所の安全性向上のための定期的な評価に関する実施基準：</a:t>
            </a:r>
            <a:r>
              <a:rPr lang="en-US" altLang="ja-JP" sz="1050" spc="-15" dirty="0">
                <a:latin typeface="HGPｺﾞｼｯｸM"/>
                <a:cs typeface="HGPｺﾞｼｯｸM"/>
              </a:rPr>
              <a:t>2023</a:t>
            </a:r>
            <a:r>
              <a:rPr lang="ja-JP" altLang="en-US" sz="1050" spc="-15" dirty="0">
                <a:latin typeface="HGPｺﾞｼｯｸM"/>
                <a:cs typeface="HGPｺﾞｼｯｸM"/>
              </a:rPr>
              <a:t>（</a:t>
            </a:r>
            <a:r>
              <a:rPr lang="en-US" altLang="ja-JP" sz="1050" spc="-15" dirty="0">
                <a:latin typeface="HGPｺﾞｼｯｸM"/>
                <a:cs typeface="HGPｺﾞｼｯｸM"/>
              </a:rPr>
              <a:t>AESJ-SC-S006</a:t>
            </a:r>
            <a:r>
              <a:rPr lang="ja-JP" altLang="en-US" sz="1050" spc="-15" dirty="0">
                <a:latin typeface="HGPｺﾞｼｯｸM"/>
                <a:cs typeface="HGPｺﾞｼｯｸM"/>
              </a:rPr>
              <a:t>：</a:t>
            </a:r>
            <a:r>
              <a:rPr lang="en-US" altLang="ja-JP" sz="1050" spc="-15" dirty="0">
                <a:latin typeface="HGPｺﾞｼｯｸM"/>
                <a:cs typeface="HGPｺﾞｼｯｸM"/>
              </a:rPr>
              <a:t>2023</a:t>
            </a:r>
            <a:r>
              <a:rPr lang="ja-JP" altLang="en-US" sz="1050" spc="-15" dirty="0">
                <a:latin typeface="HGPｺﾞｼｯｸM"/>
                <a:cs typeface="HGPｺﾞｼｯｸM"/>
              </a:rPr>
              <a:t>）</a:t>
            </a:r>
            <a:endParaRPr lang="en-US" altLang="ja-JP" sz="1050" spc="-15" dirty="0">
              <a:latin typeface="HGPｺﾞｼｯｸM"/>
              <a:cs typeface="HGPｺﾞｼｯｸM"/>
            </a:endParaRPr>
          </a:p>
          <a:p>
            <a:pPr marL="12700">
              <a:lnSpc>
                <a:spcPct val="100000"/>
              </a:lnSpc>
            </a:pPr>
            <a:r>
              <a:rPr lang="en-US" altLang="ja-JP" sz="900" spc="-15" dirty="0">
                <a:latin typeface="HGPｺﾞｼｯｸM"/>
                <a:cs typeface="HGPｺﾞｼｯｸM"/>
              </a:rPr>
              <a:t>【</a:t>
            </a:r>
            <a:r>
              <a:rPr lang="ja-JP" altLang="en-US" sz="900" spc="-15" dirty="0">
                <a:latin typeface="HGPｺﾞｼｯｸM"/>
                <a:cs typeface="HGPｺﾞｼｯｸM"/>
              </a:rPr>
              <a:t>担当分科会</a:t>
            </a:r>
            <a:r>
              <a:rPr lang="en-US" altLang="ja-JP" sz="900" spc="-15" dirty="0">
                <a:latin typeface="HGPｺﾞｼｯｸM"/>
                <a:cs typeface="HGPｺﾞｼｯｸM"/>
              </a:rPr>
              <a:t>】</a:t>
            </a:r>
            <a:r>
              <a:rPr lang="ja-JP" altLang="en-US" sz="900" spc="-15" dirty="0">
                <a:latin typeface="HGPｺﾞｼｯｸM"/>
                <a:cs typeface="HGPｺﾞｼｯｸM"/>
              </a:rPr>
              <a:t>統合的安全向上</a:t>
            </a:r>
            <a:r>
              <a:rPr lang="ja-JP" altLang="en-US" sz="900" spc="-10" dirty="0">
                <a:latin typeface="HGPｺﾞｼｯｸM"/>
                <a:cs typeface="HGPｺﾞｼｯｸM"/>
              </a:rPr>
              <a:t>分科会</a:t>
            </a:r>
            <a:endParaRPr lang="ja-JP" altLang="en-US" sz="90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】17</a:t>
            </a:r>
            <a:r>
              <a:rPr lang="en-US" altLang="ja-JP" sz="900" spc="-10" dirty="0">
                <a:latin typeface="HGPｺﾞｼｯｸM"/>
                <a:cs typeface="HGPｺﾞｼｯｸM"/>
              </a:rPr>
              <a:t>,050</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13,750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】978-4-89047-465-3</a:t>
            </a:r>
            <a:r>
              <a:rPr lang="ja-JP" altLang="en-US" sz="90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】2403</a:t>
            </a:r>
          </a:p>
        </p:txBody>
      </p:sp>
      <p:sp>
        <p:nvSpPr>
          <p:cNvPr id="14" name="object 18">
            <a:extLst>
              <a:ext uri="{FF2B5EF4-FFF2-40B4-BE49-F238E27FC236}">
                <a16:creationId xmlns:a16="http://schemas.microsoft.com/office/drawing/2014/main" id="{E744919E-38CA-BFE3-994D-7BB44A7A39F8}"/>
              </a:ext>
            </a:extLst>
          </p:cNvPr>
          <p:cNvSpPr/>
          <p:nvPr/>
        </p:nvSpPr>
        <p:spPr>
          <a:xfrm>
            <a:off x="666000" y="6900274"/>
            <a:ext cx="6083935" cy="0"/>
          </a:xfrm>
          <a:custGeom>
            <a:avLst/>
            <a:gdLst/>
            <a:ahLst/>
            <a:cxnLst/>
            <a:rect l="l" t="t" r="r" b="b"/>
            <a:pathLst>
              <a:path w="6083934">
                <a:moveTo>
                  <a:pt x="0" y="0"/>
                </a:moveTo>
                <a:lnTo>
                  <a:pt x="6083935" y="0"/>
                </a:lnTo>
              </a:path>
            </a:pathLst>
          </a:custGeom>
          <a:ln w="9525">
            <a:solidFill>
              <a:srgbClr val="000000"/>
            </a:solidFill>
            <a:prstDash val="sysDot"/>
          </a:ln>
        </p:spPr>
        <p:txBody>
          <a:bodyPr wrap="square" lIns="0" tIns="0" rIns="0" bIns="0" rtlCol="0"/>
          <a:lstStyle/>
          <a:p>
            <a:endParaRPr dirty="0"/>
          </a:p>
        </p:txBody>
      </p:sp>
      <p:sp>
        <p:nvSpPr>
          <p:cNvPr id="15" name="object 5">
            <a:extLst>
              <a:ext uri="{FF2B5EF4-FFF2-40B4-BE49-F238E27FC236}">
                <a16:creationId xmlns:a16="http://schemas.microsoft.com/office/drawing/2014/main" id="{88BACDF2-3D79-5102-12A2-C1BBF6051943}"/>
              </a:ext>
            </a:extLst>
          </p:cNvPr>
          <p:cNvSpPr txBox="1"/>
          <p:nvPr/>
        </p:nvSpPr>
        <p:spPr>
          <a:xfrm>
            <a:off x="691200" y="6254689"/>
            <a:ext cx="6083935" cy="478336"/>
          </a:xfrm>
          <a:prstGeom prst="rect">
            <a:avLst/>
          </a:prstGeom>
        </p:spPr>
        <p:txBody>
          <a:bodyPr vert="horz" wrap="square" lIns="0" tIns="26670" rIns="0" bIns="0" rtlCol="0">
            <a:spAutoFit/>
          </a:bodyPr>
          <a:lstStyle/>
          <a:p>
            <a:pPr marL="12700"/>
            <a:r>
              <a:rPr lang="ja-JP" altLang="en-US" sz="1050" spc="-15" dirty="0">
                <a:latin typeface="HGPｺﾞｼｯｸM"/>
                <a:cs typeface="HGPｺﾞｼｯｸM"/>
              </a:rPr>
              <a:t>原子力発電所に対する地震を起因とした確率論的リスク評価に関する実施基準</a:t>
            </a:r>
            <a:r>
              <a:rPr lang="en-US" altLang="ja-JP" sz="1050" spc="-15" dirty="0">
                <a:latin typeface="HGPｺﾞｼｯｸM"/>
                <a:cs typeface="HGPｺﾞｼｯｸM"/>
              </a:rPr>
              <a:t>:2024</a:t>
            </a:r>
            <a:r>
              <a:rPr lang="ja-JP" altLang="en-US" sz="1050" spc="-15" dirty="0">
                <a:latin typeface="HGPｺﾞｼｯｸM"/>
                <a:cs typeface="HGPｺﾞｼｯｸM"/>
              </a:rPr>
              <a:t>（</a:t>
            </a:r>
            <a:r>
              <a:rPr lang="en-US" altLang="ja-JP" sz="1050" spc="-15" dirty="0">
                <a:latin typeface="HGPｺﾞｼｯｸM"/>
                <a:cs typeface="HGPｺﾞｼｯｸM"/>
              </a:rPr>
              <a:t>AESJ-SC-RK013</a:t>
            </a:r>
            <a:r>
              <a:rPr lang="ja-JP" altLang="en-US" sz="1050" spc="-15" dirty="0">
                <a:latin typeface="HGPｺﾞｼｯｸM"/>
                <a:cs typeface="HGPｺﾞｼｯｸM"/>
              </a:rPr>
              <a:t>：</a:t>
            </a:r>
            <a:r>
              <a:rPr lang="en-US" altLang="ja-JP" sz="1050" spc="-15" dirty="0">
                <a:latin typeface="HGPｺﾞｼｯｸM"/>
                <a:cs typeface="HGPｺﾞｼｯｸM"/>
              </a:rPr>
              <a:t>2024)</a:t>
            </a:r>
            <a:r>
              <a:rPr lang="en-US" altLang="ja-JP" sz="900" spc="-15" dirty="0">
                <a:latin typeface="HGPｺﾞｼｯｸM"/>
                <a:cs typeface="HGPｺﾞｼｯｸM"/>
              </a:rPr>
              <a:t>【</a:t>
            </a:r>
            <a:r>
              <a:rPr lang="ja-JP" altLang="en-US" sz="900" spc="-15" dirty="0">
                <a:latin typeface="HGPｺﾞｼｯｸM"/>
                <a:cs typeface="HGPｺﾞｼｯｸM"/>
              </a:rPr>
              <a:t>担当分科会</a:t>
            </a:r>
            <a:r>
              <a:rPr lang="en-US" altLang="ja-JP" sz="900" spc="-15" dirty="0">
                <a:latin typeface="HGPｺﾞｼｯｸM"/>
                <a:cs typeface="HGPｺﾞｼｯｸM"/>
              </a:rPr>
              <a:t>】</a:t>
            </a:r>
            <a:r>
              <a:rPr lang="zh-CN" altLang="en-US" sz="900" dirty="0">
                <a:latin typeface="HGPｺﾞｼｯｸM"/>
                <a:cs typeface="HGPｺﾞｼｯｸM"/>
              </a:rPr>
              <a:t>外的事象</a:t>
            </a:r>
            <a:r>
              <a:rPr lang="en-US" altLang="zh-CN" sz="900" spc="-10" dirty="0">
                <a:latin typeface="HGPｺﾞｼｯｸM"/>
                <a:cs typeface="HGPｺﾞｼｯｸM"/>
              </a:rPr>
              <a:t>PRA</a:t>
            </a:r>
            <a:r>
              <a:rPr lang="zh-CN" altLang="en-US" sz="900" spc="-25" dirty="0">
                <a:latin typeface="HGPｺﾞｼｯｸM"/>
                <a:cs typeface="HGPｺﾞｼｯｸM"/>
              </a:rPr>
              <a:t>分科会</a:t>
            </a:r>
            <a:endParaRPr lang="ja-JP" altLang="en-US" sz="90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】27</a:t>
            </a:r>
            <a:r>
              <a:rPr lang="en-US" altLang="ja-JP" sz="900" spc="-10" dirty="0">
                <a:latin typeface="HGPｺﾞｼｯｸM"/>
                <a:cs typeface="HGPｺﾞｼｯｸM"/>
              </a:rPr>
              <a:t>,500</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】22</a:t>
            </a:r>
            <a:r>
              <a:rPr lang="en-US" altLang="ja-JP" sz="900" spc="-10" dirty="0">
                <a:latin typeface="HGPｺﾞｼｯｸM"/>
                <a:cs typeface="HGPｺﾞｼｯｸM"/>
              </a:rPr>
              <a:t>,000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】978-4-89047-469-1</a:t>
            </a:r>
            <a:r>
              <a:rPr lang="ja-JP" altLang="en-US" sz="90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】2404</a:t>
            </a:r>
          </a:p>
        </p:txBody>
      </p:sp>
      <p:sp>
        <p:nvSpPr>
          <p:cNvPr id="16" name="object 8">
            <a:extLst>
              <a:ext uri="{FF2B5EF4-FFF2-40B4-BE49-F238E27FC236}">
                <a16:creationId xmlns:a16="http://schemas.microsoft.com/office/drawing/2014/main" id="{C254ED91-13E2-D58A-AB7E-60E179DE1AC6}"/>
              </a:ext>
            </a:extLst>
          </p:cNvPr>
          <p:cNvSpPr txBox="1"/>
          <p:nvPr/>
        </p:nvSpPr>
        <p:spPr>
          <a:xfrm>
            <a:off x="711182" y="5892787"/>
            <a:ext cx="3505200" cy="258404"/>
          </a:xfrm>
          <a:prstGeom prst="rect">
            <a:avLst/>
          </a:prstGeom>
        </p:spPr>
        <p:txBody>
          <a:bodyPr vert="horz" wrap="square" lIns="0" tIns="12065" rIns="0" bIns="0" rtlCol="0">
            <a:spAutoFit/>
          </a:bodyPr>
          <a:lstStyle/>
          <a:p>
            <a:pPr marL="12700">
              <a:lnSpc>
                <a:spcPct val="100000"/>
              </a:lnSpc>
              <a:spcBef>
                <a:spcPts val="95"/>
              </a:spcBef>
            </a:pPr>
            <a:r>
              <a:rPr lang="ja-JP" altLang="en-US" sz="1600" b="1" spc="-25" dirty="0">
                <a:latin typeface="游ゴシック" panose="020B0400000000000000" pitchFamily="50" charset="-128"/>
                <a:ea typeface="游ゴシック" panose="020B0400000000000000" pitchFamily="50" charset="-128"/>
                <a:cs typeface="HGPｺﾞｼｯｸM"/>
              </a:rPr>
              <a:t>リスク専</a:t>
            </a:r>
            <a:r>
              <a:rPr lang="ja-JP" altLang="en-US" sz="1600" b="1" spc="-10" dirty="0">
                <a:latin typeface="游ゴシック" panose="020B0400000000000000" pitchFamily="50" charset="-128"/>
                <a:ea typeface="游ゴシック" panose="020B0400000000000000" pitchFamily="50" charset="-128"/>
                <a:cs typeface="HGPｺﾞｼｯｸM"/>
              </a:rPr>
              <a:t>門</a:t>
            </a:r>
            <a:r>
              <a:rPr lang="ja-JP" altLang="en-US" sz="1600" b="1" spc="-25" dirty="0">
                <a:latin typeface="游ゴシック" panose="020B0400000000000000" pitchFamily="50" charset="-128"/>
                <a:ea typeface="游ゴシック" panose="020B0400000000000000" pitchFamily="50" charset="-128"/>
                <a:cs typeface="HGPｺﾞｼｯｸM"/>
              </a:rPr>
              <a:t>部会制</a:t>
            </a:r>
            <a:r>
              <a:rPr lang="ja-JP" altLang="en-US" sz="1600" b="1" spc="-10" dirty="0">
                <a:latin typeface="游ゴシック" panose="020B0400000000000000" pitchFamily="50" charset="-128"/>
                <a:ea typeface="游ゴシック" panose="020B0400000000000000" pitchFamily="50" charset="-128"/>
                <a:cs typeface="HGPｺﾞｼｯｸM"/>
              </a:rPr>
              <a:t>定</a:t>
            </a:r>
            <a:r>
              <a:rPr lang="ja-JP" altLang="en-US" sz="1600" b="1" spc="-25" dirty="0">
                <a:latin typeface="游ゴシック" panose="020B0400000000000000" pitchFamily="50" charset="-128"/>
                <a:ea typeface="游ゴシック" panose="020B0400000000000000" pitchFamily="50" charset="-128"/>
                <a:cs typeface="HGPｺﾞｼｯｸM"/>
              </a:rPr>
              <a:t>標</a:t>
            </a:r>
            <a:r>
              <a:rPr lang="ja-JP" altLang="en-US" sz="1600" b="1" spc="-50" dirty="0">
                <a:latin typeface="游ゴシック" panose="020B0400000000000000" pitchFamily="50" charset="-128"/>
                <a:ea typeface="游ゴシック" panose="020B0400000000000000" pitchFamily="50" charset="-128"/>
                <a:cs typeface="HGPｺﾞｼｯｸM"/>
              </a:rPr>
              <a:t>準</a:t>
            </a:r>
            <a:endParaRPr lang="ja-JP" altLang="en-US" sz="1600" b="1" dirty="0">
              <a:latin typeface="游ゴシック" panose="020B0400000000000000" pitchFamily="50" charset="-128"/>
              <a:ea typeface="游ゴシック" panose="020B0400000000000000" pitchFamily="50" charset="-128"/>
              <a:cs typeface="HGPｺﾞｼｯｸM"/>
            </a:endParaRPr>
          </a:p>
        </p:txBody>
      </p:sp>
      <p:sp>
        <p:nvSpPr>
          <p:cNvPr id="17" name="object 9">
            <a:extLst>
              <a:ext uri="{FF2B5EF4-FFF2-40B4-BE49-F238E27FC236}">
                <a16:creationId xmlns:a16="http://schemas.microsoft.com/office/drawing/2014/main" id="{F00DD1C7-7278-5667-F557-3BD85A046741}"/>
              </a:ext>
            </a:extLst>
          </p:cNvPr>
          <p:cNvSpPr/>
          <p:nvPr/>
        </p:nvSpPr>
        <p:spPr>
          <a:xfrm>
            <a:off x="703720" y="6156889"/>
            <a:ext cx="6067680" cy="21600"/>
          </a:xfrm>
          <a:custGeom>
            <a:avLst/>
            <a:gdLst/>
            <a:ahLst/>
            <a:cxnLst/>
            <a:rect l="l" t="t" r="r" b="b"/>
            <a:pathLst>
              <a:path w="6071870" h="21589">
                <a:moveTo>
                  <a:pt x="6071362" y="0"/>
                </a:moveTo>
                <a:lnTo>
                  <a:pt x="0" y="0"/>
                </a:lnTo>
                <a:lnTo>
                  <a:pt x="0" y="21336"/>
                </a:lnTo>
                <a:lnTo>
                  <a:pt x="6071362" y="21336"/>
                </a:lnTo>
                <a:lnTo>
                  <a:pt x="6071362" y="0"/>
                </a:lnTo>
                <a:close/>
              </a:path>
            </a:pathLst>
          </a:custGeom>
          <a:solidFill>
            <a:srgbClr val="000000"/>
          </a:solidFill>
        </p:spPr>
        <p:txBody>
          <a:bodyPr wrap="square" lIns="0" tIns="0" rIns="0" bIns="0" rtlCol="0"/>
          <a:lstStyle/>
          <a:p>
            <a:endParaRPr dirty="0"/>
          </a:p>
        </p:txBody>
      </p:sp>
    </p:spTree>
    <p:extLst>
      <p:ext uri="{BB962C8B-B14F-4D97-AF65-F5344CB8AC3E}">
        <p14:creationId xmlns:p14="http://schemas.microsoft.com/office/powerpoint/2010/main" val="2774210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12">
            <a:extLst>
              <a:ext uri="{FF2B5EF4-FFF2-40B4-BE49-F238E27FC236}">
                <a16:creationId xmlns:a16="http://schemas.microsoft.com/office/drawing/2014/main" id="{DF13D975-9830-780D-7D06-C557293AFD1A}"/>
              </a:ext>
            </a:extLst>
          </p:cNvPr>
          <p:cNvSpPr/>
          <p:nvPr/>
        </p:nvSpPr>
        <p:spPr>
          <a:xfrm>
            <a:off x="633730" y="575944"/>
            <a:ext cx="6042660" cy="812800"/>
          </a:xfrm>
          <a:custGeom>
            <a:avLst/>
            <a:gdLst/>
            <a:ahLst/>
            <a:cxnLst/>
            <a:rect l="l" t="t" r="r" b="b"/>
            <a:pathLst>
              <a:path w="6042659" h="812800">
                <a:moveTo>
                  <a:pt x="0" y="135509"/>
                </a:moveTo>
                <a:lnTo>
                  <a:pt x="6906" y="92691"/>
                </a:lnTo>
                <a:lnTo>
                  <a:pt x="26138" y="55494"/>
                </a:lnTo>
                <a:lnTo>
                  <a:pt x="55464" y="26155"/>
                </a:lnTo>
                <a:lnTo>
                  <a:pt x="92652" y="6911"/>
                </a:lnTo>
                <a:lnTo>
                  <a:pt x="135470" y="0"/>
                </a:lnTo>
                <a:lnTo>
                  <a:pt x="5907151" y="0"/>
                </a:lnTo>
                <a:lnTo>
                  <a:pt x="5949968" y="6911"/>
                </a:lnTo>
                <a:lnTo>
                  <a:pt x="5987165" y="26155"/>
                </a:lnTo>
                <a:lnTo>
                  <a:pt x="6016504" y="55494"/>
                </a:lnTo>
                <a:lnTo>
                  <a:pt x="6035748" y="92691"/>
                </a:lnTo>
                <a:lnTo>
                  <a:pt x="6042660" y="135509"/>
                </a:lnTo>
                <a:lnTo>
                  <a:pt x="6042660" y="677291"/>
                </a:lnTo>
                <a:lnTo>
                  <a:pt x="6035748" y="720108"/>
                </a:lnTo>
                <a:lnTo>
                  <a:pt x="6016504" y="757305"/>
                </a:lnTo>
                <a:lnTo>
                  <a:pt x="5987165" y="786644"/>
                </a:lnTo>
                <a:lnTo>
                  <a:pt x="5949968" y="805888"/>
                </a:lnTo>
                <a:lnTo>
                  <a:pt x="5907151" y="812800"/>
                </a:lnTo>
                <a:lnTo>
                  <a:pt x="135470" y="812800"/>
                </a:lnTo>
                <a:lnTo>
                  <a:pt x="92652" y="805888"/>
                </a:lnTo>
                <a:lnTo>
                  <a:pt x="55464" y="786644"/>
                </a:lnTo>
                <a:lnTo>
                  <a:pt x="26138" y="757305"/>
                </a:lnTo>
                <a:lnTo>
                  <a:pt x="6906" y="720108"/>
                </a:lnTo>
                <a:lnTo>
                  <a:pt x="0" y="677291"/>
                </a:lnTo>
                <a:lnTo>
                  <a:pt x="0" y="135509"/>
                </a:lnTo>
                <a:close/>
              </a:path>
            </a:pathLst>
          </a:custGeom>
          <a:ln w="9525">
            <a:solidFill>
              <a:srgbClr val="000000"/>
            </a:solidFill>
          </a:ln>
        </p:spPr>
        <p:txBody>
          <a:bodyPr wrap="square" lIns="0" tIns="0" rIns="0" bIns="0" rtlCol="0"/>
          <a:lstStyle/>
          <a:p>
            <a:endParaRPr dirty="0"/>
          </a:p>
        </p:txBody>
      </p:sp>
      <p:sp>
        <p:nvSpPr>
          <p:cNvPr id="8" name="object 13">
            <a:extLst>
              <a:ext uri="{FF2B5EF4-FFF2-40B4-BE49-F238E27FC236}">
                <a16:creationId xmlns:a16="http://schemas.microsoft.com/office/drawing/2014/main" id="{38C1A00F-DA9C-2AE3-984B-D4B2B6AF942D}"/>
              </a:ext>
            </a:extLst>
          </p:cNvPr>
          <p:cNvSpPr txBox="1"/>
          <p:nvPr/>
        </p:nvSpPr>
        <p:spPr>
          <a:xfrm>
            <a:off x="2322702" y="657860"/>
            <a:ext cx="2665730" cy="269240"/>
          </a:xfrm>
          <a:prstGeom prst="rect">
            <a:avLst/>
          </a:prstGeom>
        </p:spPr>
        <p:txBody>
          <a:bodyPr vert="horz" wrap="square" lIns="0" tIns="12065" rIns="0" bIns="0" rtlCol="0">
            <a:spAutoFit/>
          </a:bodyPr>
          <a:lstStyle/>
          <a:p>
            <a:pPr marL="12700">
              <a:lnSpc>
                <a:spcPct val="100000"/>
              </a:lnSpc>
              <a:spcBef>
                <a:spcPts val="95"/>
              </a:spcBef>
            </a:pPr>
            <a:r>
              <a:rPr sz="1600" spc="95" dirty="0">
                <a:latin typeface="HGS明朝E"/>
                <a:cs typeface="HGS明朝E"/>
              </a:rPr>
              <a:t>標 準 委 員 会 発 行 標 準</a:t>
            </a:r>
            <a:endParaRPr sz="1600" dirty="0">
              <a:latin typeface="HGS明朝E"/>
              <a:cs typeface="HGS明朝E"/>
            </a:endParaRPr>
          </a:p>
        </p:txBody>
      </p:sp>
      <p:sp>
        <p:nvSpPr>
          <p:cNvPr id="9" name="object 14">
            <a:extLst>
              <a:ext uri="{FF2B5EF4-FFF2-40B4-BE49-F238E27FC236}">
                <a16:creationId xmlns:a16="http://schemas.microsoft.com/office/drawing/2014/main" id="{8A511F15-1122-0140-1B7D-C4B19D2AC69F}"/>
              </a:ext>
            </a:extLst>
          </p:cNvPr>
          <p:cNvSpPr txBox="1">
            <a:spLocks/>
          </p:cNvSpPr>
          <p:nvPr/>
        </p:nvSpPr>
        <p:spPr>
          <a:xfrm>
            <a:off x="1490400" y="936000"/>
            <a:ext cx="4366250" cy="382156"/>
          </a:xfrm>
          <a:prstGeom prst="rect">
            <a:avLst/>
          </a:prstGeom>
        </p:spPr>
        <p:txBody>
          <a:bodyPr vert="horz" wrap="square" lIns="0" tIns="12700" rIns="0" bIns="0" rtlCol="0">
            <a:spAutoFit/>
          </a:bodyPr>
          <a:lstStyle>
            <a:lvl1pPr>
              <a:defRPr>
                <a:latin typeface="+mj-lt"/>
                <a:ea typeface="+mj-ea"/>
                <a:cs typeface="+mj-cs"/>
              </a:defRPr>
            </a:lvl1pPr>
          </a:lstStyle>
          <a:p>
            <a:pPr marL="12700">
              <a:spcBef>
                <a:spcPts val="100"/>
              </a:spcBef>
            </a:pPr>
            <a:r>
              <a:rPr lang="ja-JP" altLang="en-US" sz="2400" dirty="0">
                <a:latin typeface="HGS明朝E" panose="02020900000000000000" pitchFamily="18" charset="-128"/>
                <a:ea typeface="HGS明朝E" panose="02020900000000000000" pitchFamily="18" charset="-128"/>
              </a:rPr>
              <a:t> </a:t>
            </a:r>
            <a:r>
              <a:rPr lang="en-US" altLang="ja-JP" sz="2400" dirty="0">
                <a:latin typeface="HGS明朝E" panose="02020900000000000000" pitchFamily="18" charset="-128"/>
                <a:ea typeface="HGS明朝E" panose="02020900000000000000" pitchFamily="18" charset="-128"/>
              </a:rPr>
              <a:t>2023</a:t>
            </a:r>
            <a:r>
              <a:rPr lang="ja-JP" altLang="en-US" sz="2400" spc="-40" dirty="0">
                <a:latin typeface="HGS明朝E" panose="02020900000000000000" pitchFamily="18" charset="-128"/>
                <a:ea typeface="HGS明朝E" panose="02020900000000000000" pitchFamily="18" charset="-128"/>
              </a:rPr>
              <a:t>年度発行のお知らせ </a:t>
            </a:r>
            <a:r>
              <a:rPr lang="en-US" altLang="ja-JP" sz="1100" spc="-10" dirty="0">
                <a:latin typeface="HGP明朝E" panose="02020900000000000000" pitchFamily="18" charset="-128"/>
                <a:ea typeface="HGP明朝E" panose="02020900000000000000" pitchFamily="18" charset="-128"/>
              </a:rPr>
              <a:t>(1/2</a:t>
            </a:r>
            <a:r>
              <a:rPr lang="ja-JP" altLang="en-US" sz="1100" spc="-55" dirty="0">
                <a:latin typeface="HGP明朝E" panose="02020900000000000000" pitchFamily="18" charset="-128"/>
                <a:ea typeface="HGP明朝E" panose="02020900000000000000" pitchFamily="18" charset="-128"/>
              </a:rPr>
              <a:t> </a:t>
            </a:r>
            <a:r>
              <a:rPr lang="ja-JP" altLang="en-US" sz="1100" dirty="0">
                <a:latin typeface="HGP明朝E" panose="02020900000000000000" pitchFamily="18" charset="-128"/>
                <a:ea typeface="HGP明朝E" panose="02020900000000000000" pitchFamily="18" charset="-128"/>
              </a:rPr>
              <a:t>ペ</a:t>
            </a:r>
            <a:r>
              <a:rPr lang="ja-JP" altLang="en-US" sz="1100" spc="-15" dirty="0">
                <a:latin typeface="HGP明朝E" panose="02020900000000000000" pitchFamily="18" charset="-128"/>
                <a:ea typeface="HGP明朝E" panose="02020900000000000000" pitchFamily="18" charset="-128"/>
              </a:rPr>
              <a:t>ー</a:t>
            </a:r>
            <a:r>
              <a:rPr lang="ja-JP" altLang="en-US" sz="1100" spc="-10" dirty="0">
                <a:latin typeface="HGP明朝E" panose="02020900000000000000" pitchFamily="18" charset="-128"/>
                <a:ea typeface="HGP明朝E" panose="02020900000000000000" pitchFamily="18" charset="-128"/>
              </a:rPr>
              <a:t>ジ</a:t>
            </a:r>
            <a:r>
              <a:rPr lang="en-US" altLang="ja-JP" sz="1100" spc="-50" dirty="0">
                <a:latin typeface="HGP明朝E" panose="02020900000000000000" pitchFamily="18" charset="-128"/>
                <a:ea typeface="HGP明朝E" panose="02020900000000000000" pitchFamily="18" charset="-128"/>
              </a:rPr>
              <a:t>)</a:t>
            </a:r>
            <a:r>
              <a:rPr lang="ja-JP" altLang="en-US" sz="1100" spc="-50" dirty="0">
                <a:latin typeface="HGP明朝E" panose="02020900000000000000" pitchFamily="18" charset="-128"/>
                <a:ea typeface="HGP明朝E" panose="02020900000000000000" pitchFamily="18" charset="-128"/>
              </a:rPr>
              <a:t>　</a:t>
            </a:r>
            <a:endParaRPr lang="ja-JP" altLang="en-US" sz="1100" spc="-40" dirty="0">
              <a:latin typeface="HGS明朝E" panose="02020900000000000000" pitchFamily="18" charset="-128"/>
              <a:ea typeface="HGS明朝E" panose="02020900000000000000" pitchFamily="18" charset="-128"/>
            </a:endParaRPr>
          </a:p>
        </p:txBody>
      </p:sp>
      <p:sp>
        <p:nvSpPr>
          <p:cNvPr id="10" name="object 20">
            <a:extLst>
              <a:ext uri="{FF2B5EF4-FFF2-40B4-BE49-F238E27FC236}">
                <a16:creationId xmlns:a16="http://schemas.microsoft.com/office/drawing/2014/main" id="{88B4576F-F683-B3FE-3BD9-987D182E6A35}"/>
              </a:ext>
            </a:extLst>
          </p:cNvPr>
          <p:cNvSpPr/>
          <p:nvPr/>
        </p:nvSpPr>
        <p:spPr>
          <a:xfrm>
            <a:off x="665999" y="5510091"/>
            <a:ext cx="6083935" cy="0"/>
          </a:xfrm>
          <a:custGeom>
            <a:avLst/>
            <a:gdLst/>
            <a:ahLst/>
            <a:cxnLst/>
            <a:rect l="l" t="t" r="r" b="b"/>
            <a:pathLst>
              <a:path w="6083934">
                <a:moveTo>
                  <a:pt x="0" y="0"/>
                </a:moveTo>
                <a:lnTo>
                  <a:pt x="6083935" y="0"/>
                </a:lnTo>
              </a:path>
            </a:pathLst>
          </a:custGeom>
          <a:ln w="9525">
            <a:solidFill>
              <a:srgbClr val="000000"/>
            </a:solidFill>
            <a:prstDash val="sysDot"/>
          </a:ln>
        </p:spPr>
        <p:txBody>
          <a:bodyPr wrap="square" lIns="0" tIns="0" rIns="0" bIns="0" rtlCol="0"/>
          <a:lstStyle/>
          <a:p>
            <a:endParaRPr dirty="0"/>
          </a:p>
        </p:txBody>
      </p:sp>
      <p:sp>
        <p:nvSpPr>
          <p:cNvPr id="11" name="object 8">
            <a:extLst>
              <a:ext uri="{FF2B5EF4-FFF2-40B4-BE49-F238E27FC236}">
                <a16:creationId xmlns:a16="http://schemas.microsoft.com/office/drawing/2014/main" id="{5B0FDA0D-1501-01AB-B937-3F897B3FFA90}"/>
              </a:ext>
            </a:extLst>
          </p:cNvPr>
          <p:cNvSpPr txBox="1"/>
          <p:nvPr/>
        </p:nvSpPr>
        <p:spPr>
          <a:xfrm>
            <a:off x="666000" y="4333991"/>
            <a:ext cx="2350250" cy="258404"/>
          </a:xfrm>
          <a:prstGeom prst="rect">
            <a:avLst/>
          </a:prstGeom>
        </p:spPr>
        <p:txBody>
          <a:bodyPr vert="horz" wrap="square" lIns="0" tIns="12065" rIns="0" bIns="0" rtlCol="0">
            <a:spAutoFit/>
          </a:bodyPr>
          <a:lstStyle/>
          <a:p>
            <a:pPr marL="12700">
              <a:lnSpc>
                <a:spcPct val="100000"/>
              </a:lnSpc>
              <a:spcBef>
                <a:spcPts val="445"/>
              </a:spcBef>
            </a:pPr>
            <a:r>
              <a:rPr lang="ja-JP" altLang="en-US" sz="1600" b="1" spc="-20" dirty="0">
                <a:latin typeface="游ゴシック" panose="020B0400000000000000" pitchFamily="50" charset="-128"/>
                <a:ea typeface="游ゴシック" panose="020B0400000000000000" pitchFamily="50" charset="-128"/>
                <a:cs typeface="游ゴシック"/>
              </a:rPr>
              <a:t>リスク専門部会制定標準</a:t>
            </a:r>
            <a:endParaRPr lang="ja-JP" altLang="en-US" sz="1600" b="1" dirty="0">
              <a:latin typeface="游ゴシック" panose="020B0400000000000000" pitchFamily="50" charset="-128"/>
              <a:ea typeface="游ゴシック" panose="020B0400000000000000" pitchFamily="50" charset="-128"/>
              <a:cs typeface="游ゴシック"/>
            </a:endParaRPr>
          </a:p>
        </p:txBody>
      </p:sp>
      <p:sp>
        <p:nvSpPr>
          <p:cNvPr id="12" name="object 10">
            <a:extLst>
              <a:ext uri="{FF2B5EF4-FFF2-40B4-BE49-F238E27FC236}">
                <a16:creationId xmlns:a16="http://schemas.microsoft.com/office/drawing/2014/main" id="{3C1C9849-F6AA-8B1A-F98B-494719A2703E}"/>
              </a:ext>
            </a:extLst>
          </p:cNvPr>
          <p:cNvSpPr txBox="1"/>
          <p:nvPr/>
        </p:nvSpPr>
        <p:spPr>
          <a:xfrm>
            <a:off x="691199" y="4698490"/>
            <a:ext cx="5900167" cy="627095"/>
          </a:xfrm>
          <a:prstGeom prst="rect">
            <a:avLst/>
          </a:prstGeom>
        </p:spPr>
        <p:txBody>
          <a:bodyPr vert="horz" wrap="square" lIns="0" tIns="26670" rIns="0" bIns="0" rtlCol="0">
            <a:spAutoFit/>
          </a:bodyPr>
          <a:lstStyle/>
          <a:p>
            <a:pPr marL="12700"/>
            <a:r>
              <a:rPr lang="ja-JP" altLang="en-US" sz="1050" spc="-20" dirty="0">
                <a:latin typeface="HGPｺﾞｼｯｸM" panose="020B0600000000000000" pitchFamily="50" charset="-128"/>
                <a:ea typeface="HGPｺﾞｼｯｸM" panose="020B0600000000000000" pitchFamily="50" charset="-128"/>
                <a:cs typeface="HGPｺﾞｼｯｸM"/>
              </a:rPr>
              <a:t>原子力発電所の出力運転状態を対象とした確率論的リスク評価に関する実施基準（レベル２</a:t>
            </a:r>
            <a:r>
              <a:rPr lang="en-US" altLang="ja-JP" sz="1050" spc="-20" dirty="0">
                <a:latin typeface="HGPｺﾞｼｯｸM" panose="020B0600000000000000" pitchFamily="50" charset="-128"/>
                <a:ea typeface="HGPｺﾞｼｯｸM" panose="020B0600000000000000" pitchFamily="50" charset="-128"/>
                <a:cs typeface="HGPｺﾞｼｯｸM"/>
              </a:rPr>
              <a:t>PRA</a:t>
            </a:r>
            <a:r>
              <a:rPr lang="ja-JP" altLang="en-US" sz="1050" spc="-20" dirty="0">
                <a:latin typeface="HGPｺﾞｼｯｸM" panose="020B0600000000000000" pitchFamily="50" charset="-128"/>
                <a:ea typeface="HGPｺﾞｼｯｸM" panose="020B0600000000000000" pitchFamily="50" charset="-128"/>
                <a:cs typeface="HGPｺﾞｼｯｸM"/>
              </a:rPr>
              <a:t>編）：</a:t>
            </a:r>
            <a:r>
              <a:rPr lang="en-US" altLang="ja-JP" sz="1050" spc="-20" dirty="0">
                <a:latin typeface="HGPｺﾞｼｯｸM" panose="020B0600000000000000" pitchFamily="50" charset="-128"/>
                <a:ea typeface="HGPｺﾞｼｯｸM" panose="020B0600000000000000" pitchFamily="50" charset="-128"/>
                <a:cs typeface="HGPｺﾞｼｯｸM"/>
              </a:rPr>
              <a:t>2022</a:t>
            </a:r>
            <a:r>
              <a:rPr lang="ja-JP" altLang="en-US" sz="1050" spc="-20" dirty="0">
                <a:latin typeface="HGPｺﾞｼｯｸM" panose="020B0600000000000000" pitchFamily="50" charset="-128"/>
                <a:ea typeface="HGPｺﾞｼｯｸM" panose="020B0600000000000000" pitchFamily="50" charset="-128"/>
                <a:cs typeface="HGPｺﾞｼｯｸM"/>
              </a:rPr>
              <a:t>（</a:t>
            </a:r>
            <a:r>
              <a:rPr lang="en-US" altLang="ja-JP" sz="1050" spc="-20" dirty="0">
                <a:latin typeface="HGPｺﾞｼｯｸM" panose="020B0600000000000000" pitchFamily="50" charset="-128"/>
                <a:ea typeface="HGPｺﾞｼｯｸM" panose="020B0600000000000000" pitchFamily="50" charset="-128"/>
                <a:cs typeface="HGPｺﾞｼｯｸM"/>
              </a:rPr>
              <a:t>AESJ-SC-RK012</a:t>
            </a:r>
            <a:r>
              <a:rPr lang="ja-JP" altLang="en-US" sz="1050" spc="-20" dirty="0">
                <a:latin typeface="HGPｺﾞｼｯｸM" panose="020B0600000000000000" pitchFamily="50" charset="-128"/>
                <a:ea typeface="HGPｺﾞｼｯｸM" panose="020B0600000000000000" pitchFamily="50" charset="-128"/>
                <a:cs typeface="HGPｺﾞｼｯｸM"/>
              </a:rPr>
              <a:t>：</a:t>
            </a:r>
            <a:r>
              <a:rPr lang="en-US" altLang="ja-JP" sz="1050" spc="-20" dirty="0">
                <a:latin typeface="HGPｺﾞｼｯｸM" panose="020B0600000000000000" pitchFamily="50" charset="-128"/>
                <a:ea typeface="HGPｺﾞｼｯｸM" panose="020B0600000000000000" pitchFamily="50" charset="-128"/>
                <a:cs typeface="HGPｺﾞｼｯｸM"/>
              </a:rPr>
              <a:t>2022</a:t>
            </a:r>
            <a:r>
              <a:rPr lang="ja-JP" altLang="en-US" sz="1050" spc="-20" dirty="0">
                <a:latin typeface="HGPｺﾞｼｯｸM" panose="020B0600000000000000" pitchFamily="50" charset="-128"/>
                <a:ea typeface="HGPｺﾞｼｯｸM" panose="020B0600000000000000" pitchFamily="50" charset="-128"/>
                <a:cs typeface="HGPｺﾞｼｯｸM"/>
              </a:rPr>
              <a:t>）</a:t>
            </a:r>
            <a:endParaRPr lang="en-US" altLang="ja-JP" sz="1050" spc="-20" dirty="0">
              <a:latin typeface="HGPｺﾞｼｯｸM" panose="020B0600000000000000" pitchFamily="50" charset="-128"/>
              <a:ea typeface="HGPｺﾞｼｯｸM" panose="020B0600000000000000" pitchFamily="50" charset="-128"/>
              <a:cs typeface="HGPｺﾞｼｯｸM"/>
            </a:endParaRPr>
          </a:p>
          <a:p>
            <a:pPr marL="12700"/>
            <a:r>
              <a:rPr lang="en-US" altLang="ja-JP" sz="900" spc="-10" dirty="0">
                <a:latin typeface="HGPｺﾞｼｯｸM"/>
                <a:cs typeface="HGPｺﾞｼｯｸM"/>
              </a:rPr>
              <a:t>【</a:t>
            </a:r>
            <a:r>
              <a:rPr lang="ja-JP" altLang="en-US" sz="900" spc="-10" dirty="0">
                <a:latin typeface="HGPｺﾞｼｯｸM"/>
                <a:cs typeface="HGPｺﾞｼｯｸM"/>
              </a:rPr>
              <a:t>担当分科会</a:t>
            </a:r>
            <a:r>
              <a:rPr lang="en-US" altLang="ja-JP" sz="900" spc="-10" dirty="0">
                <a:latin typeface="HGPｺﾞｼｯｸM"/>
                <a:cs typeface="HGPｺﾞｼｯｸM"/>
              </a:rPr>
              <a:t>】</a:t>
            </a:r>
            <a:r>
              <a:rPr lang="ja-JP" altLang="en-US" sz="900" spc="-10" dirty="0">
                <a:latin typeface="HGPｺﾞｼｯｸM"/>
                <a:cs typeface="HGPｺﾞｼｯｸM"/>
              </a:rPr>
              <a:t>レベル</a:t>
            </a:r>
            <a:r>
              <a:rPr lang="en-US" altLang="ja-JP" sz="900" spc="-10" dirty="0">
                <a:latin typeface="HGPｺﾞｼｯｸM"/>
                <a:cs typeface="HGPｺﾞｼｯｸM"/>
              </a:rPr>
              <a:t>2PRA</a:t>
            </a:r>
            <a:r>
              <a:rPr lang="ja-JP" altLang="en-US" sz="900" spc="-10" dirty="0">
                <a:latin typeface="HGPｺﾞｼｯｸM"/>
                <a:cs typeface="HGPｺﾞｼｯｸM"/>
              </a:rPr>
              <a:t>分科会</a:t>
            </a:r>
            <a:endParaRPr lang="ja-JP" altLang="en-US" sz="900" dirty="0">
              <a:latin typeface="HGPｺﾞｼｯｸM"/>
              <a:cs typeface="HGPｺﾞｼｯｸM"/>
            </a:endParaRPr>
          </a:p>
          <a:p>
            <a:pPr marL="12700"/>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】23</a:t>
            </a:r>
            <a:r>
              <a:rPr lang="en-US" altLang="ja-JP" sz="900" spc="-10" dirty="0">
                <a:latin typeface="HGPｺﾞｼｯｸM"/>
                <a:cs typeface="HGPｺﾞｼｯｸM"/>
              </a:rPr>
              <a:t>,650</a:t>
            </a:r>
            <a:r>
              <a:rPr lang="ja-JP" altLang="en-US" sz="900" spc="10" dirty="0">
                <a:latin typeface="HGPｺﾞｼｯｸM"/>
                <a:cs typeface="HGPｺﾞｼｯｸM"/>
              </a:rPr>
              <a:t>円　</a:t>
            </a:r>
            <a:r>
              <a:rPr lang="en-US" altLang="ja-JP" sz="900" spc="10" dirty="0">
                <a:latin typeface="HGPｺﾞｼｯｸM"/>
                <a:cs typeface="HGPｺﾞｼｯｸM"/>
              </a:rPr>
              <a:t>【</a:t>
            </a:r>
            <a:r>
              <a:rPr lang="ja-JP" altLang="en-US" sz="900" spc="10" dirty="0">
                <a:latin typeface="HGPｺﾞｼｯｸM"/>
                <a:cs typeface="HGPｺﾞｼｯｸM"/>
              </a:rPr>
              <a:t>会員価格・税込</a:t>
            </a:r>
            <a:r>
              <a:rPr lang="en-US" altLang="ja-JP" sz="900" spc="10" dirty="0">
                <a:latin typeface="HGPｺﾞｼｯｸM"/>
                <a:cs typeface="HGPｺﾞｼｯｸM"/>
              </a:rPr>
              <a:t>】19</a:t>
            </a:r>
            <a:r>
              <a:rPr lang="en-US" altLang="ja-JP" sz="900" spc="-10" dirty="0">
                <a:latin typeface="HGPｺﾞｼｯｸM"/>
                <a:cs typeface="HGPｺﾞｼｯｸM"/>
              </a:rPr>
              <a:t>,250</a:t>
            </a:r>
            <a:r>
              <a:rPr lang="ja-JP" altLang="en-US" sz="900" spc="80" dirty="0">
                <a:latin typeface="HGPｺﾞｼｯｸM"/>
                <a:cs typeface="HGPｺﾞｼｯｸM"/>
              </a:rPr>
              <a:t>円　</a:t>
            </a:r>
            <a:r>
              <a:rPr lang="en-US" altLang="ja-JP" sz="900" spc="80" dirty="0">
                <a:latin typeface="HGPｺﾞｼｯｸM"/>
                <a:cs typeface="HGPｺﾞｼｯｸM"/>
              </a:rPr>
              <a:t>【</a:t>
            </a:r>
            <a:r>
              <a:rPr lang="en-US" altLang="ja-JP" sz="900" spc="-10" dirty="0">
                <a:latin typeface="HGPｺﾞｼｯｸM"/>
                <a:cs typeface="HGPｺﾞｼｯｸM"/>
              </a:rPr>
              <a:t>ISBN】978-4-89047-453-0</a:t>
            </a:r>
            <a:r>
              <a:rPr lang="ja-JP" altLang="en-US" sz="900" spc="-1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5" dirty="0">
                <a:latin typeface="HGPｺﾞｼｯｸM"/>
                <a:cs typeface="HGPｺﾞｼｯｸM"/>
              </a:rPr>
              <a:t>2304</a:t>
            </a:r>
          </a:p>
        </p:txBody>
      </p:sp>
      <p:sp>
        <p:nvSpPr>
          <p:cNvPr id="13" name="object 9">
            <a:extLst>
              <a:ext uri="{FF2B5EF4-FFF2-40B4-BE49-F238E27FC236}">
                <a16:creationId xmlns:a16="http://schemas.microsoft.com/office/drawing/2014/main" id="{484BF1EF-9A4D-6B64-CAFC-D63F74BA64AA}"/>
              </a:ext>
            </a:extLst>
          </p:cNvPr>
          <p:cNvSpPr/>
          <p:nvPr/>
        </p:nvSpPr>
        <p:spPr>
          <a:xfrm>
            <a:off x="633730" y="6206383"/>
            <a:ext cx="6067680" cy="21600"/>
          </a:xfrm>
          <a:custGeom>
            <a:avLst/>
            <a:gdLst/>
            <a:ahLst/>
            <a:cxnLst/>
            <a:rect l="l" t="t" r="r" b="b"/>
            <a:pathLst>
              <a:path w="6071870" h="21589">
                <a:moveTo>
                  <a:pt x="6071362" y="0"/>
                </a:moveTo>
                <a:lnTo>
                  <a:pt x="0" y="0"/>
                </a:lnTo>
                <a:lnTo>
                  <a:pt x="0" y="21336"/>
                </a:lnTo>
                <a:lnTo>
                  <a:pt x="6071362" y="21336"/>
                </a:lnTo>
                <a:lnTo>
                  <a:pt x="6071362" y="0"/>
                </a:lnTo>
                <a:close/>
              </a:path>
            </a:pathLst>
          </a:custGeom>
          <a:solidFill>
            <a:srgbClr val="000000"/>
          </a:solidFill>
        </p:spPr>
        <p:txBody>
          <a:bodyPr wrap="square" lIns="0" tIns="0" rIns="0" bIns="0" rtlCol="0"/>
          <a:lstStyle/>
          <a:p>
            <a:endParaRPr dirty="0"/>
          </a:p>
        </p:txBody>
      </p:sp>
      <p:sp>
        <p:nvSpPr>
          <p:cNvPr id="14" name="object 8">
            <a:extLst>
              <a:ext uri="{FF2B5EF4-FFF2-40B4-BE49-F238E27FC236}">
                <a16:creationId xmlns:a16="http://schemas.microsoft.com/office/drawing/2014/main" id="{983350B6-AEDD-87FA-6171-51BABD49612F}"/>
              </a:ext>
            </a:extLst>
          </p:cNvPr>
          <p:cNvSpPr txBox="1"/>
          <p:nvPr/>
        </p:nvSpPr>
        <p:spPr>
          <a:xfrm>
            <a:off x="666000" y="5947979"/>
            <a:ext cx="3349537" cy="258404"/>
          </a:xfrm>
          <a:prstGeom prst="rect">
            <a:avLst/>
          </a:prstGeom>
        </p:spPr>
        <p:txBody>
          <a:bodyPr vert="horz" wrap="square" lIns="0" tIns="12065" rIns="0" bIns="0" rtlCol="0">
            <a:spAutoFit/>
          </a:bodyPr>
          <a:lstStyle/>
          <a:p>
            <a:pPr marL="12700">
              <a:lnSpc>
                <a:spcPct val="100000"/>
              </a:lnSpc>
              <a:spcBef>
                <a:spcPts val="650"/>
              </a:spcBef>
            </a:pPr>
            <a:r>
              <a:rPr lang="ja-JP" altLang="en-US" sz="1600" b="1" spc="-20" dirty="0">
                <a:latin typeface="游ゴシック" panose="020B0400000000000000" pitchFamily="50" charset="-128"/>
                <a:ea typeface="游ゴシック" panose="020B0400000000000000" pitchFamily="50" charset="-128"/>
                <a:cs typeface="游ゴシック"/>
              </a:rPr>
              <a:t>原子燃料サイクル専門部会制定標準</a:t>
            </a:r>
            <a:endParaRPr lang="ja-JP" altLang="en-US" sz="1600" b="1" dirty="0">
              <a:latin typeface="游ゴシック" panose="020B0400000000000000" pitchFamily="50" charset="-128"/>
              <a:ea typeface="游ゴシック" panose="020B0400000000000000" pitchFamily="50" charset="-128"/>
              <a:cs typeface="游ゴシック"/>
            </a:endParaRPr>
          </a:p>
        </p:txBody>
      </p:sp>
      <p:sp>
        <p:nvSpPr>
          <p:cNvPr id="15" name="object 10">
            <a:extLst>
              <a:ext uri="{FF2B5EF4-FFF2-40B4-BE49-F238E27FC236}">
                <a16:creationId xmlns:a16="http://schemas.microsoft.com/office/drawing/2014/main" id="{3216BBAE-FA1F-AEA3-E501-4251A9DCA05C}"/>
              </a:ext>
            </a:extLst>
          </p:cNvPr>
          <p:cNvSpPr txBox="1"/>
          <p:nvPr/>
        </p:nvSpPr>
        <p:spPr>
          <a:xfrm>
            <a:off x="691199" y="8548884"/>
            <a:ext cx="5900167" cy="616836"/>
          </a:xfrm>
          <a:prstGeom prst="rect">
            <a:avLst/>
          </a:prstGeom>
        </p:spPr>
        <p:txBody>
          <a:bodyPr vert="horz" wrap="square" lIns="0" tIns="26670" rIns="0" bIns="0" rtlCol="0">
            <a:spAutoFit/>
          </a:bodyPr>
          <a:lstStyle/>
          <a:p>
            <a:pPr marL="12700"/>
            <a:r>
              <a:rPr lang="ja-JP" altLang="en-US" sz="1050" spc="-20" dirty="0">
                <a:latin typeface="HGPｺﾞｼｯｸM" panose="020B0600000000000000" pitchFamily="50" charset="-128"/>
                <a:ea typeface="HGPｺﾞｼｯｸM" panose="020B0600000000000000" pitchFamily="50" charset="-128"/>
                <a:cs typeface="HGPｺﾞｼｯｸM"/>
              </a:rPr>
              <a:t>浅地中ピット処分対象廃棄体の製作要件及び検査方法</a:t>
            </a:r>
            <a:r>
              <a:rPr lang="en-US" altLang="ja-JP" sz="1050" spc="-20" dirty="0">
                <a:latin typeface="HGPｺﾞｼｯｸM" panose="020B0600000000000000" pitchFamily="50" charset="-128"/>
                <a:ea typeface="HGPｺﾞｼｯｸM" panose="020B0600000000000000" pitchFamily="50" charset="-128"/>
                <a:cs typeface="HGPｺﾞｼｯｸM"/>
              </a:rPr>
              <a:t>:2022 </a:t>
            </a:r>
            <a:r>
              <a:rPr lang="ja-JP" altLang="en-US" sz="1050" spc="-20" dirty="0">
                <a:latin typeface="HGPｺﾞｼｯｸM" panose="020B0600000000000000" pitchFamily="50" charset="-128"/>
                <a:ea typeface="HGPｺﾞｼｯｸM" panose="020B0600000000000000" pitchFamily="50" charset="-128"/>
                <a:cs typeface="HGPｺﾞｼｯｸM"/>
              </a:rPr>
              <a:t>－ドラム缶形態編－（</a:t>
            </a:r>
            <a:r>
              <a:rPr lang="en-US" altLang="ja-JP" sz="1050" spc="-20" dirty="0">
                <a:latin typeface="HGPｺﾞｼｯｸM" panose="020B0600000000000000" pitchFamily="50" charset="-128"/>
                <a:ea typeface="HGPｺﾞｼｯｸM" panose="020B0600000000000000" pitchFamily="50" charset="-128"/>
                <a:cs typeface="HGPｺﾞｼｯｸM"/>
              </a:rPr>
              <a:t>AESJ-SC-F027</a:t>
            </a:r>
            <a:r>
              <a:rPr lang="ja-JP" altLang="en-US" sz="1050" spc="-20" dirty="0">
                <a:latin typeface="HGPｺﾞｼｯｸM" panose="020B0600000000000000" pitchFamily="50" charset="-128"/>
                <a:ea typeface="HGPｺﾞｼｯｸM" panose="020B0600000000000000" pitchFamily="50" charset="-128"/>
                <a:cs typeface="HGPｺﾞｼｯｸM"/>
              </a:rPr>
              <a:t>：</a:t>
            </a:r>
            <a:r>
              <a:rPr lang="en-US" altLang="ja-JP" sz="1050" spc="-20" dirty="0">
                <a:latin typeface="HGPｺﾞｼｯｸM" panose="020B0600000000000000" pitchFamily="50" charset="-128"/>
                <a:ea typeface="HGPｺﾞｼｯｸM" panose="020B0600000000000000" pitchFamily="50" charset="-128"/>
                <a:cs typeface="HGPｺﾞｼｯｸM"/>
              </a:rPr>
              <a:t>2022</a:t>
            </a:r>
            <a:r>
              <a:rPr lang="ja-JP" altLang="en-US" sz="1050" spc="-20" dirty="0">
                <a:latin typeface="HGPｺﾞｼｯｸM" panose="020B0600000000000000" pitchFamily="50" charset="-128"/>
                <a:ea typeface="HGPｺﾞｼｯｸM" panose="020B0600000000000000" pitchFamily="50" charset="-128"/>
                <a:cs typeface="HGPｺﾞｼｯｸM"/>
              </a:rPr>
              <a:t>）</a:t>
            </a:r>
            <a:endParaRPr lang="en-US" altLang="ja-JP" sz="1050" spc="-20" dirty="0">
              <a:latin typeface="HGPｺﾞｼｯｸM" panose="020B0600000000000000" pitchFamily="50" charset="-128"/>
              <a:ea typeface="HGPｺﾞｼｯｸM" panose="020B0600000000000000" pitchFamily="50" charset="-128"/>
              <a:cs typeface="HGPｺﾞｼｯｸM"/>
            </a:endParaRPr>
          </a:p>
          <a:p>
            <a:pPr marL="12700"/>
            <a:r>
              <a:rPr lang="en-US" altLang="ja-JP" sz="900" spc="-10" dirty="0">
                <a:latin typeface="HGPｺﾞｼｯｸM"/>
                <a:cs typeface="HGPｺﾞｼｯｸM"/>
              </a:rPr>
              <a:t>【</a:t>
            </a:r>
            <a:r>
              <a:rPr lang="ja-JP" altLang="en-US" sz="900" spc="-10" dirty="0">
                <a:latin typeface="HGPｺﾞｼｯｸM"/>
                <a:cs typeface="HGPｺﾞｼｯｸM"/>
              </a:rPr>
              <a:t>担当分科会</a:t>
            </a:r>
            <a:r>
              <a:rPr lang="en-US" altLang="ja-JP" sz="900" spc="-10" dirty="0">
                <a:latin typeface="HGPｺﾞｼｯｸM"/>
                <a:cs typeface="HGPｺﾞｼｯｸM"/>
              </a:rPr>
              <a:t>】LLW</a:t>
            </a:r>
            <a:r>
              <a:rPr lang="ja-JP" altLang="en-US" sz="900" spc="-10" dirty="0">
                <a:latin typeface="HGPｺﾞｼｯｸM"/>
                <a:cs typeface="HGPｺﾞｼｯｸM"/>
              </a:rPr>
              <a:t> 廃棄体等製作・管理分科会</a:t>
            </a:r>
            <a:endParaRPr lang="ja-JP" altLang="en-US" sz="900" dirty="0">
              <a:latin typeface="HGPｺﾞｼｯｸM"/>
              <a:cs typeface="HGPｺﾞｼｯｸM"/>
            </a:endParaRPr>
          </a:p>
          <a:p>
            <a:pPr marL="12700"/>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】24</a:t>
            </a:r>
            <a:r>
              <a:rPr lang="en-US" altLang="ja-JP" sz="900" spc="-10" dirty="0">
                <a:latin typeface="HGPｺﾞｼｯｸM"/>
                <a:cs typeface="HGPｺﾞｼｯｸM"/>
              </a:rPr>
              <a:t>,750</a:t>
            </a:r>
            <a:r>
              <a:rPr lang="ja-JP" altLang="en-US" sz="900" spc="10" dirty="0">
                <a:latin typeface="HGPｺﾞｼｯｸM"/>
                <a:cs typeface="HGPｺﾞｼｯｸM"/>
              </a:rPr>
              <a:t>円　</a:t>
            </a:r>
            <a:r>
              <a:rPr lang="en-US" altLang="ja-JP" sz="900" spc="10" dirty="0">
                <a:latin typeface="HGPｺﾞｼｯｸM"/>
                <a:cs typeface="HGPｺﾞｼｯｸM"/>
              </a:rPr>
              <a:t>【</a:t>
            </a:r>
            <a:r>
              <a:rPr lang="ja-JP" altLang="en-US" sz="900" spc="10" dirty="0">
                <a:latin typeface="HGPｺﾞｼｯｸM"/>
                <a:cs typeface="HGPｺﾞｼｯｸM"/>
              </a:rPr>
              <a:t>会員価格・税込</a:t>
            </a:r>
            <a:r>
              <a:rPr lang="en-US" altLang="ja-JP" sz="900" spc="10" dirty="0">
                <a:latin typeface="HGPｺﾞｼｯｸM"/>
                <a:cs typeface="HGPｺﾞｼｯｸM"/>
              </a:rPr>
              <a:t>】20</a:t>
            </a:r>
            <a:r>
              <a:rPr lang="en-US" altLang="ja-JP" sz="900" spc="-10" dirty="0">
                <a:latin typeface="HGPｺﾞｼｯｸM"/>
                <a:cs typeface="HGPｺﾞｼｯｸM"/>
              </a:rPr>
              <a:t>,350</a:t>
            </a:r>
            <a:r>
              <a:rPr lang="ja-JP" altLang="en-US" sz="900" spc="80" dirty="0">
                <a:latin typeface="HGPｺﾞｼｯｸM"/>
                <a:cs typeface="HGPｺﾞｼｯｸM"/>
              </a:rPr>
              <a:t>円　</a:t>
            </a:r>
            <a:r>
              <a:rPr lang="en-US" altLang="ja-JP" sz="900" spc="80" dirty="0">
                <a:latin typeface="HGPｺﾞｼｯｸM"/>
                <a:cs typeface="HGPｺﾞｼｯｸM"/>
              </a:rPr>
              <a:t>【</a:t>
            </a:r>
            <a:r>
              <a:rPr lang="en-US" altLang="ja-JP" sz="900" spc="-10" dirty="0">
                <a:latin typeface="HGPｺﾞｼｯｸM"/>
                <a:cs typeface="HGPｺﾞｼｯｸM"/>
              </a:rPr>
              <a:t>ISBN】978-4-89047-450-9</a:t>
            </a:r>
            <a:r>
              <a:rPr lang="ja-JP" altLang="en-US" sz="900" spc="-1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5" dirty="0">
                <a:latin typeface="HGPｺﾞｼｯｸM"/>
                <a:cs typeface="HGPｺﾞｼｯｸM"/>
              </a:rPr>
              <a:t>2302</a:t>
            </a:r>
          </a:p>
          <a:p>
            <a:pPr marL="12700">
              <a:lnSpc>
                <a:spcPct val="100000"/>
              </a:lnSpc>
              <a:spcBef>
                <a:spcPts val="120"/>
              </a:spcBef>
            </a:pPr>
            <a:endParaRPr lang="ja-JP" altLang="en-US" sz="900" dirty="0">
              <a:latin typeface="HGPｺﾞｼｯｸM"/>
              <a:cs typeface="HGPｺﾞｼｯｸM"/>
            </a:endParaRPr>
          </a:p>
        </p:txBody>
      </p:sp>
      <p:sp>
        <p:nvSpPr>
          <p:cNvPr id="16" name="object 20">
            <a:extLst>
              <a:ext uri="{FF2B5EF4-FFF2-40B4-BE49-F238E27FC236}">
                <a16:creationId xmlns:a16="http://schemas.microsoft.com/office/drawing/2014/main" id="{02F38E0C-22AE-CEEB-C41E-723F973CCDDA}"/>
              </a:ext>
            </a:extLst>
          </p:cNvPr>
          <p:cNvSpPr/>
          <p:nvPr/>
        </p:nvSpPr>
        <p:spPr>
          <a:xfrm>
            <a:off x="666000" y="8472685"/>
            <a:ext cx="6083935" cy="0"/>
          </a:xfrm>
          <a:custGeom>
            <a:avLst/>
            <a:gdLst/>
            <a:ahLst/>
            <a:cxnLst/>
            <a:rect l="l" t="t" r="r" b="b"/>
            <a:pathLst>
              <a:path w="6083934">
                <a:moveTo>
                  <a:pt x="0" y="0"/>
                </a:moveTo>
                <a:lnTo>
                  <a:pt x="6083935" y="0"/>
                </a:lnTo>
              </a:path>
            </a:pathLst>
          </a:custGeom>
          <a:ln w="9525">
            <a:solidFill>
              <a:srgbClr val="000000"/>
            </a:solidFill>
            <a:prstDash val="sysDot"/>
          </a:ln>
        </p:spPr>
        <p:txBody>
          <a:bodyPr wrap="square" lIns="0" tIns="0" rIns="0" bIns="0" rtlCol="0"/>
          <a:lstStyle/>
          <a:p>
            <a:endParaRPr dirty="0"/>
          </a:p>
        </p:txBody>
      </p:sp>
      <p:sp>
        <p:nvSpPr>
          <p:cNvPr id="17" name="object 10">
            <a:extLst>
              <a:ext uri="{FF2B5EF4-FFF2-40B4-BE49-F238E27FC236}">
                <a16:creationId xmlns:a16="http://schemas.microsoft.com/office/drawing/2014/main" id="{F3BABB47-CD9D-90AC-87C6-51F379B67593}"/>
              </a:ext>
            </a:extLst>
          </p:cNvPr>
          <p:cNvSpPr txBox="1"/>
          <p:nvPr/>
        </p:nvSpPr>
        <p:spPr>
          <a:xfrm>
            <a:off x="691199" y="7694267"/>
            <a:ext cx="5900167" cy="778418"/>
          </a:xfrm>
          <a:prstGeom prst="rect">
            <a:avLst/>
          </a:prstGeom>
        </p:spPr>
        <p:txBody>
          <a:bodyPr vert="horz" wrap="square" lIns="0" tIns="26670" rIns="0" bIns="0" rtlCol="0">
            <a:spAutoFit/>
          </a:bodyPr>
          <a:lstStyle/>
          <a:p>
            <a:pPr marL="12700"/>
            <a:r>
              <a:rPr lang="ja-JP" altLang="en-US" sz="1050" spc="-20" dirty="0">
                <a:latin typeface="HGPｺﾞｼｯｸM" panose="020B0600000000000000" pitchFamily="50" charset="-128"/>
                <a:ea typeface="HGPｺﾞｼｯｸM" panose="020B0600000000000000" pitchFamily="50" charset="-128"/>
                <a:cs typeface="HGPｺﾞｼｯｸM"/>
              </a:rPr>
              <a:t>低レベル放射性廃棄物の埋設地に係る埋戻しの方法及び施設の管理方法－中深度処分編：</a:t>
            </a:r>
            <a:r>
              <a:rPr lang="en-US" altLang="ja-JP" sz="1050" spc="-20" dirty="0">
                <a:latin typeface="HGPｺﾞｼｯｸM" panose="020B0600000000000000" pitchFamily="50" charset="-128"/>
                <a:ea typeface="HGPｺﾞｼｯｸM" panose="020B0600000000000000" pitchFamily="50" charset="-128"/>
                <a:cs typeface="HGPｺﾞｼｯｸM"/>
              </a:rPr>
              <a:t>2023</a:t>
            </a:r>
            <a:r>
              <a:rPr lang="ja-JP" altLang="en-US" sz="1050" spc="-20" dirty="0">
                <a:latin typeface="HGPｺﾞｼｯｸM" panose="020B0600000000000000" pitchFamily="50" charset="-128"/>
                <a:ea typeface="HGPｺﾞｼｯｸM" panose="020B0600000000000000" pitchFamily="50" charset="-128"/>
                <a:cs typeface="HGPｺﾞｼｯｸM"/>
              </a:rPr>
              <a:t>（</a:t>
            </a:r>
            <a:r>
              <a:rPr lang="en-US" altLang="ja-JP" sz="1050" spc="-20" dirty="0">
                <a:latin typeface="HGPｺﾞｼｯｸM" panose="020B0600000000000000" pitchFamily="50" charset="-128"/>
                <a:ea typeface="HGPｺﾞｼｯｸM" panose="020B0600000000000000" pitchFamily="50" charset="-128"/>
                <a:cs typeface="HGPｺﾞｼｯｸM"/>
              </a:rPr>
              <a:t>AESJ-SC-F028</a:t>
            </a:r>
            <a:r>
              <a:rPr lang="ja-JP" altLang="en-US" sz="1050" spc="-20" dirty="0">
                <a:latin typeface="HGPｺﾞｼｯｸM" panose="020B0600000000000000" pitchFamily="50" charset="-128"/>
                <a:ea typeface="HGPｺﾞｼｯｸM" panose="020B0600000000000000" pitchFamily="50" charset="-128"/>
                <a:cs typeface="HGPｺﾞｼｯｸM"/>
              </a:rPr>
              <a:t>：</a:t>
            </a:r>
            <a:r>
              <a:rPr lang="en-US" altLang="ja-JP" sz="1050" spc="-20" dirty="0">
                <a:latin typeface="HGPｺﾞｼｯｸM" panose="020B0600000000000000" pitchFamily="50" charset="-128"/>
                <a:ea typeface="HGPｺﾞｼｯｸM" panose="020B0600000000000000" pitchFamily="50" charset="-128"/>
                <a:cs typeface="HGPｺﾞｼｯｸM"/>
              </a:rPr>
              <a:t>2023</a:t>
            </a:r>
            <a:r>
              <a:rPr lang="ja-JP" altLang="en-US" sz="1050" spc="-20" dirty="0">
                <a:latin typeface="HGPｺﾞｼｯｸM" panose="020B0600000000000000" pitchFamily="50" charset="-128"/>
                <a:ea typeface="HGPｺﾞｼｯｸM" panose="020B0600000000000000" pitchFamily="50" charset="-128"/>
                <a:cs typeface="HGPｺﾞｼｯｸM"/>
              </a:rPr>
              <a:t>）</a:t>
            </a:r>
            <a:endParaRPr lang="en-US" altLang="ja-JP" sz="1050" spc="-20" dirty="0">
              <a:latin typeface="HGPｺﾞｼｯｸM" panose="020B0600000000000000" pitchFamily="50" charset="-128"/>
              <a:ea typeface="HGPｺﾞｼｯｸM" panose="020B0600000000000000" pitchFamily="50" charset="-128"/>
              <a:cs typeface="HGPｺﾞｼｯｸM"/>
            </a:endParaRPr>
          </a:p>
          <a:p>
            <a:pPr marL="12700"/>
            <a:r>
              <a:rPr lang="en-US" altLang="ja-JP" sz="900" spc="-10" dirty="0">
                <a:latin typeface="HGPｺﾞｼｯｸM"/>
                <a:cs typeface="HGPｺﾞｼｯｸM"/>
              </a:rPr>
              <a:t>【</a:t>
            </a:r>
            <a:r>
              <a:rPr lang="ja-JP" altLang="en-US" sz="900" spc="-10" dirty="0">
                <a:latin typeface="HGPｺﾞｼｯｸM"/>
                <a:cs typeface="HGPｺﾞｼｯｸM"/>
              </a:rPr>
              <a:t>担当分科会</a:t>
            </a:r>
            <a:r>
              <a:rPr lang="en-US" altLang="ja-JP" sz="900" spc="-10" dirty="0">
                <a:latin typeface="HGPｺﾞｼｯｸM"/>
                <a:cs typeface="HGPｺﾞｼｯｸM"/>
              </a:rPr>
              <a:t>】LLW</a:t>
            </a:r>
            <a:r>
              <a:rPr lang="ja-JP" altLang="en-US" sz="900" spc="-10" dirty="0">
                <a:latin typeface="HGPｺﾞｼｯｸM"/>
                <a:cs typeface="HGPｺﾞｼｯｸM"/>
              </a:rPr>
              <a:t>埋設後管理分科会</a:t>
            </a:r>
            <a:endParaRPr lang="ja-JP" altLang="en-US" sz="900" dirty="0">
              <a:latin typeface="HGPｺﾞｼｯｸM"/>
              <a:cs typeface="HGPｺﾞｼｯｸM"/>
            </a:endParaRPr>
          </a:p>
          <a:p>
            <a:pPr marL="12700"/>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】20</a:t>
            </a:r>
            <a:r>
              <a:rPr lang="en-US" altLang="ja-JP" sz="900" spc="-10" dirty="0">
                <a:latin typeface="HGPｺﾞｼｯｸM"/>
                <a:cs typeface="HGPｺﾞｼｯｸM"/>
              </a:rPr>
              <a:t>,625</a:t>
            </a:r>
            <a:r>
              <a:rPr lang="ja-JP" altLang="en-US" sz="900" spc="10" dirty="0">
                <a:latin typeface="HGPｺﾞｼｯｸM"/>
                <a:cs typeface="HGPｺﾞｼｯｸM"/>
              </a:rPr>
              <a:t>円　</a:t>
            </a:r>
            <a:r>
              <a:rPr lang="en-US" altLang="ja-JP" sz="900" spc="10" dirty="0">
                <a:latin typeface="HGPｺﾞｼｯｸM"/>
                <a:cs typeface="HGPｺﾞｼｯｸM"/>
              </a:rPr>
              <a:t>【</a:t>
            </a:r>
            <a:r>
              <a:rPr lang="ja-JP" altLang="en-US" sz="900" spc="10" dirty="0">
                <a:latin typeface="HGPｺﾞｼｯｸM"/>
                <a:cs typeface="HGPｺﾞｼｯｸM"/>
              </a:rPr>
              <a:t>会員価格・税込</a:t>
            </a:r>
            <a:r>
              <a:rPr lang="en-US" altLang="ja-JP" sz="900" spc="10" dirty="0">
                <a:latin typeface="HGPｺﾞｼｯｸM"/>
                <a:cs typeface="HGPｺﾞｼｯｸM"/>
              </a:rPr>
              <a:t>】16</a:t>
            </a:r>
            <a:r>
              <a:rPr lang="en-US" altLang="ja-JP" sz="900" spc="-10" dirty="0">
                <a:latin typeface="HGPｺﾞｼｯｸM"/>
                <a:cs typeface="HGPｺﾞｼｯｸM"/>
              </a:rPr>
              <a:t>,500</a:t>
            </a:r>
            <a:r>
              <a:rPr lang="ja-JP" altLang="en-US" sz="900" spc="80" dirty="0">
                <a:latin typeface="HGPｺﾞｼｯｸM"/>
                <a:cs typeface="HGPｺﾞｼｯｸM"/>
              </a:rPr>
              <a:t>円　</a:t>
            </a:r>
            <a:r>
              <a:rPr lang="en-US" altLang="ja-JP" sz="900" spc="80" dirty="0">
                <a:latin typeface="HGPｺﾞｼｯｸM"/>
                <a:cs typeface="HGPｺﾞｼｯｸM"/>
              </a:rPr>
              <a:t>【</a:t>
            </a:r>
            <a:r>
              <a:rPr lang="en-US" altLang="ja-JP" sz="900" spc="-10" dirty="0">
                <a:latin typeface="HGPｺﾞｼｯｸM"/>
                <a:cs typeface="HGPｺﾞｼｯｸM"/>
              </a:rPr>
              <a:t>ISBN】978-4-89047-454-7</a:t>
            </a:r>
            <a:r>
              <a:rPr lang="ja-JP" altLang="en-US" sz="900" spc="-1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5" dirty="0">
                <a:latin typeface="HGPｺﾞｼｯｸM"/>
                <a:cs typeface="HGPｺﾞｼｯｸM"/>
              </a:rPr>
              <a:t>2306</a:t>
            </a:r>
          </a:p>
          <a:p>
            <a:pPr marL="12700">
              <a:lnSpc>
                <a:spcPct val="100000"/>
              </a:lnSpc>
              <a:spcBef>
                <a:spcPts val="120"/>
              </a:spcBef>
            </a:pPr>
            <a:endParaRPr lang="ja-JP" altLang="en-US" sz="900" dirty="0">
              <a:latin typeface="HGPｺﾞｼｯｸM"/>
              <a:cs typeface="HGPｺﾞｼｯｸM"/>
            </a:endParaRPr>
          </a:p>
        </p:txBody>
      </p:sp>
      <p:sp>
        <p:nvSpPr>
          <p:cNvPr id="18" name="object 20">
            <a:extLst>
              <a:ext uri="{FF2B5EF4-FFF2-40B4-BE49-F238E27FC236}">
                <a16:creationId xmlns:a16="http://schemas.microsoft.com/office/drawing/2014/main" id="{86BFAB25-2CE9-B7BE-4EED-410296837223}"/>
              </a:ext>
            </a:extLst>
          </p:cNvPr>
          <p:cNvSpPr/>
          <p:nvPr/>
        </p:nvSpPr>
        <p:spPr>
          <a:xfrm>
            <a:off x="665999" y="7608731"/>
            <a:ext cx="6083935" cy="0"/>
          </a:xfrm>
          <a:custGeom>
            <a:avLst/>
            <a:gdLst/>
            <a:ahLst/>
            <a:cxnLst/>
            <a:rect l="l" t="t" r="r" b="b"/>
            <a:pathLst>
              <a:path w="6083934">
                <a:moveTo>
                  <a:pt x="0" y="0"/>
                </a:moveTo>
                <a:lnTo>
                  <a:pt x="6083935" y="0"/>
                </a:lnTo>
              </a:path>
            </a:pathLst>
          </a:custGeom>
          <a:ln w="9525">
            <a:solidFill>
              <a:srgbClr val="000000"/>
            </a:solidFill>
            <a:prstDash val="sysDot"/>
          </a:ln>
        </p:spPr>
        <p:txBody>
          <a:bodyPr wrap="square" lIns="0" tIns="0" rIns="0" bIns="0" rtlCol="0"/>
          <a:lstStyle/>
          <a:p>
            <a:endParaRPr dirty="0"/>
          </a:p>
        </p:txBody>
      </p:sp>
      <p:sp>
        <p:nvSpPr>
          <p:cNvPr id="19" name="object 10">
            <a:extLst>
              <a:ext uri="{FF2B5EF4-FFF2-40B4-BE49-F238E27FC236}">
                <a16:creationId xmlns:a16="http://schemas.microsoft.com/office/drawing/2014/main" id="{9943AAD0-D4F6-ABDB-8509-F514E79BB2C5}"/>
              </a:ext>
            </a:extLst>
          </p:cNvPr>
          <p:cNvSpPr txBox="1"/>
          <p:nvPr/>
        </p:nvSpPr>
        <p:spPr>
          <a:xfrm>
            <a:off x="691200" y="6991895"/>
            <a:ext cx="5900167" cy="616836"/>
          </a:xfrm>
          <a:prstGeom prst="rect">
            <a:avLst/>
          </a:prstGeom>
        </p:spPr>
        <p:txBody>
          <a:bodyPr vert="horz" wrap="square" lIns="0" tIns="26670" rIns="0" bIns="0" rtlCol="0">
            <a:spAutoFit/>
          </a:bodyPr>
          <a:lstStyle/>
          <a:p>
            <a:pPr marL="12700"/>
            <a:r>
              <a:rPr lang="ja-JP" altLang="en-US" sz="1050" spc="-20" dirty="0">
                <a:latin typeface="HGPｺﾞｼｯｸM" panose="020B0600000000000000" pitchFamily="50" charset="-128"/>
                <a:ea typeface="HGPｺﾞｼｯｸM" panose="020B0600000000000000" pitchFamily="50" charset="-128"/>
                <a:cs typeface="HGPｺﾞｼｯｸM"/>
              </a:rPr>
              <a:t>低レベル放射性廃棄物処分施設の安全評価の実施方法－中深度処分編：</a:t>
            </a:r>
            <a:r>
              <a:rPr lang="en-US" altLang="ja-JP" sz="1050" spc="-20" dirty="0">
                <a:latin typeface="HGPｺﾞｼｯｸM" panose="020B0600000000000000" pitchFamily="50" charset="-128"/>
                <a:ea typeface="HGPｺﾞｼｯｸM" panose="020B0600000000000000" pitchFamily="50" charset="-128"/>
                <a:cs typeface="HGPｺﾞｼｯｸM"/>
              </a:rPr>
              <a:t>2023</a:t>
            </a:r>
            <a:r>
              <a:rPr lang="ja-JP" altLang="en-US" sz="1050" spc="-20" dirty="0">
                <a:latin typeface="HGPｺﾞｼｯｸM" panose="020B0600000000000000" pitchFamily="50" charset="-128"/>
                <a:ea typeface="HGPｺﾞｼｯｸM" panose="020B0600000000000000" pitchFamily="50" charset="-128"/>
                <a:cs typeface="HGPｺﾞｼｯｸM"/>
              </a:rPr>
              <a:t>（</a:t>
            </a:r>
            <a:r>
              <a:rPr lang="en-US" altLang="ja-JP" sz="1050" spc="-20" dirty="0">
                <a:latin typeface="HGPｺﾞｼｯｸM" panose="020B0600000000000000" pitchFamily="50" charset="-128"/>
                <a:ea typeface="HGPｺﾞｼｯｸM" panose="020B0600000000000000" pitchFamily="50" charset="-128"/>
                <a:cs typeface="HGPｺﾞｼｯｸM"/>
              </a:rPr>
              <a:t>AESJ-SC-F012:2023</a:t>
            </a:r>
            <a:r>
              <a:rPr lang="ja-JP" altLang="en-US" sz="1050" spc="-20" dirty="0">
                <a:latin typeface="HGPｺﾞｼｯｸM" panose="020B0600000000000000" pitchFamily="50" charset="-128"/>
                <a:ea typeface="HGPｺﾞｼｯｸM" panose="020B0600000000000000" pitchFamily="50" charset="-128"/>
                <a:cs typeface="HGPｺﾞｼｯｸM"/>
              </a:rPr>
              <a:t>）</a:t>
            </a:r>
            <a:endParaRPr lang="en-US" altLang="ja-JP" sz="1050" spc="-20" dirty="0">
              <a:latin typeface="HGPｺﾞｼｯｸM" panose="020B0600000000000000" pitchFamily="50" charset="-128"/>
              <a:ea typeface="HGPｺﾞｼｯｸM" panose="020B0600000000000000" pitchFamily="50" charset="-128"/>
              <a:cs typeface="HGPｺﾞｼｯｸM"/>
            </a:endParaRPr>
          </a:p>
          <a:p>
            <a:pPr marL="12700"/>
            <a:r>
              <a:rPr lang="en-US" altLang="ja-JP" sz="900" spc="-10" dirty="0">
                <a:latin typeface="HGPｺﾞｼｯｸM"/>
                <a:cs typeface="HGPｺﾞｼｯｸM"/>
              </a:rPr>
              <a:t>【</a:t>
            </a:r>
            <a:r>
              <a:rPr lang="ja-JP" altLang="en-US" sz="900" spc="-10" dirty="0">
                <a:latin typeface="HGPｺﾞｼｯｸM"/>
                <a:cs typeface="HGPｺﾞｼｯｸM"/>
              </a:rPr>
              <a:t>担当分科会</a:t>
            </a:r>
            <a:r>
              <a:rPr lang="en-US" altLang="ja-JP" sz="900" spc="-10" dirty="0">
                <a:latin typeface="HGPｺﾞｼｯｸM"/>
                <a:cs typeface="HGPｺﾞｼｯｸM"/>
              </a:rPr>
              <a:t>】LLW</a:t>
            </a:r>
            <a:r>
              <a:rPr lang="ja-JP" altLang="en-US" sz="900" spc="-10" dirty="0">
                <a:latin typeface="HGPｺﾞｼｯｸM"/>
                <a:cs typeface="HGPｺﾞｼｯｸM"/>
              </a:rPr>
              <a:t>処分安全評価分科会</a:t>
            </a:r>
            <a:endParaRPr lang="ja-JP" altLang="en-US" sz="900" dirty="0">
              <a:latin typeface="HGPｺﾞｼｯｸM"/>
              <a:cs typeface="HGPｺﾞｼｯｸM"/>
            </a:endParaRPr>
          </a:p>
          <a:p>
            <a:pPr marL="12700"/>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】20</a:t>
            </a:r>
            <a:r>
              <a:rPr lang="en-US" altLang="ja-JP" sz="900" spc="-10" dirty="0">
                <a:latin typeface="HGPｺﾞｼｯｸM"/>
                <a:cs typeface="HGPｺﾞｼｯｸM"/>
              </a:rPr>
              <a:t>,625</a:t>
            </a:r>
            <a:r>
              <a:rPr lang="ja-JP" altLang="en-US" sz="900" spc="10" dirty="0">
                <a:latin typeface="HGPｺﾞｼｯｸM"/>
                <a:cs typeface="HGPｺﾞｼｯｸM"/>
              </a:rPr>
              <a:t>円　</a:t>
            </a:r>
            <a:r>
              <a:rPr lang="en-US" altLang="ja-JP" sz="900" spc="10" dirty="0">
                <a:latin typeface="HGPｺﾞｼｯｸM"/>
                <a:cs typeface="HGPｺﾞｼｯｸM"/>
              </a:rPr>
              <a:t>【</a:t>
            </a:r>
            <a:r>
              <a:rPr lang="ja-JP" altLang="en-US" sz="900" spc="10" dirty="0">
                <a:latin typeface="HGPｺﾞｼｯｸM"/>
                <a:cs typeface="HGPｺﾞｼｯｸM"/>
              </a:rPr>
              <a:t>会員価格・税込</a:t>
            </a:r>
            <a:r>
              <a:rPr lang="en-US" altLang="ja-JP" sz="900" spc="10" dirty="0">
                <a:latin typeface="HGPｺﾞｼｯｸM"/>
                <a:cs typeface="HGPｺﾞｼｯｸM"/>
              </a:rPr>
              <a:t>】16</a:t>
            </a:r>
            <a:r>
              <a:rPr lang="en-US" altLang="ja-JP" sz="900" spc="-10" dirty="0">
                <a:latin typeface="HGPｺﾞｼｯｸM"/>
                <a:cs typeface="HGPｺﾞｼｯｸM"/>
              </a:rPr>
              <a:t>,500</a:t>
            </a:r>
            <a:r>
              <a:rPr lang="ja-JP" altLang="en-US" sz="900" spc="80" dirty="0">
                <a:latin typeface="HGPｺﾞｼｯｸM"/>
                <a:cs typeface="HGPｺﾞｼｯｸM"/>
              </a:rPr>
              <a:t>円　</a:t>
            </a:r>
            <a:r>
              <a:rPr lang="en-US" altLang="ja-JP" sz="900" spc="80" dirty="0">
                <a:latin typeface="HGPｺﾞｼｯｸM"/>
                <a:cs typeface="HGPｺﾞｼｯｸM"/>
              </a:rPr>
              <a:t>【</a:t>
            </a:r>
            <a:r>
              <a:rPr lang="en-US" altLang="ja-JP" sz="900" spc="-10" dirty="0">
                <a:latin typeface="HGPｺﾞｼｯｸM"/>
                <a:cs typeface="HGPｺﾞｼｯｸM"/>
              </a:rPr>
              <a:t>ISBN】978-4-89047-463-9</a:t>
            </a:r>
            <a:r>
              <a:rPr lang="ja-JP" altLang="en-US" sz="900" spc="-1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5" dirty="0">
                <a:latin typeface="HGPｺﾞｼｯｸM"/>
                <a:cs typeface="HGPｺﾞｼｯｸM"/>
              </a:rPr>
              <a:t>2307</a:t>
            </a:r>
          </a:p>
          <a:p>
            <a:pPr marL="12700">
              <a:lnSpc>
                <a:spcPct val="100000"/>
              </a:lnSpc>
              <a:spcBef>
                <a:spcPts val="120"/>
              </a:spcBef>
            </a:pPr>
            <a:endParaRPr lang="ja-JP" altLang="en-US" sz="900" dirty="0">
              <a:latin typeface="HGPｺﾞｼｯｸM"/>
              <a:cs typeface="HGPｺﾞｼｯｸM"/>
            </a:endParaRPr>
          </a:p>
        </p:txBody>
      </p:sp>
      <p:sp>
        <p:nvSpPr>
          <p:cNvPr id="20" name="object 9">
            <a:extLst>
              <a:ext uri="{FF2B5EF4-FFF2-40B4-BE49-F238E27FC236}">
                <a16:creationId xmlns:a16="http://schemas.microsoft.com/office/drawing/2014/main" id="{99663F97-793C-B317-F3A8-47FFC54814AF}"/>
              </a:ext>
            </a:extLst>
          </p:cNvPr>
          <p:cNvSpPr/>
          <p:nvPr/>
        </p:nvSpPr>
        <p:spPr>
          <a:xfrm>
            <a:off x="637285" y="4597017"/>
            <a:ext cx="6067680" cy="21600"/>
          </a:xfrm>
          <a:custGeom>
            <a:avLst/>
            <a:gdLst/>
            <a:ahLst/>
            <a:cxnLst/>
            <a:rect l="l" t="t" r="r" b="b"/>
            <a:pathLst>
              <a:path w="6071870" h="21589">
                <a:moveTo>
                  <a:pt x="6071362" y="0"/>
                </a:moveTo>
                <a:lnTo>
                  <a:pt x="0" y="0"/>
                </a:lnTo>
                <a:lnTo>
                  <a:pt x="0" y="21336"/>
                </a:lnTo>
                <a:lnTo>
                  <a:pt x="6071362" y="21336"/>
                </a:lnTo>
                <a:lnTo>
                  <a:pt x="6071362" y="0"/>
                </a:lnTo>
                <a:close/>
              </a:path>
            </a:pathLst>
          </a:custGeom>
          <a:solidFill>
            <a:srgbClr val="000000"/>
          </a:solidFill>
        </p:spPr>
        <p:txBody>
          <a:bodyPr wrap="square" lIns="0" tIns="0" rIns="0" bIns="0" rtlCol="0"/>
          <a:lstStyle/>
          <a:p>
            <a:endParaRPr dirty="0"/>
          </a:p>
        </p:txBody>
      </p:sp>
      <p:sp>
        <p:nvSpPr>
          <p:cNvPr id="25" name="object 15">
            <a:extLst>
              <a:ext uri="{FF2B5EF4-FFF2-40B4-BE49-F238E27FC236}">
                <a16:creationId xmlns:a16="http://schemas.microsoft.com/office/drawing/2014/main" id="{3AD31C95-F5A3-4B76-0127-A95A981EA4A3}"/>
              </a:ext>
            </a:extLst>
          </p:cNvPr>
          <p:cNvSpPr/>
          <p:nvPr/>
        </p:nvSpPr>
        <p:spPr>
          <a:xfrm>
            <a:off x="666000" y="9461500"/>
            <a:ext cx="6083935" cy="0"/>
          </a:xfrm>
          <a:custGeom>
            <a:avLst/>
            <a:gdLst/>
            <a:ahLst/>
            <a:cxnLst/>
            <a:rect l="l" t="t" r="r" b="b"/>
            <a:pathLst>
              <a:path w="6083934">
                <a:moveTo>
                  <a:pt x="0" y="0"/>
                </a:moveTo>
                <a:lnTo>
                  <a:pt x="6083935" y="0"/>
                </a:lnTo>
              </a:path>
            </a:pathLst>
          </a:custGeom>
          <a:ln w="25400">
            <a:solidFill>
              <a:srgbClr val="000000"/>
            </a:solidFill>
          </a:ln>
        </p:spPr>
        <p:txBody>
          <a:bodyPr wrap="square" lIns="0" tIns="0" rIns="0" bIns="0" rtlCol="0"/>
          <a:lstStyle/>
          <a:p>
            <a:endParaRPr dirty="0"/>
          </a:p>
        </p:txBody>
      </p:sp>
      <p:sp>
        <p:nvSpPr>
          <p:cNvPr id="26" name="object 17">
            <a:extLst>
              <a:ext uri="{FF2B5EF4-FFF2-40B4-BE49-F238E27FC236}">
                <a16:creationId xmlns:a16="http://schemas.microsoft.com/office/drawing/2014/main" id="{A677BC86-AF5E-7240-D837-FB07F1F00505}"/>
              </a:ext>
            </a:extLst>
          </p:cNvPr>
          <p:cNvSpPr txBox="1"/>
          <p:nvPr/>
        </p:nvSpPr>
        <p:spPr>
          <a:xfrm>
            <a:off x="4083050" y="9537700"/>
            <a:ext cx="2518410" cy="648335"/>
          </a:xfrm>
          <a:prstGeom prst="rect">
            <a:avLst/>
          </a:prstGeom>
        </p:spPr>
        <p:txBody>
          <a:bodyPr vert="horz" wrap="square" lIns="0" tIns="43180" rIns="0" bIns="0" rtlCol="0">
            <a:spAutoFit/>
          </a:bodyPr>
          <a:lstStyle/>
          <a:p>
            <a:pPr marL="12700">
              <a:lnSpc>
                <a:spcPct val="100000"/>
              </a:lnSpc>
              <a:spcBef>
                <a:spcPts val="340"/>
              </a:spcBef>
            </a:pPr>
            <a:r>
              <a:rPr sz="900" b="1" spc="25" dirty="0">
                <a:latin typeface="游ゴシック"/>
                <a:cs typeface="游ゴシック"/>
              </a:rPr>
              <a:t>一般社団法人 日本原子力学会 標準課</a:t>
            </a:r>
            <a:endParaRPr sz="900" dirty="0">
              <a:latin typeface="游ゴシック"/>
              <a:cs typeface="游ゴシック"/>
            </a:endParaRPr>
          </a:p>
          <a:p>
            <a:pPr marL="12700" marR="5080">
              <a:lnSpc>
                <a:spcPts val="1200"/>
              </a:lnSpc>
              <a:spcBef>
                <a:spcPts val="60"/>
              </a:spcBef>
            </a:pPr>
            <a:r>
              <a:rPr sz="800" dirty="0">
                <a:latin typeface="游ゴシック"/>
                <a:cs typeface="游ゴシック"/>
              </a:rPr>
              <a:t>〒</a:t>
            </a:r>
            <a:r>
              <a:rPr sz="800" spc="-10" dirty="0">
                <a:latin typeface="游ゴシック"/>
                <a:cs typeface="游ゴシック"/>
              </a:rPr>
              <a:t>105-</a:t>
            </a:r>
            <a:r>
              <a:rPr sz="800" dirty="0">
                <a:latin typeface="游ゴシック"/>
                <a:cs typeface="游ゴシック"/>
              </a:rPr>
              <a:t>0004</a:t>
            </a:r>
            <a:r>
              <a:rPr sz="800" spc="10" dirty="0">
                <a:latin typeface="游ゴシック"/>
                <a:cs typeface="游ゴシック"/>
              </a:rPr>
              <a:t> 東京都港区新橋</a:t>
            </a:r>
            <a:r>
              <a:rPr sz="800" spc="-10" dirty="0">
                <a:latin typeface="游ゴシック"/>
                <a:cs typeface="游ゴシック"/>
              </a:rPr>
              <a:t>2-3-</a:t>
            </a:r>
            <a:r>
              <a:rPr sz="800" dirty="0">
                <a:latin typeface="游ゴシック"/>
                <a:cs typeface="游ゴシック"/>
              </a:rPr>
              <a:t>7</a:t>
            </a:r>
            <a:r>
              <a:rPr sz="800" spc="25" dirty="0">
                <a:latin typeface="游ゴシック"/>
                <a:cs typeface="游ゴシック"/>
              </a:rPr>
              <a:t>  新橋第二中ビル</a:t>
            </a:r>
            <a:r>
              <a:rPr sz="800" spc="-25" dirty="0">
                <a:latin typeface="游ゴシック"/>
                <a:cs typeface="游ゴシック"/>
              </a:rPr>
              <a:t>3F </a:t>
            </a:r>
            <a:r>
              <a:rPr sz="800" dirty="0">
                <a:latin typeface="游ゴシック"/>
                <a:cs typeface="游ゴシック"/>
              </a:rPr>
              <a:t>TEL</a:t>
            </a:r>
            <a:r>
              <a:rPr sz="800" spc="5" dirty="0">
                <a:latin typeface="游ゴシック"/>
                <a:cs typeface="游ゴシック"/>
              </a:rPr>
              <a:t>: </a:t>
            </a:r>
            <a:r>
              <a:rPr sz="800" spc="-10" dirty="0">
                <a:latin typeface="游ゴシック"/>
                <a:cs typeface="游ゴシック"/>
              </a:rPr>
              <a:t>03-3508-</a:t>
            </a:r>
            <a:r>
              <a:rPr sz="800" dirty="0">
                <a:latin typeface="游ゴシック"/>
                <a:cs typeface="游ゴシック"/>
              </a:rPr>
              <a:t>1263</a:t>
            </a:r>
            <a:r>
              <a:rPr sz="800" spc="185" dirty="0">
                <a:latin typeface="游ゴシック"/>
                <a:cs typeface="游ゴシック"/>
              </a:rPr>
              <a:t>  </a:t>
            </a:r>
            <a:r>
              <a:rPr sz="800" dirty="0">
                <a:latin typeface="游ゴシック"/>
                <a:cs typeface="游ゴシック"/>
              </a:rPr>
              <a:t>FAX</a:t>
            </a:r>
            <a:r>
              <a:rPr sz="800" spc="5" dirty="0">
                <a:latin typeface="游ゴシック"/>
                <a:cs typeface="游ゴシック"/>
              </a:rPr>
              <a:t>: </a:t>
            </a:r>
            <a:r>
              <a:rPr sz="800" spc="-10" dirty="0">
                <a:latin typeface="游ゴシック"/>
                <a:cs typeface="游ゴシック"/>
              </a:rPr>
              <a:t>03-3581-</a:t>
            </a:r>
            <a:r>
              <a:rPr sz="800" spc="-20" dirty="0">
                <a:latin typeface="游ゴシック"/>
                <a:cs typeface="游ゴシック"/>
              </a:rPr>
              <a:t>6128</a:t>
            </a:r>
            <a:endParaRPr sz="800" dirty="0">
              <a:latin typeface="游ゴシック"/>
              <a:cs typeface="游ゴシック"/>
            </a:endParaRPr>
          </a:p>
          <a:p>
            <a:pPr marL="12700">
              <a:lnSpc>
                <a:spcPct val="100000"/>
              </a:lnSpc>
              <a:spcBef>
                <a:spcPts val="160"/>
              </a:spcBef>
            </a:pPr>
            <a:r>
              <a:rPr sz="800" dirty="0">
                <a:latin typeface="游ゴシック"/>
                <a:cs typeface="游ゴシック"/>
              </a:rPr>
              <a:t>E-mail:</a:t>
            </a:r>
            <a:r>
              <a:rPr sz="800" spc="-30" dirty="0">
                <a:latin typeface="游ゴシック"/>
                <a:cs typeface="游ゴシック"/>
              </a:rPr>
              <a:t> </a:t>
            </a:r>
            <a:r>
              <a:rPr sz="800" spc="-10" dirty="0">
                <a:latin typeface="游ゴシック"/>
                <a:cs typeface="游ゴシック"/>
                <a:hlinkClick r:id="rId3"/>
              </a:rPr>
              <a:t>sc@aesj.or.jp</a:t>
            </a:r>
            <a:endParaRPr sz="800" dirty="0">
              <a:latin typeface="游ゴシック"/>
              <a:cs typeface="游ゴシック"/>
            </a:endParaRPr>
          </a:p>
        </p:txBody>
      </p:sp>
      <p:sp>
        <p:nvSpPr>
          <p:cNvPr id="27" name="object 15">
            <a:extLst>
              <a:ext uri="{FF2B5EF4-FFF2-40B4-BE49-F238E27FC236}">
                <a16:creationId xmlns:a16="http://schemas.microsoft.com/office/drawing/2014/main" id="{57D0E881-158B-F709-D33D-D4EFAB6E5299}"/>
              </a:ext>
            </a:extLst>
          </p:cNvPr>
          <p:cNvSpPr txBox="1"/>
          <p:nvPr/>
        </p:nvSpPr>
        <p:spPr>
          <a:xfrm>
            <a:off x="806400" y="9537700"/>
            <a:ext cx="3024505" cy="311047"/>
          </a:xfrm>
          <a:prstGeom prst="rect">
            <a:avLst/>
          </a:prstGeom>
        </p:spPr>
        <p:txBody>
          <a:bodyPr vert="horz" wrap="square" lIns="0" tIns="12700" rIns="0" bIns="0" rtlCol="0">
            <a:spAutoFit/>
          </a:bodyPr>
          <a:lstStyle/>
          <a:p>
            <a:pPr marL="12700" marR="5080">
              <a:lnSpc>
                <a:spcPct val="125000"/>
              </a:lnSpc>
              <a:spcBef>
                <a:spcPts val="100"/>
              </a:spcBef>
            </a:pPr>
            <a:r>
              <a:rPr sz="800" spc="-15" dirty="0">
                <a:latin typeface="游ゴシック" panose="020B0400000000000000" pitchFamily="50" charset="-128"/>
                <a:ea typeface="游ゴシック" panose="020B0400000000000000" pitchFamily="50" charset="-128"/>
                <a:cs typeface="ＭＳ 明朝"/>
              </a:rPr>
              <a:t>※記載価格は，税込です。また，発送には送料が別途</a:t>
            </a:r>
            <a:r>
              <a:rPr sz="800" spc="-10" dirty="0">
                <a:latin typeface="游ゴシック" panose="020B0400000000000000" pitchFamily="50" charset="-128"/>
                <a:ea typeface="游ゴシック" panose="020B0400000000000000" pitchFamily="50" charset="-128"/>
                <a:cs typeface="ＭＳ 明朝"/>
              </a:rPr>
              <a:t>550</a:t>
            </a:r>
            <a:r>
              <a:rPr sz="800" spc="-25" dirty="0">
                <a:latin typeface="游ゴシック" panose="020B0400000000000000" pitchFamily="50" charset="-128"/>
                <a:ea typeface="游ゴシック" panose="020B0400000000000000" pitchFamily="50" charset="-128"/>
                <a:cs typeface="ＭＳ 明朝"/>
              </a:rPr>
              <a:t>円(税込)</a:t>
            </a:r>
            <a:r>
              <a:rPr sz="800" spc="-15" dirty="0">
                <a:latin typeface="游ゴシック" panose="020B0400000000000000" pitchFamily="50" charset="-128"/>
                <a:ea typeface="游ゴシック" panose="020B0400000000000000" pitchFamily="50" charset="-128"/>
                <a:cs typeface="ＭＳ 明朝"/>
              </a:rPr>
              <a:t>必要となります。</a:t>
            </a:r>
            <a:endParaRPr sz="800" dirty="0">
              <a:latin typeface="游ゴシック" panose="020B0400000000000000" pitchFamily="50" charset="-128"/>
              <a:ea typeface="游ゴシック" panose="020B0400000000000000" pitchFamily="50" charset="-128"/>
              <a:cs typeface="ＭＳ 明朝"/>
            </a:endParaRPr>
          </a:p>
        </p:txBody>
      </p:sp>
      <p:sp>
        <p:nvSpPr>
          <p:cNvPr id="2" name="スライド番号プレースホルダー 1">
            <a:extLst>
              <a:ext uri="{FF2B5EF4-FFF2-40B4-BE49-F238E27FC236}">
                <a16:creationId xmlns:a16="http://schemas.microsoft.com/office/drawing/2014/main" id="{C0BE40EF-8AFA-C70E-D9B7-E1D7A7594AB1}"/>
              </a:ext>
            </a:extLst>
          </p:cNvPr>
          <p:cNvSpPr>
            <a:spLocks noGrp="1"/>
          </p:cNvSpPr>
          <p:nvPr>
            <p:ph type="sldNum" sz="quarter" idx="7"/>
          </p:nvPr>
        </p:nvSpPr>
        <p:spPr>
          <a:xfrm>
            <a:off x="3708527" y="9994899"/>
            <a:ext cx="165100" cy="179536"/>
          </a:xfrm>
        </p:spPr>
        <p:txBody>
          <a:bodyPr/>
          <a:lstStyle/>
          <a:p>
            <a:pPr marL="38100">
              <a:lnSpc>
                <a:spcPts val="1370"/>
              </a:lnSpc>
            </a:pPr>
            <a:r>
              <a:rPr lang="en-US" altLang="ja-JP" dirty="0"/>
              <a:t>3</a:t>
            </a:r>
          </a:p>
        </p:txBody>
      </p:sp>
      <p:sp>
        <p:nvSpPr>
          <p:cNvPr id="3" name="object 8">
            <a:extLst>
              <a:ext uri="{FF2B5EF4-FFF2-40B4-BE49-F238E27FC236}">
                <a16:creationId xmlns:a16="http://schemas.microsoft.com/office/drawing/2014/main" id="{FB7E30C2-4775-919E-7657-41BE33B343FC}"/>
              </a:ext>
            </a:extLst>
          </p:cNvPr>
          <p:cNvSpPr txBox="1"/>
          <p:nvPr/>
        </p:nvSpPr>
        <p:spPr>
          <a:xfrm>
            <a:off x="666000" y="1653196"/>
            <a:ext cx="3505200" cy="258404"/>
          </a:xfrm>
          <a:prstGeom prst="rect">
            <a:avLst/>
          </a:prstGeom>
        </p:spPr>
        <p:txBody>
          <a:bodyPr vert="horz" wrap="square" lIns="0" tIns="12065" rIns="0" bIns="0" rtlCol="0">
            <a:spAutoFit/>
          </a:bodyPr>
          <a:lstStyle/>
          <a:p>
            <a:pPr marL="12700">
              <a:lnSpc>
                <a:spcPct val="100000"/>
              </a:lnSpc>
              <a:spcBef>
                <a:spcPts val="95"/>
              </a:spcBef>
            </a:pPr>
            <a:r>
              <a:rPr sz="1600" b="1" spc="-25" dirty="0">
                <a:latin typeface="游ゴシック" panose="020B0400000000000000" pitchFamily="50" charset="-128"/>
                <a:ea typeface="游ゴシック" panose="020B0400000000000000" pitchFamily="50" charset="-128"/>
                <a:cs typeface="HGPｺﾞｼｯｸM"/>
              </a:rPr>
              <a:t>基盤応用</a:t>
            </a:r>
            <a:r>
              <a:rPr sz="1600" b="1" spc="-10" dirty="0">
                <a:latin typeface="游ゴシック" panose="020B0400000000000000" pitchFamily="50" charset="-128"/>
                <a:ea typeface="游ゴシック" panose="020B0400000000000000" pitchFamily="50" charset="-128"/>
                <a:cs typeface="HGPｺﾞｼｯｸM"/>
              </a:rPr>
              <a:t>・</a:t>
            </a:r>
            <a:r>
              <a:rPr sz="1600" b="1" spc="-20" dirty="0">
                <a:latin typeface="游ゴシック" panose="020B0400000000000000" pitchFamily="50" charset="-128"/>
                <a:ea typeface="游ゴシック" panose="020B0400000000000000" pitchFamily="50" charset="-128"/>
                <a:cs typeface="HGPｺﾞｼｯｸM"/>
              </a:rPr>
              <a:t>廃炉技</a:t>
            </a:r>
            <a:r>
              <a:rPr sz="1600" b="1" spc="-25" dirty="0">
                <a:latin typeface="游ゴシック" panose="020B0400000000000000" pitchFamily="50" charset="-128"/>
                <a:ea typeface="游ゴシック" panose="020B0400000000000000" pitchFamily="50" charset="-128"/>
                <a:cs typeface="HGPｺﾞｼｯｸM"/>
              </a:rPr>
              <a:t>術専門</a:t>
            </a:r>
            <a:r>
              <a:rPr sz="1600" b="1" spc="-10" dirty="0">
                <a:latin typeface="游ゴシック" panose="020B0400000000000000" pitchFamily="50" charset="-128"/>
                <a:ea typeface="游ゴシック" panose="020B0400000000000000" pitchFamily="50" charset="-128"/>
                <a:cs typeface="HGPｺﾞｼｯｸM"/>
              </a:rPr>
              <a:t>部</a:t>
            </a:r>
            <a:r>
              <a:rPr sz="1600" b="1" spc="-25" dirty="0">
                <a:latin typeface="游ゴシック" panose="020B0400000000000000" pitchFamily="50" charset="-128"/>
                <a:ea typeface="游ゴシック" panose="020B0400000000000000" pitchFamily="50" charset="-128"/>
                <a:cs typeface="HGPｺﾞｼｯｸM"/>
              </a:rPr>
              <a:t>会制</a:t>
            </a:r>
            <a:r>
              <a:rPr sz="1600" b="1" spc="-10" dirty="0">
                <a:latin typeface="游ゴシック" panose="020B0400000000000000" pitchFamily="50" charset="-128"/>
                <a:ea typeface="游ゴシック" panose="020B0400000000000000" pitchFamily="50" charset="-128"/>
                <a:cs typeface="HGPｺﾞｼｯｸM"/>
              </a:rPr>
              <a:t>定</a:t>
            </a:r>
            <a:r>
              <a:rPr sz="1600" b="1" spc="-25" dirty="0">
                <a:latin typeface="游ゴシック" panose="020B0400000000000000" pitchFamily="50" charset="-128"/>
                <a:ea typeface="游ゴシック" panose="020B0400000000000000" pitchFamily="50" charset="-128"/>
                <a:cs typeface="HGPｺﾞｼｯｸM"/>
              </a:rPr>
              <a:t>標</a:t>
            </a:r>
            <a:r>
              <a:rPr sz="1600" b="1" spc="-50" dirty="0">
                <a:latin typeface="游ゴシック" panose="020B0400000000000000" pitchFamily="50" charset="-128"/>
                <a:ea typeface="游ゴシック" panose="020B0400000000000000" pitchFamily="50" charset="-128"/>
                <a:cs typeface="HGPｺﾞｼｯｸM"/>
              </a:rPr>
              <a:t>準</a:t>
            </a:r>
            <a:endParaRPr sz="1600" b="1" dirty="0">
              <a:latin typeface="游ゴシック" panose="020B0400000000000000" pitchFamily="50" charset="-128"/>
              <a:ea typeface="游ゴシック" panose="020B0400000000000000" pitchFamily="50" charset="-128"/>
              <a:cs typeface="HGPｺﾞｼｯｸM"/>
            </a:endParaRPr>
          </a:p>
        </p:txBody>
      </p:sp>
      <p:sp>
        <p:nvSpPr>
          <p:cNvPr id="4" name="object 9">
            <a:extLst>
              <a:ext uri="{FF2B5EF4-FFF2-40B4-BE49-F238E27FC236}">
                <a16:creationId xmlns:a16="http://schemas.microsoft.com/office/drawing/2014/main" id="{DC2E943C-D45B-9130-57EB-66506AC75AAF}"/>
              </a:ext>
            </a:extLst>
          </p:cNvPr>
          <p:cNvSpPr/>
          <p:nvPr/>
        </p:nvSpPr>
        <p:spPr>
          <a:xfrm>
            <a:off x="666000" y="1900800"/>
            <a:ext cx="6067680" cy="21600"/>
          </a:xfrm>
          <a:custGeom>
            <a:avLst/>
            <a:gdLst/>
            <a:ahLst/>
            <a:cxnLst/>
            <a:rect l="l" t="t" r="r" b="b"/>
            <a:pathLst>
              <a:path w="6071870" h="21589">
                <a:moveTo>
                  <a:pt x="6071362" y="0"/>
                </a:moveTo>
                <a:lnTo>
                  <a:pt x="0" y="0"/>
                </a:lnTo>
                <a:lnTo>
                  <a:pt x="0" y="21336"/>
                </a:lnTo>
                <a:lnTo>
                  <a:pt x="6071362" y="21336"/>
                </a:lnTo>
                <a:lnTo>
                  <a:pt x="6071362" y="0"/>
                </a:lnTo>
                <a:close/>
              </a:path>
            </a:pathLst>
          </a:custGeom>
          <a:solidFill>
            <a:srgbClr val="000000"/>
          </a:solidFill>
        </p:spPr>
        <p:txBody>
          <a:bodyPr wrap="square" lIns="0" tIns="0" rIns="0" bIns="0" rtlCol="0"/>
          <a:lstStyle/>
          <a:p>
            <a:endParaRPr dirty="0"/>
          </a:p>
        </p:txBody>
      </p:sp>
      <p:sp>
        <p:nvSpPr>
          <p:cNvPr id="5" name="object 13">
            <a:extLst>
              <a:ext uri="{FF2B5EF4-FFF2-40B4-BE49-F238E27FC236}">
                <a16:creationId xmlns:a16="http://schemas.microsoft.com/office/drawing/2014/main" id="{082E4FDE-F690-C09E-45D7-67A8AB7617B0}"/>
              </a:ext>
            </a:extLst>
          </p:cNvPr>
          <p:cNvSpPr/>
          <p:nvPr/>
        </p:nvSpPr>
        <p:spPr>
          <a:xfrm>
            <a:off x="666000" y="3213100"/>
            <a:ext cx="6083935" cy="0"/>
          </a:xfrm>
          <a:custGeom>
            <a:avLst/>
            <a:gdLst/>
            <a:ahLst/>
            <a:cxnLst/>
            <a:rect l="l" t="t" r="r" b="b"/>
            <a:pathLst>
              <a:path w="6083934">
                <a:moveTo>
                  <a:pt x="0" y="0"/>
                </a:moveTo>
                <a:lnTo>
                  <a:pt x="6083935" y="0"/>
                </a:lnTo>
              </a:path>
            </a:pathLst>
          </a:custGeom>
          <a:ln w="9525">
            <a:solidFill>
              <a:srgbClr val="000000"/>
            </a:solidFill>
            <a:prstDash val="sysDot"/>
          </a:ln>
        </p:spPr>
        <p:txBody>
          <a:bodyPr wrap="square" lIns="0" tIns="0" rIns="0" bIns="0" rtlCol="0"/>
          <a:lstStyle/>
          <a:p>
            <a:endParaRPr dirty="0"/>
          </a:p>
        </p:txBody>
      </p:sp>
      <p:sp>
        <p:nvSpPr>
          <p:cNvPr id="6" name="object 18">
            <a:extLst>
              <a:ext uri="{FF2B5EF4-FFF2-40B4-BE49-F238E27FC236}">
                <a16:creationId xmlns:a16="http://schemas.microsoft.com/office/drawing/2014/main" id="{88E7E9E2-40A5-4B2F-5AAF-CE82FFB4C0A5}"/>
              </a:ext>
            </a:extLst>
          </p:cNvPr>
          <p:cNvSpPr/>
          <p:nvPr/>
        </p:nvSpPr>
        <p:spPr>
          <a:xfrm>
            <a:off x="666000" y="2556536"/>
            <a:ext cx="6083935" cy="0"/>
          </a:xfrm>
          <a:custGeom>
            <a:avLst/>
            <a:gdLst/>
            <a:ahLst/>
            <a:cxnLst/>
            <a:rect l="l" t="t" r="r" b="b"/>
            <a:pathLst>
              <a:path w="6083934">
                <a:moveTo>
                  <a:pt x="0" y="0"/>
                </a:moveTo>
                <a:lnTo>
                  <a:pt x="6083935" y="0"/>
                </a:lnTo>
              </a:path>
            </a:pathLst>
          </a:custGeom>
          <a:ln w="9525">
            <a:solidFill>
              <a:srgbClr val="000000"/>
            </a:solidFill>
            <a:prstDash val="sysDot"/>
          </a:ln>
        </p:spPr>
        <p:txBody>
          <a:bodyPr wrap="square" lIns="0" tIns="0" rIns="0" bIns="0" rtlCol="0"/>
          <a:lstStyle/>
          <a:p>
            <a:endParaRPr dirty="0"/>
          </a:p>
        </p:txBody>
      </p:sp>
      <p:sp>
        <p:nvSpPr>
          <p:cNvPr id="32" name="object 5">
            <a:extLst>
              <a:ext uri="{FF2B5EF4-FFF2-40B4-BE49-F238E27FC236}">
                <a16:creationId xmlns:a16="http://schemas.microsoft.com/office/drawing/2014/main" id="{2F96008D-BAAC-C9C6-F574-2AAC860B719F}"/>
              </a:ext>
            </a:extLst>
          </p:cNvPr>
          <p:cNvSpPr txBox="1"/>
          <p:nvPr/>
        </p:nvSpPr>
        <p:spPr>
          <a:xfrm>
            <a:off x="691199" y="3274151"/>
            <a:ext cx="6083935" cy="478336"/>
          </a:xfrm>
          <a:prstGeom prst="rect">
            <a:avLst/>
          </a:prstGeom>
        </p:spPr>
        <p:txBody>
          <a:bodyPr vert="horz" wrap="square" lIns="0" tIns="26670" rIns="0" bIns="0" rtlCol="0">
            <a:spAutoFit/>
          </a:bodyPr>
          <a:lstStyle/>
          <a:p>
            <a:pPr marL="12700">
              <a:lnSpc>
                <a:spcPct val="100000"/>
              </a:lnSpc>
            </a:pPr>
            <a:r>
              <a:rPr lang="ja-JP" altLang="en-US" sz="1050" spc="-15" dirty="0">
                <a:latin typeface="HGPｺﾞｼｯｸM"/>
                <a:cs typeface="HGPｺﾞｼｯｸM"/>
              </a:rPr>
              <a:t>発電用原子炉施設の廃止措置計画策定基準：</a:t>
            </a:r>
            <a:r>
              <a:rPr lang="en-US" altLang="ja-JP" sz="1050" spc="-15" dirty="0">
                <a:latin typeface="HGPｺﾞｼｯｸM"/>
                <a:cs typeface="HGPｺﾞｼｯｸM"/>
              </a:rPr>
              <a:t>2022</a:t>
            </a:r>
            <a:r>
              <a:rPr lang="ja-JP" altLang="en-US" sz="1050" spc="-15" dirty="0">
                <a:latin typeface="HGPｺﾞｼｯｸM"/>
                <a:cs typeface="HGPｺﾞｼｯｸM"/>
              </a:rPr>
              <a:t>（</a:t>
            </a:r>
            <a:r>
              <a:rPr lang="en-US" altLang="ja-JP" sz="1050" spc="-15" dirty="0">
                <a:latin typeface="HGPｺﾞｼｯｸM"/>
                <a:cs typeface="HGPｺﾞｼｯｸM"/>
              </a:rPr>
              <a:t>AESJ-SC-A002</a:t>
            </a:r>
            <a:r>
              <a:rPr lang="ja-JP" altLang="en-US" sz="1050" spc="-15" dirty="0">
                <a:latin typeface="HGPｺﾞｼｯｸM"/>
                <a:cs typeface="HGPｺﾞｼｯｸM"/>
              </a:rPr>
              <a:t>：</a:t>
            </a:r>
            <a:r>
              <a:rPr lang="en-US" altLang="ja-JP" sz="1050" spc="-15" dirty="0">
                <a:latin typeface="HGPｺﾞｼｯｸM"/>
                <a:cs typeface="HGPｺﾞｼｯｸM"/>
              </a:rPr>
              <a:t>2022</a:t>
            </a:r>
            <a:r>
              <a:rPr lang="ja-JP" altLang="en-US" sz="1050" spc="-15" dirty="0">
                <a:latin typeface="HGPｺﾞｼｯｸM"/>
                <a:cs typeface="HGPｺﾞｼｯｸM"/>
              </a:rPr>
              <a:t>）</a:t>
            </a:r>
            <a:endParaRPr lang="en-US" altLang="ja-JP" sz="1050" spc="-15" dirty="0">
              <a:latin typeface="HGPｺﾞｼｯｸM"/>
              <a:cs typeface="HGPｺﾞｼｯｸM"/>
            </a:endParaRPr>
          </a:p>
          <a:p>
            <a:pPr marL="12700">
              <a:lnSpc>
                <a:spcPct val="100000"/>
              </a:lnSpc>
            </a:pPr>
            <a:r>
              <a:rPr lang="en-US" altLang="ja-JP" sz="900" spc="-15" dirty="0">
                <a:latin typeface="HGPｺﾞｼｯｸM"/>
                <a:cs typeface="HGPｺﾞｼｯｸM"/>
              </a:rPr>
              <a:t>【</a:t>
            </a:r>
            <a:r>
              <a:rPr lang="ja-JP" altLang="en-US" sz="900" spc="-15" dirty="0">
                <a:latin typeface="HGPｺﾞｼｯｸM"/>
                <a:cs typeface="HGPｺﾞｼｯｸM"/>
              </a:rPr>
              <a:t>担当分科会</a:t>
            </a:r>
            <a:r>
              <a:rPr lang="en-US" altLang="ja-JP" sz="900" spc="-15" dirty="0">
                <a:latin typeface="HGPｺﾞｼｯｸM"/>
                <a:cs typeface="HGPｺﾞｼｯｸM"/>
              </a:rPr>
              <a:t>】</a:t>
            </a:r>
            <a:r>
              <a:rPr lang="zh-CN" altLang="en-US" sz="900" b="0" i="0" u="none" strike="noStrike" baseline="0" dirty="0">
                <a:latin typeface="HGPｺﾞｼｯｸM" panose="020B0600000000000000" pitchFamily="50" charset="-128"/>
                <a:ea typeface="HGPｺﾞｼｯｸM" panose="020B0600000000000000" pitchFamily="50" charset="-128"/>
              </a:rPr>
              <a:t>廃止措置分科会</a:t>
            </a:r>
            <a:endParaRPr lang="ja-JP" altLang="en-US" sz="90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】13</a:t>
            </a:r>
            <a:r>
              <a:rPr lang="en-US" altLang="ja-JP" sz="900" spc="-10" dirty="0">
                <a:latin typeface="HGPｺﾞｼｯｸM"/>
                <a:cs typeface="HGPｺﾞｼｯｸM"/>
              </a:rPr>
              <a:t>,750</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11,000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】978-4-89047-460-8</a:t>
            </a:r>
            <a:r>
              <a:rPr lang="ja-JP" altLang="en-US" sz="90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】2308</a:t>
            </a:r>
            <a:endParaRPr lang="ja-JP" altLang="en-US" sz="900" dirty="0">
              <a:latin typeface="HGPｺﾞｼｯｸM"/>
              <a:cs typeface="HGPｺﾞｼｯｸM"/>
            </a:endParaRPr>
          </a:p>
        </p:txBody>
      </p:sp>
      <p:sp>
        <p:nvSpPr>
          <p:cNvPr id="33" name="object 5">
            <a:extLst>
              <a:ext uri="{FF2B5EF4-FFF2-40B4-BE49-F238E27FC236}">
                <a16:creationId xmlns:a16="http://schemas.microsoft.com/office/drawing/2014/main" id="{304389B5-E697-0C95-E5DD-330BE598297C}"/>
              </a:ext>
            </a:extLst>
          </p:cNvPr>
          <p:cNvSpPr txBox="1"/>
          <p:nvPr/>
        </p:nvSpPr>
        <p:spPr>
          <a:xfrm>
            <a:off x="691200" y="2622803"/>
            <a:ext cx="6083935" cy="478336"/>
          </a:xfrm>
          <a:prstGeom prst="rect">
            <a:avLst/>
          </a:prstGeom>
        </p:spPr>
        <p:txBody>
          <a:bodyPr vert="horz" wrap="square" lIns="0" tIns="26670" rIns="0" bIns="0" rtlCol="0">
            <a:spAutoFit/>
          </a:bodyPr>
          <a:lstStyle/>
          <a:p>
            <a:pPr marL="12700">
              <a:lnSpc>
                <a:spcPct val="100000"/>
              </a:lnSpc>
            </a:pPr>
            <a:r>
              <a:rPr lang="ja-JP" altLang="en-US" sz="1050" spc="-15" dirty="0">
                <a:latin typeface="HGPｺﾞｼｯｸM"/>
                <a:cs typeface="HGPｺﾞｼｯｸM"/>
              </a:rPr>
              <a:t>原子力施設の廃止措置の基本安全基準：</a:t>
            </a:r>
            <a:r>
              <a:rPr lang="en-US" altLang="ja-JP" sz="1050" spc="-15" dirty="0">
                <a:latin typeface="HGPｺﾞｼｯｸM"/>
                <a:cs typeface="HGPｺﾞｼｯｸM"/>
              </a:rPr>
              <a:t>2022</a:t>
            </a:r>
            <a:r>
              <a:rPr lang="ja-JP" altLang="en-US" sz="1050" spc="-15" dirty="0">
                <a:latin typeface="HGPｺﾞｼｯｸM"/>
                <a:cs typeface="HGPｺﾞｼｯｸM"/>
              </a:rPr>
              <a:t>（</a:t>
            </a:r>
            <a:r>
              <a:rPr lang="en-US" altLang="ja-JP" sz="1050" spc="-15" dirty="0">
                <a:latin typeface="HGPｺﾞｼｯｸM"/>
                <a:cs typeface="HGPｺﾞｼｯｸM"/>
              </a:rPr>
              <a:t>AESJ-SC-A009</a:t>
            </a:r>
            <a:r>
              <a:rPr lang="ja-JP" altLang="en-US" sz="1050" spc="-15" dirty="0">
                <a:latin typeface="HGPｺﾞｼｯｸM"/>
                <a:cs typeface="HGPｺﾞｼｯｸM"/>
              </a:rPr>
              <a:t>：</a:t>
            </a:r>
            <a:r>
              <a:rPr lang="en-US" altLang="ja-JP" sz="1050" spc="-15" dirty="0">
                <a:latin typeface="HGPｺﾞｼｯｸM"/>
                <a:cs typeface="HGPｺﾞｼｯｸM"/>
              </a:rPr>
              <a:t>2022</a:t>
            </a:r>
            <a:r>
              <a:rPr lang="ja-JP" altLang="en-US" sz="1050" spc="-15" dirty="0">
                <a:latin typeface="HGPｺﾞｼｯｸM"/>
                <a:cs typeface="HGPｺﾞｼｯｸM"/>
              </a:rPr>
              <a:t>）</a:t>
            </a:r>
            <a:endParaRPr lang="en-US" altLang="ja-JP" sz="1050" spc="-15" dirty="0">
              <a:latin typeface="HGPｺﾞｼｯｸM"/>
              <a:cs typeface="HGPｺﾞｼｯｸM"/>
            </a:endParaRPr>
          </a:p>
          <a:p>
            <a:pPr marL="12700">
              <a:lnSpc>
                <a:spcPct val="100000"/>
              </a:lnSpc>
            </a:pPr>
            <a:r>
              <a:rPr lang="en-US" altLang="ja-JP" sz="900" spc="-15" dirty="0">
                <a:latin typeface="HGPｺﾞｼｯｸM"/>
                <a:cs typeface="HGPｺﾞｼｯｸM"/>
              </a:rPr>
              <a:t>【</a:t>
            </a:r>
            <a:r>
              <a:rPr lang="ja-JP" altLang="en-US" sz="900" spc="-15" dirty="0">
                <a:latin typeface="HGPｺﾞｼｯｸM"/>
                <a:cs typeface="HGPｺﾞｼｯｸM"/>
              </a:rPr>
              <a:t>担当分科会</a:t>
            </a:r>
            <a:r>
              <a:rPr lang="en-US" altLang="ja-JP" sz="900" spc="-15" dirty="0">
                <a:latin typeface="HGPｺﾞｼｯｸM"/>
                <a:cs typeface="HGPｺﾞｼｯｸM"/>
              </a:rPr>
              <a:t>】</a:t>
            </a:r>
            <a:r>
              <a:rPr lang="zh-CN" altLang="en-US" sz="900" b="0" i="0" u="none" strike="noStrike" baseline="0" dirty="0">
                <a:latin typeface="HGPｺﾞｼｯｸM" panose="020B0600000000000000" pitchFamily="50" charset="-128"/>
                <a:ea typeface="HGPｺﾞｼｯｸM" panose="020B0600000000000000" pitchFamily="50" charset="-128"/>
              </a:rPr>
              <a:t>廃止措置分科会</a:t>
            </a:r>
            <a:endParaRPr lang="ja-JP" altLang="en-US" sz="90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 13</a:t>
            </a:r>
            <a:r>
              <a:rPr lang="en-US" altLang="ja-JP" sz="900" spc="-10" dirty="0">
                <a:latin typeface="HGPｺﾞｼｯｸM"/>
                <a:cs typeface="HGPｺﾞｼｯｸM"/>
              </a:rPr>
              <a:t>,750</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11,000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 978-4-89047-461-5</a:t>
            </a:r>
            <a:r>
              <a:rPr lang="ja-JP" altLang="en-US" sz="90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】2309</a:t>
            </a:r>
            <a:endParaRPr lang="ja-JP" altLang="en-US" sz="900" dirty="0">
              <a:latin typeface="HGPｺﾞｼｯｸM"/>
              <a:cs typeface="HGPｺﾞｼｯｸM"/>
            </a:endParaRPr>
          </a:p>
        </p:txBody>
      </p:sp>
      <p:sp>
        <p:nvSpPr>
          <p:cNvPr id="34" name="object 5">
            <a:extLst>
              <a:ext uri="{FF2B5EF4-FFF2-40B4-BE49-F238E27FC236}">
                <a16:creationId xmlns:a16="http://schemas.microsoft.com/office/drawing/2014/main" id="{2F1E4910-CA03-8129-C875-FC0AFBB2C273}"/>
              </a:ext>
            </a:extLst>
          </p:cNvPr>
          <p:cNvSpPr txBox="1"/>
          <p:nvPr/>
        </p:nvSpPr>
        <p:spPr>
          <a:xfrm>
            <a:off x="691200" y="1963664"/>
            <a:ext cx="6083935" cy="478336"/>
          </a:xfrm>
          <a:prstGeom prst="rect">
            <a:avLst/>
          </a:prstGeom>
        </p:spPr>
        <p:txBody>
          <a:bodyPr vert="horz" wrap="square" lIns="0" tIns="26670" rIns="0" bIns="0" rtlCol="0">
            <a:spAutoFit/>
          </a:bodyPr>
          <a:lstStyle/>
          <a:p>
            <a:pPr marL="12700">
              <a:lnSpc>
                <a:spcPct val="100000"/>
              </a:lnSpc>
            </a:pPr>
            <a:r>
              <a:rPr lang="ja-JP" altLang="en-US" sz="1050" spc="-15" dirty="0">
                <a:latin typeface="HGPｺﾞｼｯｸM"/>
                <a:cs typeface="HGPｺﾞｼｯｸM"/>
              </a:rPr>
              <a:t>発電用原子炉施設の廃止措置計画における安全評価基準：</a:t>
            </a:r>
            <a:r>
              <a:rPr lang="en-US" altLang="ja-JP" sz="1050" spc="-15" dirty="0">
                <a:latin typeface="HGPｺﾞｼｯｸM"/>
                <a:cs typeface="HGPｺﾞｼｯｸM"/>
              </a:rPr>
              <a:t>2022</a:t>
            </a:r>
            <a:r>
              <a:rPr lang="ja-JP" altLang="en-US" sz="1050" spc="-15" dirty="0">
                <a:latin typeface="HGPｺﾞｼｯｸM"/>
                <a:cs typeface="HGPｺﾞｼｯｸM"/>
              </a:rPr>
              <a:t>（</a:t>
            </a:r>
            <a:r>
              <a:rPr lang="en-US" altLang="ja-JP" sz="1050" spc="-15" dirty="0">
                <a:latin typeface="HGPｺﾞｼｯｸM"/>
                <a:cs typeface="HGPｺﾞｼｯｸM"/>
              </a:rPr>
              <a:t>AESJ-SC-A010</a:t>
            </a:r>
            <a:r>
              <a:rPr lang="ja-JP" altLang="en-US" sz="1050" spc="-15" dirty="0">
                <a:latin typeface="HGPｺﾞｼｯｸM"/>
                <a:cs typeface="HGPｺﾞｼｯｸM"/>
              </a:rPr>
              <a:t>：</a:t>
            </a:r>
            <a:r>
              <a:rPr lang="en-US" altLang="ja-JP" sz="1050" spc="-15" dirty="0">
                <a:latin typeface="HGPｺﾞｼｯｸM"/>
                <a:cs typeface="HGPｺﾞｼｯｸM"/>
              </a:rPr>
              <a:t>2022</a:t>
            </a:r>
            <a:r>
              <a:rPr lang="ja-JP" altLang="en-US" sz="1050" spc="-15" dirty="0">
                <a:latin typeface="HGPｺﾞｼｯｸM"/>
                <a:cs typeface="HGPｺﾞｼｯｸM"/>
              </a:rPr>
              <a:t>）</a:t>
            </a:r>
            <a:endParaRPr lang="en-US" altLang="ja-JP" sz="1050" spc="-15" dirty="0">
              <a:latin typeface="HGPｺﾞｼｯｸM"/>
              <a:cs typeface="HGPｺﾞｼｯｸM"/>
            </a:endParaRPr>
          </a:p>
          <a:p>
            <a:pPr marL="12700">
              <a:lnSpc>
                <a:spcPct val="100000"/>
              </a:lnSpc>
            </a:pPr>
            <a:r>
              <a:rPr lang="en-US" altLang="ja-JP" sz="900" spc="-15" dirty="0">
                <a:latin typeface="HGPｺﾞｼｯｸM"/>
                <a:cs typeface="HGPｺﾞｼｯｸM"/>
              </a:rPr>
              <a:t>【</a:t>
            </a:r>
            <a:r>
              <a:rPr lang="ja-JP" altLang="en-US" sz="900" spc="-15" dirty="0">
                <a:latin typeface="HGPｺﾞｼｯｸM"/>
                <a:cs typeface="HGPｺﾞｼｯｸM"/>
              </a:rPr>
              <a:t>担当分科会</a:t>
            </a:r>
            <a:r>
              <a:rPr lang="en-US" altLang="ja-JP" sz="900" spc="-15" dirty="0">
                <a:latin typeface="HGPｺﾞｼｯｸM"/>
                <a:cs typeface="HGPｺﾞｼｯｸM"/>
              </a:rPr>
              <a:t>】</a:t>
            </a:r>
            <a:r>
              <a:rPr lang="zh-CN" altLang="en-US" sz="900" b="0" i="0" u="none" strike="noStrike" baseline="0" dirty="0">
                <a:latin typeface="HGPｺﾞｼｯｸM" panose="020B0600000000000000" pitchFamily="50" charset="-128"/>
                <a:ea typeface="HGPｺﾞｼｯｸM" panose="020B0600000000000000" pitchFamily="50" charset="-128"/>
              </a:rPr>
              <a:t>廃止措置分科会</a:t>
            </a:r>
            <a:endParaRPr lang="ja-JP" altLang="en-US" sz="90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 17</a:t>
            </a:r>
            <a:r>
              <a:rPr lang="en-US" altLang="ja-JP" sz="900" spc="-10" dirty="0">
                <a:latin typeface="HGPｺﾞｼｯｸM"/>
                <a:cs typeface="HGPｺﾞｼｯｸM"/>
              </a:rPr>
              <a:t>,050</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13,750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 978-4-89047-462-2</a:t>
            </a:r>
            <a:r>
              <a:rPr lang="ja-JP" altLang="en-US" sz="900" spc="35"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】2310</a:t>
            </a:r>
            <a:endParaRPr lang="ja-JP" altLang="en-US" sz="900" dirty="0">
              <a:latin typeface="HGPｺﾞｼｯｸM"/>
              <a:cs typeface="HGPｺﾞｼｯｸM"/>
            </a:endParaRPr>
          </a:p>
        </p:txBody>
      </p:sp>
      <p:sp>
        <p:nvSpPr>
          <p:cNvPr id="35" name="object 20">
            <a:extLst>
              <a:ext uri="{FF2B5EF4-FFF2-40B4-BE49-F238E27FC236}">
                <a16:creationId xmlns:a16="http://schemas.microsoft.com/office/drawing/2014/main" id="{55C4B38D-2119-B309-E653-CF26944874A1}"/>
              </a:ext>
            </a:extLst>
          </p:cNvPr>
          <p:cNvSpPr/>
          <p:nvPr/>
        </p:nvSpPr>
        <p:spPr>
          <a:xfrm>
            <a:off x="665999" y="3898900"/>
            <a:ext cx="6083935" cy="0"/>
          </a:xfrm>
          <a:custGeom>
            <a:avLst/>
            <a:gdLst/>
            <a:ahLst/>
            <a:cxnLst/>
            <a:rect l="l" t="t" r="r" b="b"/>
            <a:pathLst>
              <a:path w="6083934">
                <a:moveTo>
                  <a:pt x="0" y="0"/>
                </a:moveTo>
                <a:lnTo>
                  <a:pt x="6083935" y="0"/>
                </a:lnTo>
              </a:path>
            </a:pathLst>
          </a:custGeom>
          <a:ln w="9525">
            <a:solidFill>
              <a:srgbClr val="000000"/>
            </a:solidFill>
            <a:prstDash val="sysDot"/>
          </a:ln>
        </p:spPr>
        <p:txBody>
          <a:bodyPr wrap="square" lIns="0" tIns="0" rIns="0" bIns="0" rtlCol="0"/>
          <a:lstStyle/>
          <a:p>
            <a:endParaRPr dirty="0"/>
          </a:p>
        </p:txBody>
      </p:sp>
      <p:sp>
        <p:nvSpPr>
          <p:cNvPr id="21" name="object 20">
            <a:extLst>
              <a:ext uri="{FF2B5EF4-FFF2-40B4-BE49-F238E27FC236}">
                <a16:creationId xmlns:a16="http://schemas.microsoft.com/office/drawing/2014/main" id="{9B5382F7-FDF6-8E0A-402B-0A0E51887A8B}"/>
              </a:ext>
            </a:extLst>
          </p:cNvPr>
          <p:cNvSpPr/>
          <p:nvPr/>
        </p:nvSpPr>
        <p:spPr>
          <a:xfrm>
            <a:off x="666000" y="6925268"/>
            <a:ext cx="6083935" cy="0"/>
          </a:xfrm>
          <a:custGeom>
            <a:avLst/>
            <a:gdLst/>
            <a:ahLst/>
            <a:cxnLst/>
            <a:rect l="l" t="t" r="r" b="b"/>
            <a:pathLst>
              <a:path w="6083934">
                <a:moveTo>
                  <a:pt x="0" y="0"/>
                </a:moveTo>
                <a:lnTo>
                  <a:pt x="6083935" y="0"/>
                </a:lnTo>
              </a:path>
            </a:pathLst>
          </a:custGeom>
          <a:ln w="9525">
            <a:solidFill>
              <a:srgbClr val="000000"/>
            </a:solidFill>
            <a:prstDash val="sysDot"/>
          </a:ln>
        </p:spPr>
        <p:txBody>
          <a:bodyPr wrap="square" lIns="0" tIns="0" rIns="0" bIns="0" rtlCol="0"/>
          <a:lstStyle/>
          <a:p>
            <a:endParaRPr dirty="0"/>
          </a:p>
        </p:txBody>
      </p:sp>
      <p:sp>
        <p:nvSpPr>
          <p:cNvPr id="22" name="object 10">
            <a:extLst>
              <a:ext uri="{FF2B5EF4-FFF2-40B4-BE49-F238E27FC236}">
                <a16:creationId xmlns:a16="http://schemas.microsoft.com/office/drawing/2014/main" id="{96289FF5-BC82-1D30-B477-7AE80AF524EA}"/>
              </a:ext>
            </a:extLst>
          </p:cNvPr>
          <p:cNvSpPr txBox="1"/>
          <p:nvPr/>
        </p:nvSpPr>
        <p:spPr>
          <a:xfrm>
            <a:off x="691200" y="6289033"/>
            <a:ext cx="5900167" cy="616836"/>
          </a:xfrm>
          <a:prstGeom prst="rect">
            <a:avLst/>
          </a:prstGeom>
        </p:spPr>
        <p:txBody>
          <a:bodyPr vert="horz" wrap="square" lIns="0" tIns="26670" rIns="0" bIns="0" rtlCol="0">
            <a:spAutoFit/>
          </a:bodyPr>
          <a:lstStyle/>
          <a:p>
            <a:pPr marL="12700"/>
            <a:r>
              <a:rPr lang="ja-JP" altLang="en-US" sz="1050" spc="-20" dirty="0">
                <a:latin typeface="HGPｺﾞｼｯｸM" panose="020B0600000000000000" pitchFamily="50" charset="-128"/>
                <a:ea typeface="HGPｺﾞｼｯｸM" panose="020B0600000000000000" pitchFamily="50" charset="-128"/>
                <a:cs typeface="HGPｺﾞｼｯｸM"/>
              </a:rPr>
              <a:t>低レベル放射性廃棄物処分施設の施設検査方法</a:t>
            </a:r>
            <a:r>
              <a:rPr lang="en-US" altLang="ja-JP" sz="1050" spc="-20" dirty="0">
                <a:latin typeface="HGPｺﾞｼｯｸM" panose="020B0600000000000000" pitchFamily="50" charset="-128"/>
                <a:ea typeface="HGPｺﾞｼｯｸM" panose="020B0600000000000000" pitchFamily="50" charset="-128"/>
                <a:cs typeface="HGPｺﾞｼｯｸM"/>
              </a:rPr>
              <a:t>―</a:t>
            </a:r>
            <a:r>
              <a:rPr lang="ja-JP" altLang="en-US" sz="1050" spc="-20" dirty="0">
                <a:latin typeface="HGPｺﾞｼｯｸM" panose="020B0600000000000000" pitchFamily="50" charset="-128"/>
                <a:ea typeface="HGPｺﾞｼｯｸM" panose="020B0600000000000000" pitchFamily="50" charset="-128"/>
                <a:cs typeface="HGPｺﾞｼｯｸM"/>
              </a:rPr>
              <a:t>浅地中処分編：</a:t>
            </a:r>
            <a:r>
              <a:rPr lang="en-US" altLang="ja-JP" sz="1050" spc="-20" dirty="0">
                <a:latin typeface="HGPｺﾞｼｯｸM" panose="020B0600000000000000" pitchFamily="50" charset="-128"/>
                <a:ea typeface="HGPｺﾞｼｯｸM" panose="020B0600000000000000" pitchFamily="50" charset="-128"/>
                <a:cs typeface="HGPｺﾞｼｯｸM"/>
              </a:rPr>
              <a:t>2023</a:t>
            </a:r>
            <a:r>
              <a:rPr lang="ja-JP" altLang="en-US" sz="1050" spc="-20" dirty="0">
                <a:latin typeface="HGPｺﾞｼｯｸM" panose="020B0600000000000000" pitchFamily="50" charset="-128"/>
                <a:ea typeface="HGPｺﾞｼｯｸM" panose="020B0600000000000000" pitchFamily="50" charset="-128"/>
                <a:cs typeface="HGPｺﾞｼｯｸM"/>
              </a:rPr>
              <a:t>（</a:t>
            </a:r>
            <a:r>
              <a:rPr lang="en-US" altLang="ja-JP" sz="1050" spc="-20" dirty="0">
                <a:latin typeface="HGPｺﾞｼｯｸM" panose="020B0600000000000000" pitchFamily="50" charset="-128"/>
                <a:ea typeface="HGPｺﾞｼｯｸM" panose="020B0600000000000000" pitchFamily="50" charset="-128"/>
                <a:cs typeface="HGPｺﾞｼｯｸM"/>
              </a:rPr>
              <a:t>AESJ-SC-F017</a:t>
            </a:r>
            <a:r>
              <a:rPr lang="ja-JP" altLang="en-US" sz="1050" spc="-20" dirty="0">
                <a:latin typeface="HGPｺﾞｼｯｸM" panose="020B0600000000000000" pitchFamily="50" charset="-128"/>
                <a:ea typeface="HGPｺﾞｼｯｸM" panose="020B0600000000000000" pitchFamily="50" charset="-128"/>
                <a:cs typeface="HGPｺﾞｼｯｸM"/>
              </a:rPr>
              <a:t>：</a:t>
            </a:r>
            <a:r>
              <a:rPr lang="en-US" altLang="ja-JP" sz="1050" spc="-20" dirty="0">
                <a:latin typeface="HGPｺﾞｼｯｸM" panose="020B0600000000000000" pitchFamily="50" charset="-128"/>
                <a:ea typeface="HGPｺﾞｼｯｸM" panose="020B0600000000000000" pitchFamily="50" charset="-128"/>
                <a:cs typeface="HGPｺﾞｼｯｸM"/>
              </a:rPr>
              <a:t>2023</a:t>
            </a:r>
            <a:r>
              <a:rPr lang="ja-JP" altLang="en-US" sz="1050" spc="-20" dirty="0">
                <a:latin typeface="HGPｺﾞｼｯｸM" panose="020B0600000000000000" pitchFamily="50" charset="-128"/>
                <a:ea typeface="HGPｺﾞｼｯｸM" panose="020B0600000000000000" pitchFamily="50" charset="-128"/>
                <a:cs typeface="HGPｺﾞｼｯｸM"/>
              </a:rPr>
              <a:t>）</a:t>
            </a:r>
            <a:endParaRPr lang="en-US" altLang="ja-JP" sz="1050" spc="-20" dirty="0">
              <a:latin typeface="HGPｺﾞｼｯｸM" panose="020B0600000000000000" pitchFamily="50" charset="-128"/>
              <a:ea typeface="HGPｺﾞｼｯｸM" panose="020B0600000000000000" pitchFamily="50" charset="-128"/>
              <a:cs typeface="HGPｺﾞｼｯｸM"/>
            </a:endParaRPr>
          </a:p>
          <a:p>
            <a:pPr marL="12700"/>
            <a:r>
              <a:rPr lang="en-US" altLang="ja-JP" sz="900" spc="-10" dirty="0">
                <a:latin typeface="HGPｺﾞｼｯｸM"/>
                <a:cs typeface="HGPｺﾞｼｯｸM"/>
              </a:rPr>
              <a:t>【</a:t>
            </a:r>
            <a:r>
              <a:rPr lang="ja-JP" altLang="en-US" sz="900" spc="-10" dirty="0">
                <a:latin typeface="HGPｺﾞｼｯｸM"/>
                <a:cs typeface="HGPｺﾞｼｯｸM"/>
              </a:rPr>
              <a:t>担当分科会</a:t>
            </a:r>
            <a:r>
              <a:rPr lang="en-US" altLang="ja-JP" sz="900" spc="-10" dirty="0">
                <a:latin typeface="HGPｺﾞｼｯｸM"/>
                <a:cs typeface="HGPｺﾞｼｯｸM"/>
              </a:rPr>
              <a:t>】LLW</a:t>
            </a:r>
            <a:r>
              <a:rPr lang="zh-TW" altLang="en-US" sz="900" b="0" i="0" u="none" strike="noStrike" baseline="0" dirty="0">
                <a:latin typeface="HGSｺﾞｼｯｸM" panose="020B0600000000000000" pitchFamily="50" charset="-128"/>
                <a:ea typeface="HGSｺﾞｼｯｸM" panose="020B0600000000000000" pitchFamily="50" charset="-128"/>
              </a:rPr>
              <a:t>埋設施設検査方法分科会</a:t>
            </a:r>
            <a:endParaRPr lang="ja-JP" altLang="en-US" sz="900" dirty="0">
              <a:latin typeface="HGSｺﾞｼｯｸM" panose="020B0600000000000000" pitchFamily="50" charset="-128"/>
              <a:ea typeface="HGSｺﾞｼｯｸM" panose="020B0600000000000000" pitchFamily="50" charset="-128"/>
              <a:cs typeface="HGPｺﾞｼｯｸM"/>
            </a:endParaRPr>
          </a:p>
          <a:p>
            <a:pPr marL="12700"/>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】20</a:t>
            </a:r>
            <a:r>
              <a:rPr lang="en-US" altLang="ja-JP" sz="900" spc="-10" dirty="0">
                <a:latin typeface="HGPｺﾞｼｯｸM"/>
                <a:cs typeface="HGPｺﾞｼｯｸM"/>
              </a:rPr>
              <a:t>,625</a:t>
            </a:r>
            <a:r>
              <a:rPr lang="ja-JP" altLang="en-US" sz="900" spc="10" dirty="0">
                <a:latin typeface="HGPｺﾞｼｯｸM"/>
                <a:cs typeface="HGPｺﾞｼｯｸM"/>
              </a:rPr>
              <a:t>円　</a:t>
            </a:r>
            <a:r>
              <a:rPr lang="en-US" altLang="ja-JP" sz="900" spc="10" dirty="0">
                <a:latin typeface="HGPｺﾞｼｯｸM"/>
                <a:cs typeface="HGPｺﾞｼｯｸM"/>
              </a:rPr>
              <a:t>【</a:t>
            </a:r>
            <a:r>
              <a:rPr lang="ja-JP" altLang="en-US" sz="900" spc="10" dirty="0">
                <a:latin typeface="HGPｺﾞｼｯｸM"/>
                <a:cs typeface="HGPｺﾞｼｯｸM"/>
              </a:rPr>
              <a:t>会員価格・税込</a:t>
            </a:r>
            <a:r>
              <a:rPr lang="en-US" altLang="ja-JP" sz="900" spc="10" dirty="0">
                <a:latin typeface="HGPｺﾞｼｯｸM"/>
                <a:cs typeface="HGPｺﾞｼｯｸM"/>
              </a:rPr>
              <a:t>】16</a:t>
            </a:r>
            <a:r>
              <a:rPr lang="en-US" altLang="ja-JP" sz="900" spc="-10" dirty="0">
                <a:latin typeface="HGPｺﾞｼｯｸM"/>
                <a:cs typeface="HGPｺﾞｼｯｸM"/>
              </a:rPr>
              <a:t>,500</a:t>
            </a:r>
            <a:r>
              <a:rPr lang="ja-JP" altLang="en-US" sz="900" spc="80" dirty="0">
                <a:latin typeface="HGPｺﾞｼｯｸM"/>
                <a:cs typeface="HGPｺﾞｼｯｸM"/>
              </a:rPr>
              <a:t>円　</a:t>
            </a:r>
            <a:r>
              <a:rPr lang="en-US" altLang="ja-JP" sz="900" spc="80" dirty="0">
                <a:latin typeface="HGPｺﾞｼｯｸM"/>
                <a:cs typeface="HGPｺﾞｼｯｸM"/>
              </a:rPr>
              <a:t>【</a:t>
            </a:r>
            <a:r>
              <a:rPr lang="en-US" altLang="ja-JP" sz="900" spc="-10" dirty="0">
                <a:latin typeface="HGPｺﾞｼｯｸM"/>
                <a:cs typeface="HGPｺﾞｼｯｸM"/>
              </a:rPr>
              <a:t>ISBN】978-4-89047-464-6</a:t>
            </a:r>
            <a:r>
              <a:rPr lang="ja-JP" altLang="en-US" sz="900" spc="-1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5" dirty="0">
                <a:latin typeface="HGPｺﾞｼｯｸM"/>
                <a:cs typeface="HGPｺﾞｼｯｸM"/>
              </a:rPr>
              <a:t>2311</a:t>
            </a:r>
          </a:p>
          <a:p>
            <a:pPr marL="12700">
              <a:lnSpc>
                <a:spcPct val="100000"/>
              </a:lnSpc>
              <a:spcBef>
                <a:spcPts val="120"/>
              </a:spcBef>
            </a:pPr>
            <a:endParaRPr lang="ja-JP" altLang="en-US" sz="900" dirty="0">
              <a:latin typeface="HGPｺﾞｼｯｸM"/>
              <a:cs typeface="HGPｺﾞｼｯｸM"/>
            </a:endParaRPr>
          </a:p>
        </p:txBody>
      </p:sp>
    </p:spTree>
    <p:extLst>
      <p:ext uri="{BB962C8B-B14F-4D97-AF65-F5344CB8AC3E}">
        <p14:creationId xmlns:p14="http://schemas.microsoft.com/office/powerpoint/2010/main" val="1241325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15">
            <a:extLst>
              <a:ext uri="{FF2B5EF4-FFF2-40B4-BE49-F238E27FC236}">
                <a16:creationId xmlns:a16="http://schemas.microsoft.com/office/drawing/2014/main" id="{84553863-E02D-5C41-0AF0-B08708CB7239}"/>
              </a:ext>
            </a:extLst>
          </p:cNvPr>
          <p:cNvSpPr/>
          <p:nvPr/>
        </p:nvSpPr>
        <p:spPr>
          <a:xfrm>
            <a:off x="666000" y="9461500"/>
            <a:ext cx="6083935" cy="0"/>
          </a:xfrm>
          <a:custGeom>
            <a:avLst/>
            <a:gdLst/>
            <a:ahLst/>
            <a:cxnLst/>
            <a:rect l="l" t="t" r="r" b="b"/>
            <a:pathLst>
              <a:path w="6083934">
                <a:moveTo>
                  <a:pt x="0" y="0"/>
                </a:moveTo>
                <a:lnTo>
                  <a:pt x="6083935" y="0"/>
                </a:lnTo>
              </a:path>
            </a:pathLst>
          </a:custGeom>
          <a:ln w="25400">
            <a:solidFill>
              <a:srgbClr val="000000"/>
            </a:solidFill>
          </a:ln>
        </p:spPr>
        <p:txBody>
          <a:bodyPr wrap="square" lIns="0" tIns="0" rIns="0" bIns="0" rtlCol="0"/>
          <a:lstStyle/>
          <a:p>
            <a:endParaRPr dirty="0"/>
          </a:p>
        </p:txBody>
      </p:sp>
      <p:sp>
        <p:nvSpPr>
          <p:cNvPr id="6" name="object 17">
            <a:extLst>
              <a:ext uri="{FF2B5EF4-FFF2-40B4-BE49-F238E27FC236}">
                <a16:creationId xmlns:a16="http://schemas.microsoft.com/office/drawing/2014/main" id="{C0DA7A46-25ED-309A-398F-8C31B804AB41}"/>
              </a:ext>
            </a:extLst>
          </p:cNvPr>
          <p:cNvSpPr txBox="1"/>
          <p:nvPr/>
        </p:nvSpPr>
        <p:spPr>
          <a:xfrm>
            <a:off x="4083050" y="9537700"/>
            <a:ext cx="2518410" cy="648335"/>
          </a:xfrm>
          <a:prstGeom prst="rect">
            <a:avLst/>
          </a:prstGeom>
        </p:spPr>
        <p:txBody>
          <a:bodyPr vert="horz" wrap="square" lIns="0" tIns="43180" rIns="0" bIns="0" rtlCol="0">
            <a:spAutoFit/>
          </a:bodyPr>
          <a:lstStyle/>
          <a:p>
            <a:pPr marL="12700">
              <a:lnSpc>
                <a:spcPct val="100000"/>
              </a:lnSpc>
              <a:spcBef>
                <a:spcPts val="340"/>
              </a:spcBef>
            </a:pPr>
            <a:r>
              <a:rPr sz="900" b="1" spc="25" dirty="0">
                <a:latin typeface="游ゴシック"/>
                <a:cs typeface="游ゴシック"/>
              </a:rPr>
              <a:t>一般社団法人 日本原子力学会 標準課</a:t>
            </a:r>
            <a:endParaRPr sz="900" dirty="0">
              <a:latin typeface="游ゴシック"/>
              <a:cs typeface="游ゴシック"/>
            </a:endParaRPr>
          </a:p>
          <a:p>
            <a:pPr marL="12700" marR="5080">
              <a:lnSpc>
                <a:spcPts val="1200"/>
              </a:lnSpc>
              <a:spcBef>
                <a:spcPts val="60"/>
              </a:spcBef>
            </a:pPr>
            <a:r>
              <a:rPr sz="800" dirty="0">
                <a:latin typeface="游ゴシック"/>
                <a:cs typeface="游ゴシック"/>
              </a:rPr>
              <a:t>〒</a:t>
            </a:r>
            <a:r>
              <a:rPr sz="800" spc="-10" dirty="0">
                <a:latin typeface="游ゴシック"/>
                <a:cs typeface="游ゴシック"/>
              </a:rPr>
              <a:t>105-</a:t>
            </a:r>
            <a:r>
              <a:rPr sz="800" dirty="0">
                <a:latin typeface="游ゴシック"/>
                <a:cs typeface="游ゴシック"/>
              </a:rPr>
              <a:t>0004</a:t>
            </a:r>
            <a:r>
              <a:rPr sz="800" spc="10" dirty="0">
                <a:latin typeface="游ゴシック"/>
                <a:cs typeface="游ゴシック"/>
              </a:rPr>
              <a:t> 東京都港区新橋</a:t>
            </a:r>
            <a:r>
              <a:rPr sz="800" spc="-10" dirty="0">
                <a:latin typeface="游ゴシック"/>
                <a:cs typeface="游ゴシック"/>
              </a:rPr>
              <a:t>2-3-</a:t>
            </a:r>
            <a:r>
              <a:rPr sz="800" dirty="0">
                <a:latin typeface="游ゴシック"/>
                <a:cs typeface="游ゴシック"/>
              </a:rPr>
              <a:t>7</a:t>
            </a:r>
            <a:r>
              <a:rPr sz="800" spc="25" dirty="0">
                <a:latin typeface="游ゴシック"/>
                <a:cs typeface="游ゴシック"/>
              </a:rPr>
              <a:t>  新橋第二中ビル</a:t>
            </a:r>
            <a:r>
              <a:rPr sz="800" spc="-25" dirty="0">
                <a:latin typeface="游ゴシック"/>
                <a:cs typeface="游ゴシック"/>
              </a:rPr>
              <a:t>3F </a:t>
            </a:r>
            <a:r>
              <a:rPr sz="800" dirty="0">
                <a:latin typeface="游ゴシック"/>
                <a:cs typeface="游ゴシック"/>
              </a:rPr>
              <a:t>TEL</a:t>
            </a:r>
            <a:r>
              <a:rPr sz="800" spc="5" dirty="0">
                <a:latin typeface="游ゴシック"/>
                <a:cs typeface="游ゴシック"/>
              </a:rPr>
              <a:t>: </a:t>
            </a:r>
            <a:r>
              <a:rPr sz="800" spc="-10" dirty="0">
                <a:latin typeface="游ゴシック"/>
                <a:cs typeface="游ゴシック"/>
              </a:rPr>
              <a:t>03-3508-</a:t>
            </a:r>
            <a:r>
              <a:rPr sz="800" dirty="0">
                <a:latin typeface="游ゴシック"/>
                <a:cs typeface="游ゴシック"/>
              </a:rPr>
              <a:t>1263</a:t>
            </a:r>
            <a:r>
              <a:rPr sz="800" spc="185" dirty="0">
                <a:latin typeface="游ゴシック"/>
                <a:cs typeface="游ゴシック"/>
              </a:rPr>
              <a:t>  </a:t>
            </a:r>
            <a:r>
              <a:rPr sz="800" dirty="0">
                <a:latin typeface="游ゴシック"/>
                <a:cs typeface="游ゴシック"/>
              </a:rPr>
              <a:t>FAX</a:t>
            </a:r>
            <a:r>
              <a:rPr sz="800" spc="5" dirty="0">
                <a:latin typeface="游ゴシック"/>
                <a:cs typeface="游ゴシック"/>
              </a:rPr>
              <a:t>: </a:t>
            </a:r>
            <a:r>
              <a:rPr sz="800" spc="-10" dirty="0">
                <a:latin typeface="游ゴシック"/>
                <a:cs typeface="游ゴシック"/>
              </a:rPr>
              <a:t>03-3581-</a:t>
            </a:r>
            <a:r>
              <a:rPr sz="800" spc="-20" dirty="0">
                <a:latin typeface="游ゴシック"/>
                <a:cs typeface="游ゴシック"/>
              </a:rPr>
              <a:t>6128</a:t>
            </a:r>
            <a:endParaRPr sz="800" dirty="0">
              <a:latin typeface="游ゴシック"/>
              <a:cs typeface="游ゴシック"/>
            </a:endParaRPr>
          </a:p>
          <a:p>
            <a:pPr marL="12700">
              <a:lnSpc>
                <a:spcPct val="100000"/>
              </a:lnSpc>
              <a:spcBef>
                <a:spcPts val="160"/>
              </a:spcBef>
            </a:pPr>
            <a:r>
              <a:rPr sz="800" dirty="0">
                <a:latin typeface="游ゴシック"/>
                <a:cs typeface="游ゴシック"/>
              </a:rPr>
              <a:t>E-mail:</a:t>
            </a:r>
            <a:r>
              <a:rPr sz="800" spc="-30" dirty="0">
                <a:latin typeface="游ゴシック"/>
                <a:cs typeface="游ゴシック"/>
              </a:rPr>
              <a:t> </a:t>
            </a:r>
            <a:r>
              <a:rPr sz="800" spc="-10" dirty="0">
                <a:latin typeface="游ゴシック"/>
                <a:cs typeface="游ゴシック"/>
                <a:hlinkClick r:id="rId2"/>
              </a:rPr>
              <a:t>sc@aesj.or.jp</a:t>
            </a:r>
            <a:endParaRPr sz="800" dirty="0">
              <a:latin typeface="游ゴシック"/>
              <a:cs typeface="游ゴシック"/>
            </a:endParaRPr>
          </a:p>
        </p:txBody>
      </p:sp>
      <p:sp>
        <p:nvSpPr>
          <p:cNvPr id="7" name="object 15">
            <a:extLst>
              <a:ext uri="{FF2B5EF4-FFF2-40B4-BE49-F238E27FC236}">
                <a16:creationId xmlns:a16="http://schemas.microsoft.com/office/drawing/2014/main" id="{D60113F8-30B3-9BAE-F124-790EBFDDFA29}"/>
              </a:ext>
            </a:extLst>
          </p:cNvPr>
          <p:cNvSpPr txBox="1"/>
          <p:nvPr/>
        </p:nvSpPr>
        <p:spPr>
          <a:xfrm>
            <a:off x="806400" y="9537700"/>
            <a:ext cx="3024505" cy="311047"/>
          </a:xfrm>
          <a:prstGeom prst="rect">
            <a:avLst/>
          </a:prstGeom>
        </p:spPr>
        <p:txBody>
          <a:bodyPr vert="horz" wrap="square" lIns="0" tIns="12700" rIns="0" bIns="0" rtlCol="0">
            <a:spAutoFit/>
          </a:bodyPr>
          <a:lstStyle/>
          <a:p>
            <a:pPr marL="12700" marR="5080">
              <a:lnSpc>
                <a:spcPct val="125000"/>
              </a:lnSpc>
              <a:spcBef>
                <a:spcPts val="100"/>
              </a:spcBef>
            </a:pPr>
            <a:r>
              <a:rPr sz="800" spc="-15" dirty="0">
                <a:latin typeface="游ゴシック" panose="020B0400000000000000" pitchFamily="50" charset="-128"/>
                <a:ea typeface="游ゴシック" panose="020B0400000000000000" pitchFamily="50" charset="-128"/>
                <a:cs typeface="ＭＳ 明朝"/>
              </a:rPr>
              <a:t>※記載価格は，税込です。また，発送には送料が別途</a:t>
            </a:r>
            <a:r>
              <a:rPr sz="800" spc="-10" dirty="0">
                <a:latin typeface="游ゴシック" panose="020B0400000000000000" pitchFamily="50" charset="-128"/>
                <a:ea typeface="游ゴシック" panose="020B0400000000000000" pitchFamily="50" charset="-128"/>
                <a:cs typeface="ＭＳ 明朝"/>
              </a:rPr>
              <a:t>550</a:t>
            </a:r>
            <a:r>
              <a:rPr sz="800" spc="-25" dirty="0">
                <a:latin typeface="游ゴシック" panose="020B0400000000000000" pitchFamily="50" charset="-128"/>
                <a:ea typeface="游ゴシック" panose="020B0400000000000000" pitchFamily="50" charset="-128"/>
                <a:cs typeface="ＭＳ 明朝"/>
              </a:rPr>
              <a:t>円(税込)</a:t>
            </a:r>
            <a:r>
              <a:rPr sz="800" spc="-15" dirty="0">
                <a:latin typeface="游ゴシック" panose="020B0400000000000000" pitchFamily="50" charset="-128"/>
                <a:ea typeface="游ゴシック" panose="020B0400000000000000" pitchFamily="50" charset="-128"/>
                <a:cs typeface="ＭＳ 明朝"/>
              </a:rPr>
              <a:t>必要となります。</a:t>
            </a:r>
            <a:endParaRPr sz="800" dirty="0">
              <a:latin typeface="游ゴシック" panose="020B0400000000000000" pitchFamily="50" charset="-128"/>
              <a:ea typeface="游ゴシック" panose="020B0400000000000000" pitchFamily="50" charset="-128"/>
              <a:cs typeface="ＭＳ 明朝"/>
            </a:endParaRPr>
          </a:p>
        </p:txBody>
      </p:sp>
      <p:sp>
        <p:nvSpPr>
          <p:cNvPr id="8" name="スライド番号プレースホルダー 1">
            <a:extLst>
              <a:ext uri="{FF2B5EF4-FFF2-40B4-BE49-F238E27FC236}">
                <a16:creationId xmlns:a16="http://schemas.microsoft.com/office/drawing/2014/main" id="{B50229AF-A40A-9971-5946-C8B11437EA9C}"/>
              </a:ext>
            </a:extLst>
          </p:cNvPr>
          <p:cNvSpPr txBox="1">
            <a:spLocks/>
          </p:cNvSpPr>
          <p:nvPr/>
        </p:nvSpPr>
        <p:spPr>
          <a:xfrm>
            <a:off x="3708527" y="9994899"/>
            <a:ext cx="165100" cy="179536"/>
          </a:xfrm>
          <a:prstGeom prst="rect">
            <a:avLst/>
          </a:prstGeom>
        </p:spPr>
        <p:txBody>
          <a:bodyPr wrap="square" lIns="0" tIns="0" rIns="0" bIns="0">
            <a:spAutoFit/>
          </a:bodyPr>
          <a:lstStyle>
            <a:defPPr>
              <a:defRPr kern="0"/>
            </a:defPPr>
            <a:lvl1pPr>
              <a:defRPr sz="1200" b="0" i="0">
                <a:solidFill>
                  <a:schemeClr val="tx1"/>
                </a:solidFill>
                <a:latin typeface="ＭＳ Ｐゴシック"/>
                <a:cs typeface="ＭＳ Ｐゴシック"/>
              </a:defRPr>
            </a:lvl1pPr>
          </a:lstStyle>
          <a:p>
            <a:pPr marL="38100">
              <a:lnSpc>
                <a:spcPts val="1370"/>
              </a:lnSpc>
            </a:pPr>
            <a:r>
              <a:rPr lang="en-US" altLang="ja-JP" dirty="0"/>
              <a:t>4</a:t>
            </a:r>
          </a:p>
        </p:txBody>
      </p:sp>
      <p:sp>
        <p:nvSpPr>
          <p:cNvPr id="9" name="object 12">
            <a:extLst>
              <a:ext uri="{FF2B5EF4-FFF2-40B4-BE49-F238E27FC236}">
                <a16:creationId xmlns:a16="http://schemas.microsoft.com/office/drawing/2014/main" id="{7B6BE9CE-233F-80F1-C003-9CF677DC1DF0}"/>
              </a:ext>
            </a:extLst>
          </p:cNvPr>
          <p:cNvSpPr/>
          <p:nvPr/>
        </p:nvSpPr>
        <p:spPr>
          <a:xfrm>
            <a:off x="633730" y="575944"/>
            <a:ext cx="6042660" cy="812800"/>
          </a:xfrm>
          <a:custGeom>
            <a:avLst/>
            <a:gdLst/>
            <a:ahLst/>
            <a:cxnLst/>
            <a:rect l="l" t="t" r="r" b="b"/>
            <a:pathLst>
              <a:path w="6042659" h="812800">
                <a:moveTo>
                  <a:pt x="0" y="135509"/>
                </a:moveTo>
                <a:lnTo>
                  <a:pt x="6906" y="92691"/>
                </a:lnTo>
                <a:lnTo>
                  <a:pt x="26138" y="55494"/>
                </a:lnTo>
                <a:lnTo>
                  <a:pt x="55464" y="26155"/>
                </a:lnTo>
                <a:lnTo>
                  <a:pt x="92652" y="6911"/>
                </a:lnTo>
                <a:lnTo>
                  <a:pt x="135470" y="0"/>
                </a:lnTo>
                <a:lnTo>
                  <a:pt x="5907151" y="0"/>
                </a:lnTo>
                <a:lnTo>
                  <a:pt x="5949968" y="6911"/>
                </a:lnTo>
                <a:lnTo>
                  <a:pt x="5987165" y="26155"/>
                </a:lnTo>
                <a:lnTo>
                  <a:pt x="6016504" y="55494"/>
                </a:lnTo>
                <a:lnTo>
                  <a:pt x="6035748" y="92691"/>
                </a:lnTo>
                <a:lnTo>
                  <a:pt x="6042660" y="135509"/>
                </a:lnTo>
                <a:lnTo>
                  <a:pt x="6042660" y="677291"/>
                </a:lnTo>
                <a:lnTo>
                  <a:pt x="6035748" y="720108"/>
                </a:lnTo>
                <a:lnTo>
                  <a:pt x="6016504" y="757305"/>
                </a:lnTo>
                <a:lnTo>
                  <a:pt x="5987165" y="786644"/>
                </a:lnTo>
                <a:lnTo>
                  <a:pt x="5949968" y="805888"/>
                </a:lnTo>
                <a:lnTo>
                  <a:pt x="5907151" y="812800"/>
                </a:lnTo>
                <a:lnTo>
                  <a:pt x="135470" y="812800"/>
                </a:lnTo>
                <a:lnTo>
                  <a:pt x="92652" y="805888"/>
                </a:lnTo>
                <a:lnTo>
                  <a:pt x="55464" y="786644"/>
                </a:lnTo>
                <a:lnTo>
                  <a:pt x="26138" y="757305"/>
                </a:lnTo>
                <a:lnTo>
                  <a:pt x="6906" y="720108"/>
                </a:lnTo>
                <a:lnTo>
                  <a:pt x="0" y="677291"/>
                </a:lnTo>
                <a:lnTo>
                  <a:pt x="0" y="135509"/>
                </a:lnTo>
                <a:close/>
              </a:path>
            </a:pathLst>
          </a:custGeom>
          <a:ln w="9525">
            <a:solidFill>
              <a:srgbClr val="000000"/>
            </a:solidFill>
          </a:ln>
        </p:spPr>
        <p:txBody>
          <a:bodyPr wrap="square" lIns="0" tIns="0" rIns="0" bIns="0" rtlCol="0"/>
          <a:lstStyle/>
          <a:p>
            <a:endParaRPr dirty="0"/>
          </a:p>
        </p:txBody>
      </p:sp>
      <p:sp>
        <p:nvSpPr>
          <p:cNvPr id="11" name="object 9">
            <a:extLst>
              <a:ext uri="{FF2B5EF4-FFF2-40B4-BE49-F238E27FC236}">
                <a16:creationId xmlns:a16="http://schemas.microsoft.com/office/drawing/2014/main" id="{89C30AFB-FC16-FBCE-82AA-637A5D86D517}"/>
              </a:ext>
            </a:extLst>
          </p:cNvPr>
          <p:cNvSpPr/>
          <p:nvPr/>
        </p:nvSpPr>
        <p:spPr>
          <a:xfrm>
            <a:off x="666000" y="1900800"/>
            <a:ext cx="6067680" cy="21600"/>
          </a:xfrm>
          <a:custGeom>
            <a:avLst/>
            <a:gdLst/>
            <a:ahLst/>
            <a:cxnLst/>
            <a:rect l="l" t="t" r="r" b="b"/>
            <a:pathLst>
              <a:path w="6071870" h="21589">
                <a:moveTo>
                  <a:pt x="6071362" y="0"/>
                </a:moveTo>
                <a:lnTo>
                  <a:pt x="0" y="0"/>
                </a:lnTo>
                <a:lnTo>
                  <a:pt x="0" y="21336"/>
                </a:lnTo>
                <a:lnTo>
                  <a:pt x="6071362" y="21336"/>
                </a:lnTo>
                <a:lnTo>
                  <a:pt x="6071362" y="0"/>
                </a:lnTo>
                <a:close/>
              </a:path>
            </a:pathLst>
          </a:custGeom>
          <a:solidFill>
            <a:srgbClr val="000000"/>
          </a:solidFill>
        </p:spPr>
        <p:txBody>
          <a:bodyPr wrap="square" lIns="0" tIns="0" rIns="0" bIns="0" rtlCol="0"/>
          <a:lstStyle/>
          <a:p>
            <a:endParaRPr dirty="0"/>
          </a:p>
        </p:txBody>
      </p:sp>
      <p:sp>
        <p:nvSpPr>
          <p:cNvPr id="12" name="object 13">
            <a:extLst>
              <a:ext uri="{FF2B5EF4-FFF2-40B4-BE49-F238E27FC236}">
                <a16:creationId xmlns:a16="http://schemas.microsoft.com/office/drawing/2014/main" id="{E4120380-C724-AF5D-56E5-B4EE2FA70902}"/>
              </a:ext>
            </a:extLst>
          </p:cNvPr>
          <p:cNvSpPr txBox="1"/>
          <p:nvPr/>
        </p:nvSpPr>
        <p:spPr>
          <a:xfrm>
            <a:off x="2322702" y="657860"/>
            <a:ext cx="2665730" cy="269240"/>
          </a:xfrm>
          <a:prstGeom prst="rect">
            <a:avLst/>
          </a:prstGeom>
        </p:spPr>
        <p:txBody>
          <a:bodyPr vert="horz" wrap="square" lIns="0" tIns="12065" rIns="0" bIns="0" rtlCol="0">
            <a:spAutoFit/>
          </a:bodyPr>
          <a:lstStyle/>
          <a:p>
            <a:pPr marL="12700">
              <a:lnSpc>
                <a:spcPct val="100000"/>
              </a:lnSpc>
              <a:spcBef>
                <a:spcPts val="95"/>
              </a:spcBef>
            </a:pPr>
            <a:r>
              <a:rPr sz="1600" spc="95" dirty="0">
                <a:latin typeface="HGS明朝E"/>
                <a:cs typeface="HGS明朝E"/>
              </a:rPr>
              <a:t>標 準 委 員 会 発 行 標 準</a:t>
            </a:r>
            <a:endParaRPr sz="1600" dirty="0">
              <a:latin typeface="HGS明朝E"/>
              <a:cs typeface="HGS明朝E"/>
            </a:endParaRPr>
          </a:p>
        </p:txBody>
      </p:sp>
      <p:sp>
        <p:nvSpPr>
          <p:cNvPr id="13" name="object 14">
            <a:extLst>
              <a:ext uri="{FF2B5EF4-FFF2-40B4-BE49-F238E27FC236}">
                <a16:creationId xmlns:a16="http://schemas.microsoft.com/office/drawing/2014/main" id="{E460EED2-63F2-4E17-8817-0239E1FE25B7}"/>
              </a:ext>
            </a:extLst>
          </p:cNvPr>
          <p:cNvSpPr txBox="1">
            <a:spLocks/>
          </p:cNvSpPr>
          <p:nvPr/>
        </p:nvSpPr>
        <p:spPr>
          <a:xfrm>
            <a:off x="1490040" y="936000"/>
            <a:ext cx="4419599" cy="382156"/>
          </a:xfrm>
          <a:prstGeom prst="rect">
            <a:avLst/>
          </a:prstGeom>
        </p:spPr>
        <p:txBody>
          <a:bodyPr vert="horz" wrap="square" lIns="0" tIns="12700" rIns="0" bIns="0" rtlCol="0">
            <a:spAutoFit/>
          </a:bodyPr>
          <a:lstStyle>
            <a:lvl1pPr>
              <a:defRPr>
                <a:latin typeface="+mj-lt"/>
                <a:ea typeface="+mj-ea"/>
                <a:cs typeface="+mj-cs"/>
              </a:defRPr>
            </a:lvl1pPr>
          </a:lstStyle>
          <a:p>
            <a:pPr marL="12700">
              <a:spcBef>
                <a:spcPts val="100"/>
              </a:spcBef>
            </a:pPr>
            <a:r>
              <a:rPr lang="ja-JP" altLang="en-US" sz="2400" dirty="0">
                <a:latin typeface="HGS明朝E" panose="02020900000000000000" pitchFamily="18" charset="-128"/>
                <a:ea typeface="HGS明朝E" panose="02020900000000000000" pitchFamily="18" charset="-128"/>
              </a:rPr>
              <a:t> </a:t>
            </a:r>
            <a:r>
              <a:rPr lang="en-US" altLang="ja-JP" sz="2400" dirty="0">
                <a:latin typeface="HGS明朝E" panose="02020900000000000000" pitchFamily="18" charset="-128"/>
                <a:ea typeface="HGS明朝E" panose="02020900000000000000" pitchFamily="18" charset="-128"/>
              </a:rPr>
              <a:t>2023</a:t>
            </a:r>
            <a:r>
              <a:rPr lang="ja-JP" altLang="en-US" sz="2400" spc="-40" dirty="0">
                <a:latin typeface="HGS明朝E" panose="02020900000000000000" pitchFamily="18" charset="-128"/>
                <a:ea typeface="HGS明朝E" panose="02020900000000000000" pitchFamily="18" charset="-128"/>
              </a:rPr>
              <a:t>年度発行のお知らせ </a:t>
            </a:r>
            <a:r>
              <a:rPr lang="en-US" altLang="ja-JP" sz="1100" spc="-10" dirty="0">
                <a:latin typeface="HGP明朝E" panose="02020900000000000000" pitchFamily="18" charset="-128"/>
                <a:ea typeface="HGP明朝E" panose="02020900000000000000" pitchFamily="18" charset="-128"/>
              </a:rPr>
              <a:t>(2/2</a:t>
            </a:r>
            <a:r>
              <a:rPr lang="ja-JP" altLang="en-US" sz="1100" spc="-55" dirty="0">
                <a:latin typeface="HGP明朝E" panose="02020900000000000000" pitchFamily="18" charset="-128"/>
                <a:ea typeface="HGP明朝E" panose="02020900000000000000" pitchFamily="18" charset="-128"/>
              </a:rPr>
              <a:t> </a:t>
            </a:r>
            <a:r>
              <a:rPr lang="ja-JP" altLang="en-US" sz="1100" dirty="0">
                <a:latin typeface="HGP明朝E" panose="02020900000000000000" pitchFamily="18" charset="-128"/>
                <a:ea typeface="HGP明朝E" panose="02020900000000000000" pitchFamily="18" charset="-128"/>
              </a:rPr>
              <a:t>ペ</a:t>
            </a:r>
            <a:r>
              <a:rPr lang="ja-JP" altLang="en-US" sz="1100" spc="-15" dirty="0">
                <a:latin typeface="HGP明朝E" panose="02020900000000000000" pitchFamily="18" charset="-128"/>
                <a:ea typeface="HGP明朝E" panose="02020900000000000000" pitchFamily="18" charset="-128"/>
              </a:rPr>
              <a:t>ー</a:t>
            </a:r>
            <a:r>
              <a:rPr lang="ja-JP" altLang="en-US" sz="1100" spc="-10" dirty="0">
                <a:latin typeface="HGP明朝E" panose="02020900000000000000" pitchFamily="18" charset="-128"/>
                <a:ea typeface="HGP明朝E" panose="02020900000000000000" pitchFamily="18" charset="-128"/>
              </a:rPr>
              <a:t>ジ</a:t>
            </a:r>
            <a:r>
              <a:rPr lang="en-US" altLang="ja-JP" sz="1100" spc="-50" dirty="0">
                <a:latin typeface="HGP明朝E" panose="02020900000000000000" pitchFamily="18" charset="-128"/>
                <a:ea typeface="HGP明朝E" panose="02020900000000000000" pitchFamily="18" charset="-128"/>
              </a:rPr>
              <a:t>)</a:t>
            </a:r>
            <a:endParaRPr lang="ja-JP" altLang="en-US" sz="1100" spc="-40" dirty="0">
              <a:latin typeface="HGS明朝E" panose="02020900000000000000" pitchFamily="18" charset="-128"/>
              <a:ea typeface="HGS明朝E" panose="02020900000000000000" pitchFamily="18" charset="-128"/>
            </a:endParaRPr>
          </a:p>
        </p:txBody>
      </p:sp>
      <p:sp>
        <p:nvSpPr>
          <p:cNvPr id="15" name="object 8">
            <a:extLst>
              <a:ext uri="{FF2B5EF4-FFF2-40B4-BE49-F238E27FC236}">
                <a16:creationId xmlns:a16="http://schemas.microsoft.com/office/drawing/2014/main" id="{6B2A5C7B-627B-FD6A-461E-4E56541B2F47}"/>
              </a:ext>
            </a:extLst>
          </p:cNvPr>
          <p:cNvSpPr txBox="1"/>
          <p:nvPr/>
        </p:nvSpPr>
        <p:spPr>
          <a:xfrm>
            <a:off x="672477" y="1642396"/>
            <a:ext cx="3042527" cy="258404"/>
          </a:xfrm>
          <a:prstGeom prst="rect">
            <a:avLst/>
          </a:prstGeom>
        </p:spPr>
        <p:txBody>
          <a:bodyPr vert="horz" wrap="square" lIns="0" tIns="12065" rIns="0" bIns="0" rtlCol="0">
            <a:spAutoFit/>
          </a:bodyPr>
          <a:lstStyle/>
          <a:p>
            <a:pPr marL="12700">
              <a:lnSpc>
                <a:spcPct val="100000"/>
              </a:lnSpc>
              <a:spcBef>
                <a:spcPts val="95"/>
              </a:spcBef>
            </a:pPr>
            <a:r>
              <a:rPr sz="1600" b="1" spc="-25" dirty="0">
                <a:latin typeface="游ゴシック" panose="020B0400000000000000" pitchFamily="50" charset="-128"/>
                <a:ea typeface="游ゴシック" panose="020B0400000000000000" pitchFamily="50" charset="-128"/>
                <a:cs typeface="HGPｺﾞｼｯｸM"/>
              </a:rPr>
              <a:t>シス</a:t>
            </a:r>
            <a:r>
              <a:rPr sz="1600" b="1" spc="-20" dirty="0">
                <a:latin typeface="游ゴシック" panose="020B0400000000000000" pitchFamily="50" charset="-128"/>
                <a:ea typeface="游ゴシック" panose="020B0400000000000000" pitchFamily="50" charset="-128"/>
                <a:cs typeface="HGPｺﾞｼｯｸM"/>
              </a:rPr>
              <a:t>テム</a:t>
            </a:r>
            <a:r>
              <a:rPr sz="1600" b="1" spc="-10" dirty="0">
                <a:latin typeface="游ゴシック" panose="020B0400000000000000" pitchFamily="50" charset="-128"/>
                <a:ea typeface="游ゴシック" panose="020B0400000000000000" pitchFamily="50" charset="-128"/>
                <a:cs typeface="HGPｺﾞｼｯｸM"/>
              </a:rPr>
              <a:t>安</a:t>
            </a:r>
            <a:r>
              <a:rPr sz="1600" b="1" spc="-25" dirty="0">
                <a:latin typeface="游ゴシック" panose="020B0400000000000000" pitchFamily="50" charset="-128"/>
                <a:ea typeface="游ゴシック" panose="020B0400000000000000" pitchFamily="50" charset="-128"/>
                <a:cs typeface="HGPｺﾞｼｯｸM"/>
              </a:rPr>
              <a:t>全専</a:t>
            </a:r>
            <a:r>
              <a:rPr sz="1600" b="1" spc="-10" dirty="0">
                <a:latin typeface="游ゴシック" panose="020B0400000000000000" pitchFamily="50" charset="-128"/>
                <a:ea typeface="游ゴシック" panose="020B0400000000000000" pitchFamily="50" charset="-128"/>
                <a:cs typeface="HGPｺﾞｼｯｸM"/>
              </a:rPr>
              <a:t>門</a:t>
            </a:r>
            <a:r>
              <a:rPr sz="1600" b="1" spc="-25" dirty="0">
                <a:latin typeface="游ゴシック" panose="020B0400000000000000" pitchFamily="50" charset="-128"/>
                <a:ea typeface="游ゴシック" panose="020B0400000000000000" pitchFamily="50" charset="-128"/>
                <a:cs typeface="HGPｺﾞｼｯｸM"/>
              </a:rPr>
              <a:t>部会制</a:t>
            </a:r>
            <a:r>
              <a:rPr sz="1600" b="1" spc="-10" dirty="0">
                <a:latin typeface="游ゴシック" panose="020B0400000000000000" pitchFamily="50" charset="-128"/>
                <a:ea typeface="游ゴシック" panose="020B0400000000000000" pitchFamily="50" charset="-128"/>
                <a:cs typeface="HGPｺﾞｼｯｸM"/>
              </a:rPr>
              <a:t>定</a:t>
            </a:r>
            <a:r>
              <a:rPr sz="1600" b="1" spc="-25" dirty="0">
                <a:latin typeface="游ゴシック" panose="020B0400000000000000" pitchFamily="50" charset="-128"/>
                <a:ea typeface="游ゴシック" panose="020B0400000000000000" pitchFamily="50" charset="-128"/>
                <a:cs typeface="HGPｺﾞｼｯｸM"/>
              </a:rPr>
              <a:t>標</a:t>
            </a:r>
            <a:r>
              <a:rPr sz="1600" b="1" spc="-50" dirty="0">
                <a:latin typeface="游ゴシック" panose="020B0400000000000000" pitchFamily="50" charset="-128"/>
                <a:ea typeface="游ゴシック" panose="020B0400000000000000" pitchFamily="50" charset="-128"/>
                <a:cs typeface="HGPｺﾞｼｯｸM"/>
              </a:rPr>
              <a:t>準</a:t>
            </a:r>
            <a:endParaRPr sz="1600" b="1" dirty="0">
              <a:latin typeface="游ゴシック" panose="020B0400000000000000" pitchFamily="50" charset="-128"/>
              <a:ea typeface="游ゴシック" panose="020B0400000000000000" pitchFamily="50" charset="-128"/>
              <a:cs typeface="HGPｺﾞｼｯｸM"/>
            </a:endParaRPr>
          </a:p>
        </p:txBody>
      </p:sp>
      <p:sp>
        <p:nvSpPr>
          <p:cNvPr id="16" name="object 10">
            <a:extLst>
              <a:ext uri="{FF2B5EF4-FFF2-40B4-BE49-F238E27FC236}">
                <a16:creationId xmlns:a16="http://schemas.microsoft.com/office/drawing/2014/main" id="{2507F7CA-1C8C-23A4-8292-2004E7321BAC}"/>
              </a:ext>
            </a:extLst>
          </p:cNvPr>
          <p:cNvSpPr txBox="1"/>
          <p:nvPr/>
        </p:nvSpPr>
        <p:spPr>
          <a:xfrm>
            <a:off x="691200" y="5503709"/>
            <a:ext cx="6083935" cy="765594"/>
          </a:xfrm>
          <a:prstGeom prst="rect">
            <a:avLst/>
          </a:prstGeom>
        </p:spPr>
        <p:txBody>
          <a:bodyPr vert="horz" wrap="square" lIns="0" tIns="26670" rIns="0" bIns="0" rtlCol="0">
            <a:spAutoFit/>
          </a:bodyPr>
          <a:lstStyle/>
          <a:p>
            <a:pPr marL="12700">
              <a:spcBef>
                <a:spcPts val="5"/>
              </a:spcBef>
            </a:pPr>
            <a:r>
              <a:rPr lang="ja-JP" altLang="en-US" sz="1050" spc="-20" dirty="0">
                <a:latin typeface="HGPｺﾞｼｯｸM" panose="020B0600000000000000" pitchFamily="50" charset="-128"/>
                <a:ea typeface="HGPｺﾞｼｯｸM" panose="020B0600000000000000" pitchFamily="50" charset="-128"/>
                <a:cs typeface="HGPｺﾞｼｯｸM"/>
              </a:rPr>
              <a:t>原子力発電所の高経年化対策実施基準</a:t>
            </a:r>
            <a:r>
              <a:rPr lang="en-US" altLang="ja-JP" sz="1050" spc="-20" dirty="0">
                <a:latin typeface="HGPｺﾞｼｯｸM" panose="020B0600000000000000" pitchFamily="50" charset="-128"/>
                <a:ea typeface="HGPｺﾞｼｯｸM" panose="020B0600000000000000" pitchFamily="50" charset="-128"/>
                <a:cs typeface="HGPｺﾞｼｯｸM"/>
              </a:rPr>
              <a:t>:2023</a:t>
            </a:r>
            <a:r>
              <a:rPr lang="ja-JP" altLang="en-US" sz="1050" spc="-20" dirty="0">
                <a:latin typeface="HGPｺﾞｼｯｸM" panose="020B0600000000000000" pitchFamily="50" charset="-128"/>
                <a:ea typeface="HGPｺﾞｼｯｸM" panose="020B0600000000000000" pitchFamily="50" charset="-128"/>
                <a:cs typeface="HGPｺﾞｼｯｸM"/>
              </a:rPr>
              <a:t>（追補</a:t>
            </a:r>
            <a:r>
              <a:rPr lang="en-US" altLang="ja-JP" sz="1050" spc="-20" dirty="0">
                <a:latin typeface="HGPｺﾞｼｯｸM" panose="020B0600000000000000" pitchFamily="50" charset="-128"/>
                <a:ea typeface="HGPｺﾞｼｯｸM" panose="020B0600000000000000" pitchFamily="50" charset="-128"/>
                <a:cs typeface="HGPｺﾞｼｯｸM"/>
              </a:rPr>
              <a:t>3</a:t>
            </a:r>
            <a:r>
              <a:rPr lang="ja-JP" altLang="en-US" sz="1050" spc="-20" dirty="0">
                <a:latin typeface="HGPｺﾞｼｯｸM" panose="020B0600000000000000" pitchFamily="50" charset="-128"/>
                <a:ea typeface="HGPｺﾞｼｯｸM" panose="020B0600000000000000" pitchFamily="50" charset="-128"/>
                <a:cs typeface="HGPｺﾞｼｯｸM"/>
              </a:rPr>
              <a:t>）</a:t>
            </a:r>
            <a:r>
              <a:rPr lang="en-US" altLang="ja-JP" sz="1050" spc="-20" dirty="0">
                <a:latin typeface="HGPｺﾞｼｯｸM" panose="020B0600000000000000" pitchFamily="50" charset="-128"/>
                <a:ea typeface="HGPｺﾞｼｯｸM" panose="020B0600000000000000" pitchFamily="50" charset="-128"/>
                <a:cs typeface="HGPｺﾞｼｯｸM"/>
              </a:rPr>
              <a:t>(AESJ-SC-P005:2023(Amd.3)) </a:t>
            </a:r>
          </a:p>
          <a:p>
            <a:pPr marL="12700">
              <a:spcBef>
                <a:spcPts val="5"/>
              </a:spcBef>
            </a:pPr>
            <a:r>
              <a:rPr lang="en-US" altLang="ja-JP" sz="1050" spc="-20" dirty="0">
                <a:latin typeface="HGPｺﾞｼｯｸM" panose="020B0600000000000000" pitchFamily="50" charset="-128"/>
                <a:ea typeface="HGPｺﾞｼｯｸM" panose="020B0600000000000000" pitchFamily="50" charset="-128"/>
                <a:cs typeface="HGPｺﾞｼｯｸM"/>
              </a:rPr>
              <a:t>【</a:t>
            </a:r>
            <a:r>
              <a:rPr lang="ja-JP" altLang="en-US" sz="1050" spc="-20" dirty="0">
                <a:latin typeface="HGPｺﾞｼｯｸM" panose="020B0600000000000000" pitchFamily="50" charset="-128"/>
                <a:ea typeface="HGPｺﾞｼｯｸM" panose="020B0600000000000000" pitchFamily="50" charset="-128"/>
                <a:cs typeface="HGPｺﾞｼｯｸM"/>
              </a:rPr>
              <a:t>担当分科会</a:t>
            </a:r>
            <a:r>
              <a:rPr lang="en-US" altLang="ja-JP" sz="1050" spc="-20" dirty="0">
                <a:latin typeface="HGPｺﾞｼｯｸM" panose="020B0600000000000000" pitchFamily="50" charset="-128"/>
                <a:ea typeface="HGPｺﾞｼｯｸM" panose="020B0600000000000000" pitchFamily="50" charset="-128"/>
                <a:cs typeface="HGPｺﾞｼｯｸM"/>
              </a:rPr>
              <a:t>】PLM</a:t>
            </a:r>
            <a:r>
              <a:rPr lang="ja-JP" altLang="en-US" sz="1050" spc="-20" dirty="0">
                <a:latin typeface="HGPｺﾞｼｯｸM" panose="020B0600000000000000" pitchFamily="50" charset="-128"/>
                <a:ea typeface="HGPｺﾞｼｯｸM" panose="020B0600000000000000" pitchFamily="50" charset="-128"/>
                <a:cs typeface="HGPｺﾞｼｯｸM"/>
              </a:rPr>
              <a:t>分科会</a:t>
            </a:r>
            <a:endParaRPr lang="en-US" altLang="ja-JP" sz="1050" spc="-20" dirty="0">
              <a:latin typeface="HGPｺﾞｼｯｸM" panose="020B0600000000000000" pitchFamily="50" charset="-128"/>
              <a:ea typeface="HGPｺﾞｼｯｸM" panose="020B0600000000000000" pitchFamily="50" charset="-128"/>
              <a:cs typeface="HGPｺﾞｼｯｸM"/>
            </a:endParaRPr>
          </a:p>
          <a:p>
            <a:pPr marL="12700">
              <a:spcBef>
                <a:spcPts val="5"/>
              </a:spcBef>
            </a:pPr>
            <a:r>
              <a:rPr lang="en-US" altLang="ja-JP" sz="900" spc="-20" dirty="0">
                <a:latin typeface="HGPｺﾞｼｯｸM" panose="020B0600000000000000" pitchFamily="50" charset="-128"/>
                <a:ea typeface="HGPｺﾞｼｯｸM" panose="020B0600000000000000" pitchFamily="50" charset="-128"/>
                <a:cs typeface="HGPｺﾞｼｯｸM"/>
              </a:rPr>
              <a:t>【</a:t>
            </a:r>
            <a:r>
              <a:rPr lang="ja-JP" altLang="en-US" sz="900" spc="-20" dirty="0">
                <a:latin typeface="HGPｺﾞｼｯｸM" panose="020B0600000000000000" pitchFamily="50" charset="-128"/>
                <a:ea typeface="HGPｺﾞｼｯｸM" panose="020B0600000000000000" pitchFamily="50" charset="-128"/>
                <a:cs typeface="HGPｺﾞｼｯｸM"/>
              </a:rPr>
              <a:t>定価・税込</a:t>
            </a:r>
            <a:r>
              <a:rPr lang="en-US" altLang="ja-JP" sz="900" spc="-20" dirty="0">
                <a:latin typeface="HGPｺﾞｼｯｸM" panose="020B0600000000000000" pitchFamily="50" charset="-128"/>
                <a:ea typeface="HGPｺﾞｼｯｸM" panose="020B0600000000000000" pitchFamily="50" charset="-128"/>
                <a:cs typeface="HGPｺﾞｼｯｸM"/>
              </a:rPr>
              <a:t>】10,312</a:t>
            </a:r>
            <a:r>
              <a:rPr lang="ja-JP" altLang="en-US" sz="900" spc="-20" dirty="0">
                <a:latin typeface="HGPｺﾞｼｯｸM" panose="020B0600000000000000" pitchFamily="50" charset="-128"/>
                <a:ea typeface="HGPｺﾞｼｯｸM" panose="020B0600000000000000" pitchFamily="50" charset="-128"/>
                <a:cs typeface="HGPｺﾞｼｯｸM"/>
              </a:rPr>
              <a:t>円　</a:t>
            </a:r>
            <a:r>
              <a:rPr lang="en-US" altLang="ja-JP" sz="900" spc="-20" dirty="0">
                <a:latin typeface="HGPｺﾞｼｯｸM" panose="020B0600000000000000" pitchFamily="50" charset="-128"/>
                <a:ea typeface="HGPｺﾞｼｯｸM" panose="020B0600000000000000" pitchFamily="50" charset="-128"/>
                <a:cs typeface="HGPｺﾞｼｯｸM"/>
              </a:rPr>
              <a:t>【</a:t>
            </a:r>
            <a:r>
              <a:rPr lang="ja-JP" altLang="en-US" sz="900" spc="-20" dirty="0">
                <a:latin typeface="HGPｺﾞｼｯｸM" panose="020B0600000000000000" pitchFamily="50" charset="-128"/>
                <a:ea typeface="HGPｺﾞｼｯｸM" panose="020B0600000000000000" pitchFamily="50" charset="-128"/>
                <a:cs typeface="HGPｺﾞｼｯｸM"/>
              </a:rPr>
              <a:t>会員価格・税込</a:t>
            </a:r>
            <a:r>
              <a:rPr lang="en-US" altLang="ja-JP" sz="900" spc="-20" dirty="0">
                <a:latin typeface="HGPｺﾞｼｯｸM" panose="020B0600000000000000" pitchFamily="50" charset="-128"/>
                <a:ea typeface="HGPｺﾞｼｯｸM" panose="020B0600000000000000" pitchFamily="50" charset="-128"/>
                <a:cs typeface="HGPｺﾞｼｯｸM"/>
              </a:rPr>
              <a:t>】8,250</a:t>
            </a:r>
            <a:r>
              <a:rPr lang="ja-JP" altLang="en-US" sz="900" spc="-20" dirty="0">
                <a:latin typeface="HGPｺﾞｼｯｸM" panose="020B0600000000000000" pitchFamily="50" charset="-128"/>
                <a:ea typeface="HGPｺﾞｼｯｸM" panose="020B0600000000000000" pitchFamily="50" charset="-128"/>
                <a:cs typeface="HGPｺﾞｼｯｸM"/>
              </a:rPr>
              <a:t>円　</a:t>
            </a:r>
            <a:r>
              <a:rPr lang="en-US" altLang="ja-JP" sz="900" spc="-20" dirty="0">
                <a:latin typeface="HGPｺﾞｼｯｸM" panose="020B0600000000000000" pitchFamily="50" charset="-128"/>
                <a:ea typeface="HGPｺﾞｼｯｸM" panose="020B0600000000000000" pitchFamily="50" charset="-128"/>
                <a:cs typeface="HGPｺﾞｼｯｸM"/>
              </a:rPr>
              <a:t>【ISBN】978-4-89047-451-6</a:t>
            </a:r>
            <a:r>
              <a:rPr lang="ja-JP" altLang="en-US" sz="900" spc="-20" dirty="0">
                <a:latin typeface="HGPｺﾞｼｯｸM" panose="020B0600000000000000" pitchFamily="50" charset="-128"/>
                <a:ea typeface="HGPｺﾞｼｯｸM" panose="020B0600000000000000" pitchFamily="50" charset="-128"/>
                <a:cs typeface="HGPｺﾞｼｯｸM"/>
              </a:rPr>
              <a:t>　</a:t>
            </a:r>
            <a:r>
              <a:rPr lang="en-US" altLang="ja-JP" sz="900" spc="-20" dirty="0">
                <a:latin typeface="HGPｺﾞｼｯｸM" panose="020B0600000000000000" pitchFamily="50" charset="-128"/>
                <a:ea typeface="HGPｺﾞｼｯｸM" panose="020B0600000000000000" pitchFamily="50" charset="-128"/>
                <a:cs typeface="HGPｺﾞｼｯｸM"/>
              </a:rPr>
              <a:t>【</a:t>
            </a:r>
            <a:r>
              <a:rPr lang="ja-JP" altLang="en-US" sz="900" spc="-20" dirty="0">
                <a:latin typeface="HGPｺﾞｼｯｸM" panose="020B0600000000000000" pitchFamily="50" charset="-128"/>
                <a:ea typeface="HGPｺﾞｼｯｸM" panose="020B0600000000000000" pitchFamily="50" charset="-128"/>
                <a:cs typeface="HGPｺﾞｼｯｸM"/>
              </a:rPr>
              <a:t>書籍コード</a:t>
            </a:r>
            <a:r>
              <a:rPr lang="en-US" altLang="ja-JP" sz="900" spc="-20" dirty="0">
                <a:latin typeface="HGPｺﾞｼｯｸM" panose="020B0600000000000000" pitchFamily="50" charset="-128"/>
                <a:ea typeface="HGPｺﾞｼｯｸM" panose="020B0600000000000000" pitchFamily="50" charset="-128"/>
                <a:cs typeface="HGPｺﾞｼｯｸM"/>
              </a:rPr>
              <a:t>】2303</a:t>
            </a:r>
            <a:endParaRPr lang="en-US" altLang="ja-JP" sz="900" b="1" spc="-20" dirty="0">
              <a:latin typeface="HGPｺﾞｼｯｸM" panose="020B0600000000000000" pitchFamily="50" charset="-128"/>
              <a:ea typeface="HGPｺﾞｼｯｸM" panose="020B0600000000000000" pitchFamily="50" charset="-128"/>
              <a:cs typeface="HGPｺﾞｼｯｸM"/>
            </a:endParaRPr>
          </a:p>
          <a:p>
            <a:pPr marL="12700">
              <a:spcBef>
                <a:spcPts val="5"/>
              </a:spcBef>
            </a:pPr>
            <a:r>
              <a:rPr lang="ja-JP" altLang="en-US" sz="900" b="1" i="0" dirty="0">
                <a:solidFill>
                  <a:srgbClr val="000000"/>
                </a:solidFill>
                <a:effectLst/>
                <a:latin typeface="HGPｺﾞｼｯｸM" panose="020B0600000000000000" pitchFamily="50" charset="-128"/>
                <a:ea typeface="HGPｺﾞｼｯｸM" panose="020B0600000000000000" pitchFamily="50" charset="-128"/>
              </a:rPr>
              <a:t>必ず本体</a:t>
            </a:r>
            <a:r>
              <a:rPr lang="en-US" altLang="ja-JP" sz="900" b="1" i="0" dirty="0">
                <a:solidFill>
                  <a:srgbClr val="000000"/>
                </a:solidFill>
                <a:effectLst/>
                <a:latin typeface="HGPｺﾞｼｯｸM" panose="020B0600000000000000" pitchFamily="50" charset="-128"/>
                <a:ea typeface="HGPｺﾞｼｯｸM" panose="020B0600000000000000" pitchFamily="50" charset="-128"/>
              </a:rPr>
              <a:t>(2021)</a:t>
            </a:r>
            <a:r>
              <a:rPr lang="en-US" altLang="ja-JP" sz="900" b="1" spc="-20" dirty="0">
                <a:latin typeface="HGPｺﾞｼｯｸM" panose="020B0600000000000000" pitchFamily="50" charset="-128"/>
                <a:ea typeface="HGPｺﾞｼｯｸM" panose="020B0600000000000000" pitchFamily="50" charset="-128"/>
                <a:cs typeface="HGPｺﾞｼｯｸM"/>
              </a:rPr>
              <a:t>( ISBN</a:t>
            </a:r>
            <a:r>
              <a:rPr lang="ja-JP" altLang="en-US" sz="900" b="1" spc="-20" dirty="0">
                <a:latin typeface="HGPｺﾞｼｯｸM" panose="020B0600000000000000" pitchFamily="50" charset="-128"/>
                <a:ea typeface="HGPｺﾞｼｯｸM" panose="020B0600000000000000" pitchFamily="50" charset="-128"/>
                <a:cs typeface="HGPｺﾞｼｯｸM"/>
              </a:rPr>
              <a:t>：</a:t>
            </a:r>
            <a:r>
              <a:rPr lang="en-US" altLang="ja-JP" sz="900" b="1" spc="-20" dirty="0">
                <a:latin typeface="HGPｺﾞｼｯｸM" panose="020B0600000000000000" pitchFamily="50" charset="-128"/>
                <a:ea typeface="HGPｺﾞｼｯｸM" panose="020B0600000000000000" pitchFamily="50" charset="-128"/>
                <a:cs typeface="HGPｺﾞｼｯｸM"/>
              </a:rPr>
              <a:t>978-4-89047-436-3)</a:t>
            </a:r>
            <a:r>
              <a:rPr lang="ja-JP" altLang="en-US" sz="900" b="1" spc="-20" dirty="0">
                <a:latin typeface="HGPｺﾞｼｯｸM" panose="020B0600000000000000" pitchFamily="50" charset="-128"/>
                <a:ea typeface="HGPｺﾞｼｯｸM" panose="020B0600000000000000" pitchFamily="50" charset="-128"/>
                <a:cs typeface="HGPｺﾞｼｯｸM"/>
              </a:rPr>
              <a:t>及び追補</a:t>
            </a:r>
            <a:r>
              <a:rPr lang="en-US" altLang="ja-JP" sz="900" b="1" spc="-20" dirty="0">
                <a:latin typeface="HGPｺﾞｼｯｸM" panose="020B0600000000000000" pitchFamily="50" charset="-128"/>
                <a:ea typeface="HGPｺﾞｼｯｸM" panose="020B0600000000000000" pitchFamily="50" charset="-128"/>
                <a:cs typeface="HGPｺﾞｼｯｸM"/>
              </a:rPr>
              <a:t>1( ISBN</a:t>
            </a:r>
            <a:r>
              <a:rPr lang="ja-JP" altLang="en-US" sz="900" b="1" spc="-20" dirty="0">
                <a:latin typeface="HGPｺﾞｼｯｸM" panose="020B0600000000000000" pitchFamily="50" charset="-128"/>
                <a:ea typeface="HGPｺﾞｼｯｸM" panose="020B0600000000000000" pitchFamily="50" charset="-128"/>
                <a:cs typeface="HGPｺﾞｼｯｸM"/>
              </a:rPr>
              <a:t>：</a:t>
            </a:r>
            <a:r>
              <a:rPr lang="en-US" altLang="ja-JP" sz="900" b="1" spc="-20" dirty="0">
                <a:latin typeface="HGPｺﾞｼｯｸM" panose="020B0600000000000000" pitchFamily="50" charset="-128"/>
                <a:ea typeface="HGPｺﾞｼｯｸM" panose="020B0600000000000000" pitchFamily="50" charset="-128"/>
                <a:cs typeface="HGPｺﾞｼｯｸM"/>
              </a:rPr>
              <a:t>978-4-89047-442-4</a:t>
            </a:r>
            <a:r>
              <a:rPr lang="ja-JP" altLang="en-US" sz="900" b="1" spc="-20" dirty="0">
                <a:latin typeface="HGPｺﾞｼｯｸM" panose="020B0600000000000000" pitchFamily="50" charset="-128"/>
                <a:ea typeface="HGPｺﾞｼｯｸM" panose="020B0600000000000000" pitchFamily="50" charset="-128"/>
                <a:cs typeface="HGPｺﾞｼｯｸM"/>
              </a:rPr>
              <a:t>），追補</a:t>
            </a:r>
            <a:r>
              <a:rPr lang="en-US" altLang="ja-JP" sz="900" b="1" spc="-20" dirty="0">
                <a:latin typeface="HGPｺﾞｼｯｸM" panose="020B0600000000000000" pitchFamily="50" charset="-128"/>
                <a:ea typeface="HGPｺﾞｼｯｸM" panose="020B0600000000000000" pitchFamily="50" charset="-128"/>
                <a:cs typeface="HGPｺﾞｼｯｸM"/>
              </a:rPr>
              <a:t>2</a:t>
            </a:r>
            <a:r>
              <a:rPr lang="ja-JP" altLang="en-US" sz="900" b="1" spc="-20" dirty="0">
                <a:latin typeface="HGPｺﾞｼｯｸM" panose="020B0600000000000000" pitchFamily="50" charset="-128"/>
                <a:ea typeface="HGPｺﾞｼｯｸM" panose="020B0600000000000000" pitchFamily="50" charset="-128"/>
                <a:cs typeface="HGPｺﾞｼｯｸM"/>
              </a:rPr>
              <a:t>（ </a:t>
            </a:r>
            <a:r>
              <a:rPr lang="en-US" altLang="ja-JP" sz="900" b="1" spc="-20" dirty="0">
                <a:latin typeface="HGPｺﾞｼｯｸM" panose="020B0600000000000000" pitchFamily="50" charset="-128"/>
                <a:ea typeface="HGPｺﾞｼｯｸM" panose="020B0600000000000000" pitchFamily="50" charset="-128"/>
                <a:cs typeface="HGPｺﾞｼｯｸM"/>
              </a:rPr>
              <a:t>ISBN</a:t>
            </a:r>
            <a:r>
              <a:rPr lang="ja-JP" altLang="en-US" sz="900" b="1" spc="-20" dirty="0">
                <a:latin typeface="HGPｺﾞｼｯｸM" panose="020B0600000000000000" pitchFamily="50" charset="-128"/>
                <a:ea typeface="HGPｺﾞｼｯｸM" panose="020B0600000000000000" pitchFamily="50" charset="-128"/>
                <a:cs typeface="HGPｺﾞｼｯｸM"/>
              </a:rPr>
              <a:t>：</a:t>
            </a:r>
            <a:r>
              <a:rPr lang="en-US" altLang="ja-JP" sz="900" b="1" spc="-20" dirty="0">
                <a:latin typeface="HGPｺﾞｼｯｸM" panose="020B0600000000000000" pitchFamily="50" charset="-128"/>
                <a:ea typeface="HGPｺﾞｼｯｸM" panose="020B0600000000000000" pitchFamily="50" charset="-128"/>
                <a:cs typeface="HGPｺﾞｼｯｸM"/>
              </a:rPr>
              <a:t> 978-4-89047-436-3</a:t>
            </a:r>
            <a:r>
              <a:rPr lang="ja-JP" altLang="en-US" sz="900" b="1" spc="-20" dirty="0">
                <a:latin typeface="HGPｺﾞｼｯｸM" panose="020B0600000000000000" pitchFamily="50" charset="-128"/>
                <a:ea typeface="HGPｺﾞｼｯｸM" panose="020B0600000000000000" pitchFamily="50" charset="-128"/>
                <a:cs typeface="HGPｺﾞｼｯｸM"/>
              </a:rPr>
              <a:t>），追補</a:t>
            </a:r>
            <a:r>
              <a:rPr lang="en-US" altLang="ja-JP" sz="900" b="1" spc="-20" dirty="0">
                <a:latin typeface="HGPｺﾞｼｯｸM" panose="020B0600000000000000" pitchFamily="50" charset="-128"/>
                <a:ea typeface="HGPｺﾞｼｯｸM" panose="020B0600000000000000" pitchFamily="50" charset="-128"/>
                <a:cs typeface="HGPｺﾞｼｯｸM"/>
              </a:rPr>
              <a:t>4( ISBN</a:t>
            </a:r>
            <a:r>
              <a:rPr lang="ja-JP" altLang="en-US" sz="900" b="1" spc="-20" dirty="0">
                <a:latin typeface="HGPｺﾞｼｯｸM" panose="020B0600000000000000" pitchFamily="50" charset="-128"/>
                <a:ea typeface="HGPｺﾞｼｯｸM" panose="020B0600000000000000" pitchFamily="50" charset="-128"/>
                <a:cs typeface="HGPｺﾞｼｯｸM"/>
              </a:rPr>
              <a:t>：</a:t>
            </a:r>
            <a:r>
              <a:rPr lang="en-US" altLang="ja-JP" sz="900" b="1" dirty="0">
                <a:latin typeface="HGPｺﾞｼｯｸM"/>
                <a:cs typeface="HGPｺﾞｼｯｸM"/>
              </a:rPr>
              <a:t> 978-4-89047-466-0(</a:t>
            </a:r>
            <a:r>
              <a:rPr lang="ja-JP" altLang="en-US" sz="900" b="1" dirty="0">
                <a:latin typeface="HGPｺﾞｼｯｸM"/>
                <a:cs typeface="HGPｺﾞｼｯｸM"/>
              </a:rPr>
              <a:t>本体</a:t>
            </a:r>
            <a:r>
              <a:rPr lang="en-US" altLang="ja-JP" sz="900" b="1" dirty="0">
                <a:latin typeface="HGPｺﾞｼｯｸM"/>
                <a:cs typeface="HGPｺﾞｼｯｸM"/>
              </a:rPr>
              <a:t>)</a:t>
            </a:r>
            <a:r>
              <a:rPr lang="ja-JP" altLang="en-US" sz="900" b="1" spc="-20" dirty="0">
                <a:latin typeface="HGPｺﾞｼｯｸM" panose="020B0600000000000000" pitchFamily="50" charset="-128"/>
                <a:ea typeface="HGPｺﾞｼｯｸM" panose="020B0600000000000000" pitchFamily="50" charset="-128"/>
                <a:cs typeface="HGPｺﾞｼｯｸM"/>
              </a:rPr>
              <a:t>），</a:t>
            </a:r>
            <a:r>
              <a:rPr lang="en-US" altLang="ja-JP" sz="900" spc="-20" dirty="0">
                <a:latin typeface="HGPｺﾞｼｯｸM" panose="020B0600000000000000" pitchFamily="50" charset="-128"/>
                <a:ea typeface="HGPｺﾞｼｯｸM" panose="020B0600000000000000" pitchFamily="50" charset="-128"/>
                <a:cs typeface="HGPｺﾞｼｯｸM"/>
              </a:rPr>
              <a:t> </a:t>
            </a:r>
            <a:r>
              <a:rPr lang="en-US" altLang="ja-JP" sz="900" b="1" spc="-20" dirty="0">
                <a:latin typeface="HGPｺﾞｼｯｸM" panose="020B0600000000000000" pitchFamily="50" charset="-128"/>
                <a:ea typeface="HGPｺﾞｼｯｸM" panose="020B0600000000000000" pitchFamily="50" charset="-128"/>
                <a:cs typeface="HGPｺﾞｼｯｸM"/>
              </a:rPr>
              <a:t>(</a:t>
            </a:r>
            <a:r>
              <a:rPr lang="ja-JP" altLang="en-US" sz="900" b="1" spc="-20" dirty="0">
                <a:latin typeface="HGPｺﾞｼｯｸM" panose="020B0600000000000000" pitchFamily="50" charset="-128"/>
                <a:ea typeface="HGPｺﾞｼｯｸM" panose="020B0600000000000000" pitchFamily="50" charset="-128"/>
                <a:cs typeface="HGPｺﾞｼｯｸM"/>
              </a:rPr>
              <a:t> </a:t>
            </a:r>
            <a:r>
              <a:rPr lang="en-US" altLang="ja-JP" sz="900" b="1" spc="-20" dirty="0">
                <a:latin typeface="HGPｺﾞｼｯｸM" panose="020B0600000000000000" pitchFamily="50" charset="-128"/>
                <a:ea typeface="HGPｺﾞｼｯｸM" panose="020B0600000000000000" pitchFamily="50" charset="-128"/>
                <a:cs typeface="HGPｺﾞｼｯｸM"/>
              </a:rPr>
              <a:t>ISBN</a:t>
            </a:r>
            <a:r>
              <a:rPr lang="ja-JP" altLang="en-US" sz="900" b="1" spc="-20" dirty="0">
                <a:latin typeface="HGPｺﾞｼｯｸM" panose="020B0600000000000000" pitchFamily="50" charset="-128"/>
                <a:ea typeface="HGPｺﾞｼｯｸM" panose="020B0600000000000000" pitchFamily="50" charset="-128"/>
                <a:cs typeface="HGPｺﾞｼｯｸM"/>
              </a:rPr>
              <a:t>： </a:t>
            </a:r>
            <a:r>
              <a:rPr lang="en-US" altLang="ja-JP" sz="900" b="1" spc="-20" dirty="0">
                <a:latin typeface="HGPｺﾞｼｯｸM" panose="020B0600000000000000" pitchFamily="50" charset="-128"/>
                <a:ea typeface="HGPｺﾞｼｯｸM" panose="020B0600000000000000" pitchFamily="50" charset="-128"/>
                <a:cs typeface="HGPｺﾞｼｯｸM"/>
              </a:rPr>
              <a:t>978-4-89047-467-7</a:t>
            </a:r>
            <a:r>
              <a:rPr lang="ja-JP" altLang="en-US" sz="900" b="1" spc="-20" dirty="0">
                <a:latin typeface="HGPｺﾞｼｯｸM" panose="020B0600000000000000" pitchFamily="50" charset="-128"/>
                <a:ea typeface="HGPｺﾞｼｯｸM" panose="020B0600000000000000" pitchFamily="50" charset="-128"/>
                <a:cs typeface="HGPｺﾞｼｯｸM"/>
              </a:rPr>
              <a:t>（別冊</a:t>
            </a:r>
            <a:r>
              <a:rPr lang="en-US" altLang="ja-JP" sz="900" b="1" spc="-20" dirty="0">
                <a:latin typeface="HGPｺﾞｼｯｸM" panose="020B0600000000000000" pitchFamily="50" charset="-128"/>
                <a:ea typeface="HGPｺﾞｼｯｸM" panose="020B0600000000000000" pitchFamily="50" charset="-128"/>
                <a:cs typeface="HGPｺﾞｼｯｸM"/>
              </a:rPr>
              <a:t>CD</a:t>
            </a:r>
            <a:r>
              <a:rPr lang="ja-JP" altLang="en-US" sz="900" b="1" spc="-20" dirty="0">
                <a:latin typeface="HGPｺﾞｼｯｸM" panose="020B0600000000000000" pitchFamily="50" charset="-128"/>
                <a:ea typeface="HGPｺﾞｼｯｸM" panose="020B0600000000000000" pitchFamily="50" charset="-128"/>
                <a:cs typeface="HGPｺﾞｼｯｸM"/>
              </a:rPr>
              <a:t>）</a:t>
            </a:r>
            <a:r>
              <a:rPr lang="en-US" altLang="ja-JP" sz="900" b="1" spc="-20" dirty="0">
                <a:latin typeface="HGPｺﾞｼｯｸM" panose="020B0600000000000000" pitchFamily="50" charset="-128"/>
                <a:ea typeface="HGPｺﾞｼｯｸM" panose="020B0600000000000000" pitchFamily="50" charset="-128"/>
                <a:cs typeface="HGPｺﾞｼｯｸM"/>
              </a:rPr>
              <a:t>)</a:t>
            </a:r>
            <a:r>
              <a:rPr lang="ja-JP" altLang="en-US" sz="900" b="1" spc="-20" dirty="0">
                <a:latin typeface="HGPｺﾞｼｯｸM" panose="020B0600000000000000" pitchFamily="50" charset="-128"/>
                <a:ea typeface="HGPｺﾞｼｯｸM" panose="020B0600000000000000" pitchFamily="50" charset="-128"/>
                <a:cs typeface="HGPｺﾞｼｯｸM"/>
              </a:rPr>
              <a:t>とセットでご使用ください。</a:t>
            </a:r>
            <a:endParaRPr lang="en-US" altLang="ja-JP" sz="900" b="1" spc="-20" dirty="0">
              <a:latin typeface="HGPｺﾞｼｯｸM" panose="020B0600000000000000" pitchFamily="50" charset="-128"/>
              <a:ea typeface="HGPｺﾞｼｯｸM" panose="020B0600000000000000" pitchFamily="50" charset="-128"/>
              <a:cs typeface="HGPｺﾞｼｯｸM"/>
            </a:endParaRPr>
          </a:p>
        </p:txBody>
      </p:sp>
      <p:sp>
        <p:nvSpPr>
          <p:cNvPr id="17" name="object 10">
            <a:extLst>
              <a:ext uri="{FF2B5EF4-FFF2-40B4-BE49-F238E27FC236}">
                <a16:creationId xmlns:a16="http://schemas.microsoft.com/office/drawing/2014/main" id="{115E9A3A-8333-159B-8E40-D2CB0FA52102}"/>
              </a:ext>
            </a:extLst>
          </p:cNvPr>
          <p:cNvSpPr txBox="1"/>
          <p:nvPr/>
        </p:nvSpPr>
        <p:spPr>
          <a:xfrm>
            <a:off x="691199" y="4659391"/>
            <a:ext cx="5900167" cy="627095"/>
          </a:xfrm>
          <a:prstGeom prst="rect">
            <a:avLst/>
          </a:prstGeom>
        </p:spPr>
        <p:txBody>
          <a:bodyPr vert="horz" wrap="square" lIns="0" tIns="26670" rIns="0" bIns="0" rtlCol="0">
            <a:spAutoFit/>
          </a:bodyPr>
          <a:lstStyle/>
          <a:p>
            <a:pPr marL="12700"/>
            <a:r>
              <a:rPr lang="en-US" altLang="ja-JP" sz="1050" spc="-20" dirty="0">
                <a:latin typeface="HGPｺﾞｼｯｸM" panose="020B0600000000000000" pitchFamily="50" charset="-128"/>
                <a:ea typeface="HGPｺﾞｼｯｸM" panose="020B0600000000000000" pitchFamily="50" charset="-128"/>
                <a:cs typeface="HGPｺﾞｼｯｸM"/>
              </a:rPr>
              <a:t>Code on Implementation and Review of Nuclear Power Plant Ageing Management Programs: 2021</a:t>
            </a:r>
            <a:r>
              <a:rPr lang="ja-JP" altLang="en-US" sz="1050" spc="-20" dirty="0">
                <a:latin typeface="HGPｺﾞｼｯｸM" panose="020B0600000000000000" pitchFamily="50" charset="-128"/>
                <a:ea typeface="HGPｺﾞｼｯｸM" panose="020B0600000000000000" pitchFamily="50" charset="-128"/>
                <a:cs typeface="HGPｺﾞｼｯｸM"/>
              </a:rPr>
              <a:t>（</a:t>
            </a:r>
            <a:r>
              <a:rPr lang="en-US" altLang="ja-JP" sz="1050" spc="-20" dirty="0">
                <a:latin typeface="HGPｺﾞｼｯｸM" panose="020B0600000000000000" pitchFamily="50" charset="-128"/>
                <a:ea typeface="HGPｺﾞｼｯｸM" panose="020B0600000000000000" pitchFamily="50" charset="-128"/>
                <a:cs typeface="HGPｺﾞｼｯｸM"/>
              </a:rPr>
              <a:t>AESJ-SC-P005E:2021</a:t>
            </a:r>
            <a:r>
              <a:rPr lang="ja-JP" altLang="en-US" sz="1050" spc="-20" dirty="0">
                <a:latin typeface="HGPｺﾞｼｯｸM" panose="020B0600000000000000" pitchFamily="50" charset="-128"/>
                <a:ea typeface="HGPｺﾞｼｯｸM" panose="020B0600000000000000" pitchFamily="50" charset="-128"/>
                <a:cs typeface="HGPｺﾞｼｯｸM"/>
              </a:rPr>
              <a:t>）</a:t>
            </a:r>
            <a:endParaRPr lang="en-US" altLang="ja-JP" sz="1050" spc="-20" dirty="0">
              <a:latin typeface="HGPｺﾞｼｯｸM" panose="020B0600000000000000" pitchFamily="50" charset="-128"/>
              <a:ea typeface="HGPｺﾞｼｯｸM" panose="020B0600000000000000" pitchFamily="50" charset="-128"/>
              <a:cs typeface="HGPｺﾞｼｯｸM"/>
            </a:endParaRPr>
          </a:p>
          <a:p>
            <a:pPr marL="12700"/>
            <a:r>
              <a:rPr lang="en-US" altLang="ja-JP" sz="900" spc="-10" dirty="0">
                <a:latin typeface="HGPｺﾞｼｯｸM"/>
                <a:cs typeface="HGPｺﾞｼｯｸM"/>
              </a:rPr>
              <a:t>【</a:t>
            </a:r>
            <a:r>
              <a:rPr lang="ja-JP" altLang="en-US" sz="900" spc="-10" dirty="0">
                <a:latin typeface="HGPｺﾞｼｯｸM"/>
                <a:cs typeface="HGPｺﾞｼｯｸM"/>
              </a:rPr>
              <a:t>担当分科会</a:t>
            </a:r>
            <a:r>
              <a:rPr lang="en-US" altLang="ja-JP" sz="900" spc="-10" dirty="0">
                <a:latin typeface="HGPｺﾞｼｯｸM"/>
                <a:cs typeface="HGPｺﾞｼｯｸM"/>
              </a:rPr>
              <a:t>】PLM</a:t>
            </a:r>
            <a:r>
              <a:rPr lang="ja-JP" altLang="en-US" sz="900" spc="-10" dirty="0">
                <a:latin typeface="HGPｺﾞｼｯｸM"/>
                <a:cs typeface="HGPｺﾞｼｯｸM"/>
              </a:rPr>
              <a:t>分科会</a:t>
            </a:r>
            <a:endParaRPr lang="ja-JP" altLang="en-US" sz="900" dirty="0">
              <a:latin typeface="HGPｺﾞｼｯｸM"/>
              <a:cs typeface="HGPｺﾞｼｯｸM"/>
            </a:endParaRPr>
          </a:p>
          <a:p>
            <a:pPr marL="12700"/>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】20</a:t>
            </a:r>
            <a:r>
              <a:rPr lang="en-US" altLang="ja-JP" sz="900" spc="-10" dirty="0">
                <a:latin typeface="HGPｺﾞｼｯｸM"/>
                <a:cs typeface="HGPｺﾞｼｯｸM"/>
              </a:rPr>
              <a:t>,900</a:t>
            </a:r>
            <a:r>
              <a:rPr lang="ja-JP" altLang="en-US" sz="900" spc="10" dirty="0">
                <a:latin typeface="HGPｺﾞｼｯｸM"/>
                <a:cs typeface="HGPｺﾞｼｯｸM"/>
              </a:rPr>
              <a:t>円　</a:t>
            </a:r>
            <a:r>
              <a:rPr lang="en-US" altLang="ja-JP" sz="900" spc="10" dirty="0">
                <a:latin typeface="HGPｺﾞｼｯｸM"/>
                <a:cs typeface="HGPｺﾞｼｯｸM"/>
              </a:rPr>
              <a:t>【</a:t>
            </a:r>
            <a:r>
              <a:rPr lang="ja-JP" altLang="en-US" sz="900" spc="10" dirty="0">
                <a:latin typeface="HGPｺﾞｼｯｸM"/>
                <a:cs typeface="HGPｺﾞｼｯｸM"/>
              </a:rPr>
              <a:t>会員価格・税込</a:t>
            </a:r>
            <a:r>
              <a:rPr lang="en-US" altLang="ja-JP" sz="900" spc="10" dirty="0">
                <a:latin typeface="HGPｺﾞｼｯｸM"/>
                <a:cs typeface="HGPｺﾞｼｯｸM"/>
              </a:rPr>
              <a:t>】16</a:t>
            </a:r>
            <a:r>
              <a:rPr lang="en-US" altLang="ja-JP" sz="900" spc="-10" dirty="0">
                <a:latin typeface="HGPｺﾞｼｯｸM"/>
                <a:cs typeface="HGPｺﾞｼｯｸM"/>
              </a:rPr>
              <a:t>,500</a:t>
            </a:r>
            <a:r>
              <a:rPr lang="ja-JP" altLang="en-US" sz="900" spc="80" dirty="0">
                <a:latin typeface="HGPｺﾞｼｯｸM"/>
                <a:cs typeface="HGPｺﾞｼｯｸM"/>
              </a:rPr>
              <a:t>円　</a:t>
            </a:r>
            <a:r>
              <a:rPr lang="en-US" altLang="ja-JP" sz="900" spc="80" dirty="0">
                <a:latin typeface="HGPｺﾞｼｯｸM"/>
                <a:cs typeface="HGPｺﾞｼｯｸM"/>
              </a:rPr>
              <a:t>【</a:t>
            </a:r>
            <a:r>
              <a:rPr lang="en-US" altLang="ja-JP" sz="900" spc="-10" dirty="0">
                <a:latin typeface="HGPｺﾞｼｯｸM"/>
                <a:cs typeface="HGPｺﾞｼｯｸM"/>
              </a:rPr>
              <a:t>ISBN】978-4-89047-459-2</a:t>
            </a:r>
            <a:r>
              <a:rPr lang="ja-JP" altLang="en-US" sz="900" spc="-1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5" dirty="0">
                <a:latin typeface="HGPｺﾞｼｯｸM"/>
                <a:cs typeface="HGPｺﾞｼｯｸM"/>
              </a:rPr>
              <a:t>2305</a:t>
            </a:r>
          </a:p>
        </p:txBody>
      </p:sp>
      <p:sp>
        <p:nvSpPr>
          <p:cNvPr id="18" name="object 20">
            <a:extLst>
              <a:ext uri="{FF2B5EF4-FFF2-40B4-BE49-F238E27FC236}">
                <a16:creationId xmlns:a16="http://schemas.microsoft.com/office/drawing/2014/main" id="{678F9443-15C8-15CE-1599-5963B6BD7462}"/>
              </a:ext>
            </a:extLst>
          </p:cNvPr>
          <p:cNvSpPr/>
          <p:nvPr/>
        </p:nvSpPr>
        <p:spPr>
          <a:xfrm>
            <a:off x="666000" y="5422900"/>
            <a:ext cx="6083935" cy="0"/>
          </a:xfrm>
          <a:custGeom>
            <a:avLst/>
            <a:gdLst/>
            <a:ahLst/>
            <a:cxnLst/>
            <a:rect l="l" t="t" r="r" b="b"/>
            <a:pathLst>
              <a:path w="6083934">
                <a:moveTo>
                  <a:pt x="0" y="0"/>
                </a:moveTo>
                <a:lnTo>
                  <a:pt x="6083935" y="0"/>
                </a:lnTo>
              </a:path>
            </a:pathLst>
          </a:custGeom>
          <a:ln w="9525">
            <a:solidFill>
              <a:srgbClr val="000000"/>
            </a:solidFill>
            <a:prstDash val="sysDot"/>
          </a:ln>
        </p:spPr>
        <p:txBody>
          <a:bodyPr wrap="square" lIns="0" tIns="0" rIns="0" bIns="0" rtlCol="0"/>
          <a:lstStyle/>
          <a:p>
            <a:endParaRPr dirty="0"/>
          </a:p>
        </p:txBody>
      </p:sp>
      <p:sp>
        <p:nvSpPr>
          <p:cNvPr id="19" name="object 20">
            <a:extLst>
              <a:ext uri="{FF2B5EF4-FFF2-40B4-BE49-F238E27FC236}">
                <a16:creationId xmlns:a16="http://schemas.microsoft.com/office/drawing/2014/main" id="{71DF85DE-9600-7BEC-E898-AF69B33EA245}"/>
              </a:ext>
            </a:extLst>
          </p:cNvPr>
          <p:cNvSpPr/>
          <p:nvPr/>
        </p:nvSpPr>
        <p:spPr>
          <a:xfrm>
            <a:off x="666000" y="6413500"/>
            <a:ext cx="6083935" cy="0"/>
          </a:xfrm>
          <a:custGeom>
            <a:avLst/>
            <a:gdLst/>
            <a:ahLst/>
            <a:cxnLst/>
            <a:rect l="l" t="t" r="r" b="b"/>
            <a:pathLst>
              <a:path w="6083934">
                <a:moveTo>
                  <a:pt x="0" y="0"/>
                </a:moveTo>
                <a:lnTo>
                  <a:pt x="6083935" y="0"/>
                </a:lnTo>
              </a:path>
            </a:pathLst>
          </a:custGeom>
          <a:ln w="9525">
            <a:solidFill>
              <a:srgbClr val="000000"/>
            </a:solidFill>
            <a:prstDash val="sysDot"/>
          </a:ln>
        </p:spPr>
        <p:txBody>
          <a:bodyPr wrap="square" lIns="0" tIns="0" rIns="0" bIns="0" rtlCol="0"/>
          <a:lstStyle/>
          <a:p>
            <a:endParaRPr dirty="0"/>
          </a:p>
        </p:txBody>
      </p:sp>
      <p:sp>
        <p:nvSpPr>
          <p:cNvPr id="21" name="object 10">
            <a:extLst>
              <a:ext uri="{FF2B5EF4-FFF2-40B4-BE49-F238E27FC236}">
                <a16:creationId xmlns:a16="http://schemas.microsoft.com/office/drawing/2014/main" id="{8B37F2EA-E7EC-11C2-4D29-01FEBAD8DFFB}"/>
              </a:ext>
            </a:extLst>
          </p:cNvPr>
          <p:cNvSpPr txBox="1"/>
          <p:nvPr/>
        </p:nvSpPr>
        <p:spPr>
          <a:xfrm>
            <a:off x="691200" y="6499787"/>
            <a:ext cx="6083935" cy="765594"/>
          </a:xfrm>
          <a:prstGeom prst="rect">
            <a:avLst/>
          </a:prstGeom>
        </p:spPr>
        <p:txBody>
          <a:bodyPr vert="horz" wrap="square" lIns="0" tIns="26670" rIns="0" bIns="0" rtlCol="0">
            <a:spAutoFit/>
          </a:bodyPr>
          <a:lstStyle/>
          <a:p>
            <a:pPr marL="12700">
              <a:spcBef>
                <a:spcPts val="5"/>
              </a:spcBef>
            </a:pPr>
            <a:r>
              <a:rPr lang="ja-JP" altLang="en-US" sz="1050" spc="-20" dirty="0">
                <a:latin typeface="HGPｺﾞｼｯｸM" panose="020B0600000000000000" pitchFamily="50" charset="-128"/>
                <a:ea typeface="HGPｺﾞｼｯｸM" panose="020B0600000000000000" pitchFamily="50" charset="-128"/>
                <a:cs typeface="HGPｺﾞｼｯｸM"/>
              </a:rPr>
              <a:t>原子力発電所の高経年化対策実施基準</a:t>
            </a:r>
            <a:r>
              <a:rPr lang="en-US" altLang="ja-JP" sz="1050" spc="-20" dirty="0">
                <a:latin typeface="HGPｺﾞｼｯｸM" panose="020B0600000000000000" pitchFamily="50" charset="-128"/>
                <a:ea typeface="HGPｺﾞｼｯｸM" panose="020B0600000000000000" pitchFamily="50" charset="-128"/>
                <a:cs typeface="HGPｺﾞｼｯｸM"/>
              </a:rPr>
              <a:t>:2022</a:t>
            </a:r>
            <a:r>
              <a:rPr lang="ja-JP" altLang="en-US" sz="1050" spc="-20" dirty="0">
                <a:latin typeface="HGPｺﾞｼｯｸM" panose="020B0600000000000000" pitchFamily="50" charset="-128"/>
                <a:ea typeface="HGPｺﾞｼｯｸM" panose="020B0600000000000000" pitchFamily="50" charset="-128"/>
                <a:cs typeface="HGPｺﾞｼｯｸM"/>
              </a:rPr>
              <a:t> （追補</a:t>
            </a:r>
            <a:r>
              <a:rPr lang="en-US" altLang="ja-JP" sz="1050" spc="-20" dirty="0">
                <a:latin typeface="HGPｺﾞｼｯｸM" panose="020B0600000000000000" pitchFamily="50" charset="-128"/>
                <a:ea typeface="HGPｺﾞｼｯｸM" panose="020B0600000000000000" pitchFamily="50" charset="-128"/>
                <a:cs typeface="HGPｺﾞｼｯｸM"/>
              </a:rPr>
              <a:t>2</a:t>
            </a:r>
            <a:r>
              <a:rPr lang="ja-JP" altLang="en-US" sz="1050" spc="-20" dirty="0">
                <a:latin typeface="HGPｺﾞｼｯｸM" panose="020B0600000000000000" pitchFamily="50" charset="-128"/>
                <a:ea typeface="HGPｺﾞｼｯｸM" panose="020B0600000000000000" pitchFamily="50" charset="-128"/>
                <a:cs typeface="HGPｺﾞｼｯｸM"/>
              </a:rPr>
              <a:t>） </a:t>
            </a:r>
            <a:r>
              <a:rPr lang="en-US" altLang="ja-JP" sz="1050" spc="-20" dirty="0">
                <a:latin typeface="HGPｺﾞｼｯｸM" panose="020B0600000000000000" pitchFamily="50" charset="-128"/>
                <a:ea typeface="HGPｺﾞｼｯｸM" panose="020B0600000000000000" pitchFamily="50" charset="-128"/>
                <a:cs typeface="HGPｺﾞｼｯｸM"/>
              </a:rPr>
              <a:t>(AESJ-SC-P005:2022(Amd.2))</a:t>
            </a:r>
            <a:r>
              <a:rPr lang="ja-JP" altLang="en-US" sz="1050" spc="-20" dirty="0">
                <a:latin typeface="HGPｺﾞｼｯｸM" panose="020B0600000000000000" pitchFamily="50" charset="-128"/>
                <a:ea typeface="HGPｺﾞｼｯｸM" panose="020B0600000000000000" pitchFamily="50" charset="-128"/>
                <a:cs typeface="HGPｺﾞｼｯｸM"/>
              </a:rPr>
              <a:t> </a:t>
            </a:r>
            <a:endParaRPr lang="en-US" altLang="ja-JP" sz="1050" spc="-20" dirty="0">
              <a:latin typeface="HGPｺﾞｼｯｸM" panose="020B0600000000000000" pitchFamily="50" charset="-128"/>
              <a:ea typeface="HGPｺﾞｼｯｸM" panose="020B0600000000000000" pitchFamily="50" charset="-128"/>
              <a:cs typeface="HGPｺﾞｼｯｸM"/>
            </a:endParaRPr>
          </a:p>
          <a:p>
            <a:pPr marL="12700">
              <a:spcBef>
                <a:spcPts val="5"/>
              </a:spcBef>
            </a:pPr>
            <a:r>
              <a:rPr lang="en-US" altLang="ja-JP" sz="1050" spc="-20" dirty="0">
                <a:latin typeface="HGPｺﾞｼｯｸM" panose="020B0600000000000000" pitchFamily="50" charset="-128"/>
                <a:ea typeface="HGPｺﾞｼｯｸM" panose="020B0600000000000000" pitchFamily="50" charset="-128"/>
                <a:cs typeface="HGPｺﾞｼｯｸM"/>
              </a:rPr>
              <a:t>【</a:t>
            </a:r>
            <a:r>
              <a:rPr lang="ja-JP" altLang="en-US" sz="1050" spc="-20" dirty="0">
                <a:latin typeface="HGPｺﾞｼｯｸM" panose="020B0600000000000000" pitchFamily="50" charset="-128"/>
                <a:ea typeface="HGPｺﾞｼｯｸM" panose="020B0600000000000000" pitchFamily="50" charset="-128"/>
                <a:cs typeface="HGPｺﾞｼｯｸM"/>
              </a:rPr>
              <a:t>担当分科会</a:t>
            </a:r>
            <a:r>
              <a:rPr lang="en-US" altLang="ja-JP" sz="1050" spc="-20" dirty="0">
                <a:latin typeface="HGPｺﾞｼｯｸM" panose="020B0600000000000000" pitchFamily="50" charset="-128"/>
                <a:ea typeface="HGPｺﾞｼｯｸM" panose="020B0600000000000000" pitchFamily="50" charset="-128"/>
                <a:cs typeface="HGPｺﾞｼｯｸM"/>
              </a:rPr>
              <a:t>】PLM</a:t>
            </a:r>
            <a:r>
              <a:rPr lang="ja-JP" altLang="en-US" sz="1050" spc="-20" dirty="0">
                <a:latin typeface="HGPｺﾞｼｯｸM" panose="020B0600000000000000" pitchFamily="50" charset="-128"/>
                <a:ea typeface="HGPｺﾞｼｯｸM" panose="020B0600000000000000" pitchFamily="50" charset="-128"/>
                <a:cs typeface="HGPｺﾞｼｯｸM"/>
              </a:rPr>
              <a:t>分科会</a:t>
            </a:r>
            <a:endParaRPr lang="en-US" altLang="ja-JP" sz="1050" spc="-20" dirty="0">
              <a:latin typeface="HGPｺﾞｼｯｸM" panose="020B0600000000000000" pitchFamily="50" charset="-128"/>
              <a:ea typeface="HGPｺﾞｼｯｸM" panose="020B0600000000000000" pitchFamily="50" charset="-128"/>
              <a:cs typeface="HGPｺﾞｼｯｸM"/>
            </a:endParaRPr>
          </a:p>
          <a:p>
            <a:pPr marL="12700">
              <a:spcBef>
                <a:spcPts val="5"/>
              </a:spcBef>
            </a:pPr>
            <a:r>
              <a:rPr lang="en-US" altLang="ja-JP" sz="900" spc="-20" dirty="0">
                <a:latin typeface="HGPｺﾞｼｯｸM" panose="020B0600000000000000" pitchFamily="50" charset="-128"/>
                <a:ea typeface="HGPｺﾞｼｯｸM" panose="020B0600000000000000" pitchFamily="50" charset="-128"/>
                <a:cs typeface="HGPｺﾞｼｯｸM"/>
              </a:rPr>
              <a:t>【</a:t>
            </a:r>
            <a:r>
              <a:rPr lang="ja-JP" altLang="en-US" sz="900" spc="-20" dirty="0">
                <a:latin typeface="HGPｺﾞｼｯｸM" panose="020B0600000000000000" pitchFamily="50" charset="-128"/>
                <a:ea typeface="HGPｺﾞｼｯｸM" panose="020B0600000000000000" pitchFamily="50" charset="-128"/>
                <a:cs typeface="HGPｺﾞｼｯｸM"/>
              </a:rPr>
              <a:t>定価・税込</a:t>
            </a:r>
            <a:r>
              <a:rPr lang="en-US" altLang="ja-JP" sz="900" spc="-20" dirty="0">
                <a:latin typeface="HGPｺﾞｼｯｸM" panose="020B0600000000000000" pitchFamily="50" charset="-128"/>
                <a:ea typeface="HGPｺﾞｼｯｸM" panose="020B0600000000000000" pitchFamily="50" charset="-128"/>
                <a:cs typeface="HGPｺﾞｼｯｸM"/>
              </a:rPr>
              <a:t>】10,312</a:t>
            </a:r>
            <a:r>
              <a:rPr lang="ja-JP" altLang="en-US" sz="900" spc="-20" dirty="0">
                <a:latin typeface="HGPｺﾞｼｯｸM" panose="020B0600000000000000" pitchFamily="50" charset="-128"/>
                <a:ea typeface="HGPｺﾞｼｯｸM" panose="020B0600000000000000" pitchFamily="50" charset="-128"/>
                <a:cs typeface="HGPｺﾞｼｯｸM"/>
              </a:rPr>
              <a:t>円</a:t>
            </a:r>
            <a:r>
              <a:rPr lang="en-US" altLang="ja-JP" sz="900" spc="-20" dirty="0">
                <a:latin typeface="HGPｺﾞｼｯｸM" panose="020B0600000000000000" pitchFamily="50" charset="-128"/>
                <a:ea typeface="HGPｺﾞｼｯｸM" panose="020B0600000000000000" pitchFamily="50" charset="-128"/>
                <a:cs typeface="HGPｺﾞｼｯｸM"/>
              </a:rPr>
              <a:t>(</a:t>
            </a:r>
            <a:r>
              <a:rPr lang="ja-JP" altLang="en-US" sz="900" spc="-20" dirty="0">
                <a:latin typeface="HGPｺﾞｼｯｸM" panose="020B0600000000000000" pitchFamily="50" charset="-128"/>
                <a:ea typeface="HGPｺﾞｼｯｸM" panose="020B0600000000000000" pitchFamily="50" charset="-128"/>
                <a:cs typeface="HGPｺﾞｼｯｸM"/>
              </a:rPr>
              <a:t>本体</a:t>
            </a:r>
            <a:r>
              <a:rPr lang="en-US" altLang="ja-JP" sz="900" spc="-20" dirty="0">
                <a:latin typeface="HGPｺﾞｼｯｸM" panose="020B0600000000000000" pitchFamily="50" charset="-128"/>
                <a:ea typeface="HGPｺﾞｼｯｸM" panose="020B0600000000000000" pitchFamily="50" charset="-128"/>
                <a:cs typeface="HGPｺﾞｼｯｸM"/>
              </a:rPr>
              <a:t>)</a:t>
            </a:r>
            <a:r>
              <a:rPr lang="ja-JP" altLang="en-US" sz="900" spc="-20" dirty="0">
                <a:latin typeface="HGPｺﾞｼｯｸM" panose="020B0600000000000000" pitchFamily="50" charset="-128"/>
                <a:ea typeface="HGPｺﾞｼｯｸM" panose="020B0600000000000000" pitchFamily="50" charset="-128"/>
                <a:cs typeface="HGPｺﾞｼｯｸM"/>
              </a:rPr>
              <a:t>　</a:t>
            </a:r>
            <a:r>
              <a:rPr lang="en-US" altLang="ja-JP" sz="900" spc="-20" dirty="0">
                <a:latin typeface="HGPｺﾞｼｯｸM" panose="020B0600000000000000" pitchFamily="50" charset="-128"/>
                <a:ea typeface="HGPｺﾞｼｯｸM" panose="020B0600000000000000" pitchFamily="50" charset="-128"/>
                <a:cs typeface="HGPｺﾞｼｯｸM"/>
              </a:rPr>
              <a:t>【</a:t>
            </a:r>
            <a:r>
              <a:rPr lang="ja-JP" altLang="en-US" sz="900" spc="-20" dirty="0">
                <a:latin typeface="HGPｺﾞｼｯｸM" panose="020B0600000000000000" pitchFamily="50" charset="-128"/>
                <a:ea typeface="HGPｺﾞｼｯｸM" panose="020B0600000000000000" pitchFamily="50" charset="-128"/>
                <a:cs typeface="HGPｺﾞｼｯｸM"/>
              </a:rPr>
              <a:t>会員価格・税込</a:t>
            </a:r>
            <a:r>
              <a:rPr lang="en-US" altLang="ja-JP" sz="900" spc="-20" dirty="0">
                <a:latin typeface="HGPｺﾞｼｯｸM" panose="020B0600000000000000" pitchFamily="50" charset="-128"/>
                <a:ea typeface="HGPｺﾞｼｯｸM" panose="020B0600000000000000" pitchFamily="50" charset="-128"/>
                <a:cs typeface="HGPｺﾞｼｯｸM"/>
              </a:rPr>
              <a:t>】8,250</a:t>
            </a:r>
            <a:r>
              <a:rPr lang="ja-JP" altLang="en-US" sz="900" spc="-20" dirty="0">
                <a:latin typeface="HGPｺﾞｼｯｸM" panose="020B0600000000000000" pitchFamily="50" charset="-128"/>
                <a:ea typeface="HGPｺﾞｼｯｸM" panose="020B0600000000000000" pitchFamily="50" charset="-128"/>
                <a:cs typeface="HGPｺﾞｼｯｸM"/>
              </a:rPr>
              <a:t>円　</a:t>
            </a:r>
            <a:r>
              <a:rPr lang="en-US" altLang="ja-JP" sz="900" spc="-20" dirty="0">
                <a:latin typeface="HGPｺﾞｼｯｸM" panose="020B0600000000000000" pitchFamily="50" charset="-128"/>
                <a:ea typeface="HGPｺﾞｼｯｸM" panose="020B0600000000000000" pitchFamily="50" charset="-128"/>
                <a:cs typeface="HGPｺﾞｼｯｸM"/>
              </a:rPr>
              <a:t>【ISBN】978-4-89047-448-6</a:t>
            </a:r>
            <a:r>
              <a:rPr lang="ja-JP" altLang="en-US" sz="900" spc="-20" dirty="0">
                <a:latin typeface="HGPｺﾞｼｯｸM" panose="020B0600000000000000" pitchFamily="50" charset="-128"/>
                <a:ea typeface="HGPｺﾞｼｯｸM" panose="020B0600000000000000" pitchFamily="50" charset="-128"/>
                <a:cs typeface="HGPｺﾞｼｯｸM"/>
              </a:rPr>
              <a:t>　</a:t>
            </a:r>
            <a:r>
              <a:rPr lang="en-US" altLang="ja-JP" sz="900" spc="-20" dirty="0">
                <a:latin typeface="HGPｺﾞｼｯｸM" panose="020B0600000000000000" pitchFamily="50" charset="-128"/>
                <a:ea typeface="HGPｺﾞｼｯｸM" panose="020B0600000000000000" pitchFamily="50" charset="-128"/>
                <a:cs typeface="HGPｺﾞｼｯｸM"/>
              </a:rPr>
              <a:t>【</a:t>
            </a:r>
            <a:r>
              <a:rPr lang="ja-JP" altLang="en-US" sz="900" spc="-20" dirty="0">
                <a:latin typeface="HGPｺﾞｼｯｸM" panose="020B0600000000000000" pitchFamily="50" charset="-128"/>
                <a:ea typeface="HGPｺﾞｼｯｸM" panose="020B0600000000000000" pitchFamily="50" charset="-128"/>
                <a:cs typeface="HGPｺﾞｼｯｸM"/>
              </a:rPr>
              <a:t>書籍コード</a:t>
            </a:r>
            <a:r>
              <a:rPr lang="en-US" altLang="ja-JP" sz="900" spc="-20" dirty="0">
                <a:latin typeface="HGPｺﾞｼｯｸM" panose="020B0600000000000000" pitchFamily="50" charset="-128"/>
                <a:ea typeface="HGPｺﾞｼｯｸM" panose="020B0600000000000000" pitchFamily="50" charset="-128"/>
                <a:cs typeface="HGPｺﾞｼｯｸM"/>
              </a:rPr>
              <a:t>】2301</a:t>
            </a:r>
            <a:endParaRPr lang="ja-JP" altLang="en-US" sz="900" spc="-20" dirty="0">
              <a:latin typeface="HGPｺﾞｼｯｸM" panose="020B0600000000000000" pitchFamily="50" charset="-128"/>
              <a:ea typeface="HGPｺﾞｼｯｸM" panose="020B0600000000000000" pitchFamily="50" charset="-128"/>
              <a:cs typeface="HGPｺﾞｼｯｸM"/>
            </a:endParaRPr>
          </a:p>
          <a:p>
            <a:pPr marL="12700">
              <a:spcBef>
                <a:spcPts val="5"/>
              </a:spcBef>
            </a:pPr>
            <a:r>
              <a:rPr lang="en-US" altLang="ja-JP" sz="900" b="1" spc="-20" dirty="0">
                <a:latin typeface="HGPｺﾞｼｯｸM" panose="020B0600000000000000" pitchFamily="50" charset="-128"/>
                <a:ea typeface="HGPｺﾞｼｯｸM" panose="020B0600000000000000" pitchFamily="50" charset="-128"/>
                <a:cs typeface="HGPｺﾞｼｯｸM"/>
              </a:rPr>
              <a:t>※</a:t>
            </a:r>
            <a:r>
              <a:rPr lang="ja-JP" altLang="en-US" sz="900" b="1" i="0" dirty="0">
                <a:solidFill>
                  <a:srgbClr val="000000"/>
                </a:solidFill>
                <a:effectLst/>
                <a:latin typeface="HGPｺﾞｼｯｸM" panose="020B0600000000000000" pitchFamily="50" charset="-128"/>
                <a:ea typeface="HGPｺﾞｼｯｸM" panose="020B0600000000000000" pitchFamily="50" charset="-128"/>
              </a:rPr>
              <a:t>必ず本体</a:t>
            </a:r>
            <a:r>
              <a:rPr lang="en-US" altLang="ja-JP" sz="900" b="1" i="0" dirty="0">
                <a:solidFill>
                  <a:srgbClr val="000000"/>
                </a:solidFill>
                <a:effectLst/>
                <a:latin typeface="HGPｺﾞｼｯｸM" panose="020B0600000000000000" pitchFamily="50" charset="-128"/>
                <a:ea typeface="HGPｺﾞｼｯｸM" panose="020B0600000000000000" pitchFamily="50" charset="-128"/>
              </a:rPr>
              <a:t>(2021)</a:t>
            </a:r>
            <a:r>
              <a:rPr lang="en-US" altLang="ja-JP" sz="900" b="1" spc="-20" dirty="0">
                <a:latin typeface="HGPｺﾞｼｯｸM" panose="020B0600000000000000" pitchFamily="50" charset="-128"/>
                <a:ea typeface="HGPｺﾞｼｯｸM" panose="020B0600000000000000" pitchFamily="50" charset="-128"/>
                <a:cs typeface="HGPｺﾞｼｯｸM"/>
              </a:rPr>
              <a:t>( ISBN</a:t>
            </a:r>
            <a:r>
              <a:rPr lang="ja-JP" altLang="en-US" sz="900" b="1" spc="-20" dirty="0">
                <a:latin typeface="HGPｺﾞｼｯｸM" panose="020B0600000000000000" pitchFamily="50" charset="-128"/>
                <a:ea typeface="HGPｺﾞｼｯｸM" panose="020B0600000000000000" pitchFamily="50" charset="-128"/>
                <a:cs typeface="HGPｺﾞｼｯｸM"/>
              </a:rPr>
              <a:t>：</a:t>
            </a:r>
            <a:r>
              <a:rPr lang="en-US" altLang="ja-JP" sz="900" b="1" spc="-20" dirty="0">
                <a:latin typeface="HGPｺﾞｼｯｸM" panose="020B0600000000000000" pitchFamily="50" charset="-128"/>
                <a:ea typeface="HGPｺﾞｼｯｸM" panose="020B0600000000000000" pitchFamily="50" charset="-128"/>
                <a:cs typeface="HGPｺﾞｼｯｸM"/>
              </a:rPr>
              <a:t>978-4-89047-436-3)</a:t>
            </a:r>
            <a:r>
              <a:rPr lang="ja-JP" altLang="en-US" sz="900" b="1" spc="-20" dirty="0">
                <a:latin typeface="HGPｺﾞｼｯｸM" panose="020B0600000000000000" pitchFamily="50" charset="-128"/>
                <a:ea typeface="HGPｺﾞｼｯｸM" panose="020B0600000000000000" pitchFamily="50" charset="-128"/>
                <a:cs typeface="HGPｺﾞｼｯｸM"/>
              </a:rPr>
              <a:t>及び追補</a:t>
            </a:r>
            <a:r>
              <a:rPr lang="en-US" altLang="ja-JP" sz="900" b="1" spc="-20" dirty="0">
                <a:latin typeface="HGPｺﾞｼｯｸM" panose="020B0600000000000000" pitchFamily="50" charset="-128"/>
                <a:ea typeface="HGPｺﾞｼｯｸM" panose="020B0600000000000000" pitchFamily="50" charset="-128"/>
                <a:cs typeface="HGPｺﾞｼｯｸM"/>
              </a:rPr>
              <a:t>1( ISBN</a:t>
            </a:r>
            <a:r>
              <a:rPr lang="ja-JP" altLang="en-US" sz="900" b="1" spc="-20" dirty="0">
                <a:latin typeface="HGPｺﾞｼｯｸM" panose="020B0600000000000000" pitchFamily="50" charset="-128"/>
                <a:ea typeface="HGPｺﾞｼｯｸM" panose="020B0600000000000000" pitchFamily="50" charset="-128"/>
                <a:cs typeface="HGPｺﾞｼｯｸM"/>
              </a:rPr>
              <a:t>： </a:t>
            </a:r>
            <a:r>
              <a:rPr lang="en-US" altLang="ja-JP" sz="900" b="1" spc="-20" dirty="0">
                <a:latin typeface="HGPｺﾞｼｯｸM" panose="020B0600000000000000" pitchFamily="50" charset="-128"/>
                <a:ea typeface="HGPｺﾞｼｯｸM" panose="020B0600000000000000" pitchFamily="50" charset="-128"/>
                <a:cs typeface="HGPｺﾞｼｯｸM"/>
              </a:rPr>
              <a:t>978-4-89047-442-4</a:t>
            </a:r>
            <a:r>
              <a:rPr lang="ja-JP" altLang="en-US" sz="900" b="1" spc="-20" dirty="0">
                <a:latin typeface="HGPｺﾞｼｯｸM" panose="020B0600000000000000" pitchFamily="50" charset="-128"/>
                <a:ea typeface="HGPｺﾞｼｯｸM" panose="020B0600000000000000" pitchFamily="50" charset="-128"/>
                <a:cs typeface="HGPｺﾞｼｯｸM"/>
              </a:rPr>
              <a:t>），追補</a:t>
            </a:r>
            <a:r>
              <a:rPr lang="en-US" altLang="ja-JP" sz="900" b="1" spc="-20" dirty="0">
                <a:latin typeface="HGPｺﾞｼｯｸM" panose="020B0600000000000000" pitchFamily="50" charset="-128"/>
                <a:ea typeface="HGPｺﾞｼｯｸM" panose="020B0600000000000000" pitchFamily="50" charset="-128"/>
                <a:cs typeface="HGPｺﾞｼｯｸM"/>
              </a:rPr>
              <a:t>3 ( ISBN</a:t>
            </a:r>
            <a:r>
              <a:rPr lang="ja-JP" altLang="en-US" sz="900" b="1" spc="-20" dirty="0">
                <a:latin typeface="HGPｺﾞｼｯｸM" panose="020B0600000000000000" pitchFamily="50" charset="-128"/>
                <a:ea typeface="HGPｺﾞｼｯｸM" panose="020B0600000000000000" pitchFamily="50" charset="-128"/>
                <a:cs typeface="HGPｺﾞｼｯｸM"/>
              </a:rPr>
              <a:t>：</a:t>
            </a:r>
            <a:r>
              <a:rPr lang="en-US" altLang="ja-JP" sz="900" b="1" spc="-20" dirty="0">
                <a:latin typeface="HGPｺﾞｼｯｸM" panose="020B0600000000000000" pitchFamily="50" charset="-128"/>
                <a:ea typeface="HGPｺﾞｼｯｸM" panose="020B0600000000000000" pitchFamily="50" charset="-128"/>
                <a:cs typeface="HGPｺﾞｼｯｸM"/>
              </a:rPr>
              <a:t>978-4-89047-451-6</a:t>
            </a:r>
            <a:r>
              <a:rPr lang="ja-JP" altLang="en-US" sz="900" b="1" spc="-20" dirty="0">
                <a:latin typeface="HGPｺﾞｼｯｸM" panose="020B0600000000000000" pitchFamily="50" charset="-128"/>
                <a:ea typeface="HGPｺﾞｼｯｸM" panose="020B0600000000000000" pitchFamily="50" charset="-128"/>
                <a:cs typeface="HGPｺﾞｼｯｸM"/>
              </a:rPr>
              <a:t>，追補</a:t>
            </a:r>
            <a:r>
              <a:rPr lang="en-US" altLang="ja-JP" sz="900" b="1" spc="-20" dirty="0">
                <a:latin typeface="HGPｺﾞｼｯｸM" panose="020B0600000000000000" pitchFamily="50" charset="-128"/>
                <a:ea typeface="HGPｺﾞｼｯｸM" panose="020B0600000000000000" pitchFamily="50" charset="-128"/>
                <a:cs typeface="HGPｺﾞｼｯｸM"/>
              </a:rPr>
              <a:t>4( ISBN</a:t>
            </a:r>
            <a:r>
              <a:rPr lang="ja-JP" altLang="en-US" sz="900" b="1" spc="-20" dirty="0">
                <a:latin typeface="HGPｺﾞｼｯｸM" panose="020B0600000000000000" pitchFamily="50" charset="-128"/>
                <a:ea typeface="HGPｺﾞｼｯｸM" panose="020B0600000000000000" pitchFamily="50" charset="-128"/>
                <a:cs typeface="HGPｺﾞｼｯｸM"/>
              </a:rPr>
              <a:t>：</a:t>
            </a:r>
            <a:r>
              <a:rPr lang="en-US" altLang="ja-JP" sz="900" b="1" dirty="0">
                <a:latin typeface="HGPｺﾞｼｯｸM"/>
                <a:cs typeface="HGPｺﾞｼｯｸM"/>
              </a:rPr>
              <a:t> 978-4-89047-466-0(</a:t>
            </a:r>
            <a:r>
              <a:rPr lang="ja-JP" altLang="en-US" sz="900" b="1" dirty="0">
                <a:latin typeface="HGPｺﾞｼｯｸM"/>
                <a:cs typeface="HGPｺﾞｼｯｸM"/>
              </a:rPr>
              <a:t>本体</a:t>
            </a:r>
            <a:r>
              <a:rPr lang="en-US" altLang="ja-JP" sz="900" b="1" dirty="0">
                <a:latin typeface="HGPｺﾞｼｯｸM"/>
                <a:cs typeface="HGPｺﾞｼｯｸM"/>
              </a:rPr>
              <a:t>)</a:t>
            </a:r>
            <a:r>
              <a:rPr lang="ja-JP" altLang="en-US" sz="900" b="1" spc="-20" dirty="0">
                <a:latin typeface="HGPｺﾞｼｯｸM" panose="020B0600000000000000" pitchFamily="50" charset="-128"/>
                <a:ea typeface="HGPｺﾞｼｯｸM" panose="020B0600000000000000" pitchFamily="50" charset="-128"/>
                <a:cs typeface="HGPｺﾞｼｯｸM"/>
              </a:rPr>
              <a:t>），</a:t>
            </a:r>
            <a:r>
              <a:rPr lang="en-US" altLang="ja-JP" sz="900" spc="-20" dirty="0">
                <a:latin typeface="HGPｺﾞｼｯｸM" panose="020B0600000000000000" pitchFamily="50" charset="-128"/>
                <a:ea typeface="HGPｺﾞｼｯｸM" panose="020B0600000000000000" pitchFamily="50" charset="-128"/>
                <a:cs typeface="HGPｺﾞｼｯｸM"/>
              </a:rPr>
              <a:t> </a:t>
            </a:r>
            <a:r>
              <a:rPr lang="en-US" altLang="ja-JP" sz="900" b="1" spc="-20" dirty="0">
                <a:latin typeface="HGPｺﾞｼｯｸM" panose="020B0600000000000000" pitchFamily="50" charset="-128"/>
                <a:ea typeface="HGPｺﾞｼｯｸM" panose="020B0600000000000000" pitchFamily="50" charset="-128"/>
                <a:cs typeface="HGPｺﾞｼｯｸM"/>
              </a:rPr>
              <a:t>(</a:t>
            </a:r>
            <a:r>
              <a:rPr lang="ja-JP" altLang="en-US" sz="900" b="1" spc="-20" dirty="0">
                <a:latin typeface="HGPｺﾞｼｯｸM" panose="020B0600000000000000" pitchFamily="50" charset="-128"/>
                <a:ea typeface="HGPｺﾞｼｯｸM" panose="020B0600000000000000" pitchFamily="50" charset="-128"/>
                <a:cs typeface="HGPｺﾞｼｯｸM"/>
              </a:rPr>
              <a:t> </a:t>
            </a:r>
            <a:r>
              <a:rPr lang="en-US" altLang="ja-JP" sz="900" b="1" spc="-20" dirty="0">
                <a:latin typeface="HGPｺﾞｼｯｸM" panose="020B0600000000000000" pitchFamily="50" charset="-128"/>
                <a:ea typeface="HGPｺﾞｼｯｸM" panose="020B0600000000000000" pitchFamily="50" charset="-128"/>
                <a:cs typeface="HGPｺﾞｼｯｸM"/>
              </a:rPr>
              <a:t>ISBN</a:t>
            </a:r>
            <a:r>
              <a:rPr lang="ja-JP" altLang="en-US" sz="900" b="1" spc="-20" dirty="0">
                <a:latin typeface="HGPｺﾞｼｯｸM" panose="020B0600000000000000" pitchFamily="50" charset="-128"/>
                <a:ea typeface="HGPｺﾞｼｯｸM" panose="020B0600000000000000" pitchFamily="50" charset="-128"/>
                <a:cs typeface="HGPｺﾞｼｯｸM"/>
              </a:rPr>
              <a:t>： </a:t>
            </a:r>
            <a:r>
              <a:rPr lang="en-US" altLang="ja-JP" sz="900" b="1" spc="-20" dirty="0">
                <a:latin typeface="HGPｺﾞｼｯｸM" panose="020B0600000000000000" pitchFamily="50" charset="-128"/>
                <a:ea typeface="HGPｺﾞｼｯｸM" panose="020B0600000000000000" pitchFamily="50" charset="-128"/>
                <a:cs typeface="HGPｺﾞｼｯｸM"/>
              </a:rPr>
              <a:t>978-4-89047-467-7</a:t>
            </a:r>
            <a:r>
              <a:rPr lang="ja-JP" altLang="en-US" sz="900" b="1" spc="-20" dirty="0">
                <a:latin typeface="HGPｺﾞｼｯｸM" panose="020B0600000000000000" pitchFamily="50" charset="-128"/>
                <a:ea typeface="HGPｺﾞｼｯｸM" panose="020B0600000000000000" pitchFamily="50" charset="-128"/>
                <a:cs typeface="HGPｺﾞｼｯｸM"/>
              </a:rPr>
              <a:t>（別冊</a:t>
            </a:r>
            <a:r>
              <a:rPr lang="en-US" altLang="ja-JP" sz="900" b="1" spc="-20" dirty="0">
                <a:latin typeface="HGPｺﾞｼｯｸM" panose="020B0600000000000000" pitchFamily="50" charset="-128"/>
                <a:ea typeface="HGPｺﾞｼｯｸM" panose="020B0600000000000000" pitchFamily="50" charset="-128"/>
                <a:cs typeface="HGPｺﾞｼｯｸM"/>
              </a:rPr>
              <a:t>CD</a:t>
            </a:r>
            <a:r>
              <a:rPr lang="ja-JP" altLang="en-US" sz="900" b="1" spc="-20" dirty="0">
                <a:latin typeface="HGPｺﾞｼｯｸM" panose="020B0600000000000000" pitchFamily="50" charset="-128"/>
                <a:ea typeface="HGPｺﾞｼｯｸM" panose="020B0600000000000000" pitchFamily="50" charset="-128"/>
                <a:cs typeface="HGPｺﾞｼｯｸM"/>
              </a:rPr>
              <a:t>）</a:t>
            </a:r>
            <a:r>
              <a:rPr lang="en-US" altLang="ja-JP" sz="900" b="1" spc="-20" dirty="0">
                <a:latin typeface="HGPｺﾞｼｯｸM" panose="020B0600000000000000" pitchFamily="50" charset="-128"/>
                <a:ea typeface="HGPｺﾞｼｯｸM" panose="020B0600000000000000" pitchFamily="50" charset="-128"/>
                <a:cs typeface="HGPｺﾞｼｯｸM"/>
              </a:rPr>
              <a:t>)</a:t>
            </a:r>
            <a:r>
              <a:rPr lang="ja-JP" altLang="en-US" sz="900" b="1" spc="-20" dirty="0">
                <a:latin typeface="HGPｺﾞｼｯｸM" panose="020B0600000000000000" pitchFamily="50" charset="-128"/>
                <a:ea typeface="HGPｺﾞｼｯｸM" panose="020B0600000000000000" pitchFamily="50" charset="-128"/>
                <a:cs typeface="HGPｺﾞｼｯｸM"/>
              </a:rPr>
              <a:t>とセットでご使用ください。</a:t>
            </a:r>
            <a:endParaRPr lang="en-US" altLang="ja-JP" sz="900" b="1" spc="-20" dirty="0">
              <a:latin typeface="HGPｺﾞｼｯｸM" panose="020B0600000000000000" pitchFamily="50" charset="-128"/>
              <a:ea typeface="HGPｺﾞｼｯｸM" panose="020B0600000000000000" pitchFamily="50" charset="-128"/>
              <a:cs typeface="HGPｺﾞｼｯｸM"/>
            </a:endParaRPr>
          </a:p>
        </p:txBody>
      </p:sp>
      <p:sp>
        <p:nvSpPr>
          <p:cNvPr id="24" name="object 20">
            <a:extLst>
              <a:ext uri="{FF2B5EF4-FFF2-40B4-BE49-F238E27FC236}">
                <a16:creationId xmlns:a16="http://schemas.microsoft.com/office/drawing/2014/main" id="{4E429BAD-1802-C008-B3F8-18B768BBE84E}"/>
              </a:ext>
            </a:extLst>
          </p:cNvPr>
          <p:cNvSpPr/>
          <p:nvPr/>
        </p:nvSpPr>
        <p:spPr>
          <a:xfrm>
            <a:off x="666000" y="7404100"/>
            <a:ext cx="6083935" cy="0"/>
          </a:xfrm>
          <a:custGeom>
            <a:avLst/>
            <a:gdLst/>
            <a:ahLst/>
            <a:cxnLst/>
            <a:rect l="l" t="t" r="r" b="b"/>
            <a:pathLst>
              <a:path w="6083934">
                <a:moveTo>
                  <a:pt x="0" y="0"/>
                </a:moveTo>
                <a:lnTo>
                  <a:pt x="6083935" y="0"/>
                </a:lnTo>
              </a:path>
            </a:pathLst>
          </a:custGeom>
          <a:ln w="9525">
            <a:solidFill>
              <a:srgbClr val="000000"/>
            </a:solidFill>
            <a:prstDash val="sysDot"/>
          </a:ln>
        </p:spPr>
        <p:txBody>
          <a:bodyPr wrap="square" lIns="0" tIns="0" rIns="0" bIns="0" rtlCol="0"/>
          <a:lstStyle/>
          <a:p>
            <a:endParaRPr dirty="0"/>
          </a:p>
        </p:txBody>
      </p:sp>
      <p:sp>
        <p:nvSpPr>
          <p:cNvPr id="2" name="object 20">
            <a:extLst>
              <a:ext uri="{FF2B5EF4-FFF2-40B4-BE49-F238E27FC236}">
                <a16:creationId xmlns:a16="http://schemas.microsoft.com/office/drawing/2014/main" id="{249B58F2-B9CC-919B-0BEE-77F77CE6DA2E}"/>
              </a:ext>
            </a:extLst>
          </p:cNvPr>
          <p:cNvSpPr/>
          <p:nvPr/>
        </p:nvSpPr>
        <p:spPr>
          <a:xfrm>
            <a:off x="666000" y="2577600"/>
            <a:ext cx="6083935" cy="0"/>
          </a:xfrm>
          <a:custGeom>
            <a:avLst/>
            <a:gdLst/>
            <a:ahLst/>
            <a:cxnLst/>
            <a:rect l="l" t="t" r="r" b="b"/>
            <a:pathLst>
              <a:path w="6083934">
                <a:moveTo>
                  <a:pt x="0" y="0"/>
                </a:moveTo>
                <a:lnTo>
                  <a:pt x="6083935" y="0"/>
                </a:lnTo>
              </a:path>
            </a:pathLst>
          </a:custGeom>
          <a:ln w="9525">
            <a:solidFill>
              <a:srgbClr val="000000"/>
            </a:solidFill>
            <a:prstDash val="sysDot"/>
          </a:ln>
        </p:spPr>
        <p:txBody>
          <a:bodyPr wrap="square" lIns="0" tIns="0" rIns="0" bIns="0" rtlCol="0"/>
          <a:lstStyle/>
          <a:p>
            <a:endParaRPr dirty="0"/>
          </a:p>
        </p:txBody>
      </p:sp>
      <p:sp>
        <p:nvSpPr>
          <p:cNvPr id="3" name="object 20">
            <a:extLst>
              <a:ext uri="{FF2B5EF4-FFF2-40B4-BE49-F238E27FC236}">
                <a16:creationId xmlns:a16="http://schemas.microsoft.com/office/drawing/2014/main" id="{00924758-5EB9-47FD-1611-DB77C44B7999}"/>
              </a:ext>
            </a:extLst>
          </p:cNvPr>
          <p:cNvSpPr/>
          <p:nvPr/>
        </p:nvSpPr>
        <p:spPr>
          <a:xfrm>
            <a:off x="666000" y="3240000"/>
            <a:ext cx="6083935" cy="0"/>
          </a:xfrm>
          <a:custGeom>
            <a:avLst/>
            <a:gdLst/>
            <a:ahLst/>
            <a:cxnLst/>
            <a:rect l="l" t="t" r="r" b="b"/>
            <a:pathLst>
              <a:path w="6083934">
                <a:moveTo>
                  <a:pt x="0" y="0"/>
                </a:moveTo>
                <a:lnTo>
                  <a:pt x="6083935" y="0"/>
                </a:lnTo>
              </a:path>
            </a:pathLst>
          </a:custGeom>
          <a:ln w="9525">
            <a:solidFill>
              <a:srgbClr val="000000"/>
            </a:solidFill>
            <a:prstDash val="sysDot"/>
          </a:ln>
        </p:spPr>
        <p:txBody>
          <a:bodyPr wrap="square" lIns="0" tIns="0" rIns="0" bIns="0" rtlCol="0"/>
          <a:lstStyle/>
          <a:p>
            <a:endParaRPr dirty="0"/>
          </a:p>
        </p:txBody>
      </p:sp>
      <p:sp>
        <p:nvSpPr>
          <p:cNvPr id="4" name="object 20">
            <a:extLst>
              <a:ext uri="{FF2B5EF4-FFF2-40B4-BE49-F238E27FC236}">
                <a16:creationId xmlns:a16="http://schemas.microsoft.com/office/drawing/2014/main" id="{8F55C2FA-B881-4763-EFEE-8E9422AFDAD0}"/>
              </a:ext>
            </a:extLst>
          </p:cNvPr>
          <p:cNvSpPr/>
          <p:nvPr/>
        </p:nvSpPr>
        <p:spPr>
          <a:xfrm>
            <a:off x="666000" y="4584700"/>
            <a:ext cx="6083935" cy="0"/>
          </a:xfrm>
          <a:custGeom>
            <a:avLst/>
            <a:gdLst/>
            <a:ahLst/>
            <a:cxnLst/>
            <a:rect l="l" t="t" r="r" b="b"/>
            <a:pathLst>
              <a:path w="6083934">
                <a:moveTo>
                  <a:pt x="0" y="0"/>
                </a:moveTo>
                <a:lnTo>
                  <a:pt x="6083935" y="0"/>
                </a:lnTo>
              </a:path>
            </a:pathLst>
          </a:custGeom>
          <a:ln w="9525">
            <a:solidFill>
              <a:srgbClr val="000000"/>
            </a:solidFill>
            <a:prstDash val="sysDot"/>
          </a:ln>
        </p:spPr>
        <p:txBody>
          <a:bodyPr wrap="square" lIns="0" tIns="0" rIns="0" bIns="0" rtlCol="0"/>
          <a:lstStyle/>
          <a:p>
            <a:endParaRPr dirty="0"/>
          </a:p>
        </p:txBody>
      </p:sp>
      <p:sp>
        <p:nvSpPr>
          <p:cNvPr id="10" name="object 10">
            <a:extLst>
              <a:ext uri="{FF2B5EF4-FFF2-40B4-BE49-F238E27FC236}">
                <a16:creationId xmlns:a16="http://schemas.microsoft.com/office/drawing/2014/main" id="{9D13F47A-9EE1-19B0-91CF-F687F439BC2A}"/>
              </a:ext>
            </a:extLst>
          </p:cNvPr>
          <p:cNvSpPr txBox="1"/>
          <p:nvPr/>
        </p:nvSpPr>
        <p:spPr>
          <a:xfrm>
            <a:off x="691199" y="3967004"/>
            <a:ext cx="5900167" cy="465512"/>
          </a:xfrm>
          <a:prstGeom prst="rect">
            <a:avLst/>
          </a:prstGeom>
        </p:spPr>
        <p:txBody>
          <a:bodyPr vert="horz" wrap="square" lIns="0" tIns="26670" rIns="0" bIns="0" rtlCol="0">
            <a:spAutoFit/>
          </a:bodyPr>
          <a:lstStyle/>
          <a:p>
            <a:pPr marL="12700"/>
            <a:r>
              <a:rPr lang="ja-JP" altLang="en-US" sz="1050" spc="-20" dirty="0">
                <a:latin typeface="HGPｺﾞｼｯｸM" panose="020B0600000000000000" pitchFamily="50" charset="-128"/>
                <a:ea typeface="HGPｺﾞｼｯｸM" panose="020B0600000000000000" pitchFamily="50" charset="-128"/>
                <a:cs typeface="HGPｺﾞｼｯｸM"/>
              </a:rPr>
              <a:t>加圧水型原子炉一次冷却材の化学分析方法－ほう素：</a:t>
            </a:r>
            <a:r>
              <a:rPr lang="en-US" altLang="ja-JP" sz="1050" spc="-20" dirty="0">
                <a:latin typeface="HGPｺﾞｼｯｸM" panose="020B0600000000000000" pitchFamily="50" charset="-128"/>
                <a:ea typeface="HGPｺﾞｼｯｸM" panose="020B0600000000000000" pitchFamily="50" charset="-128"/>
                <a:cs typeface="HGPｺﾞｼｯｸM"/>
              </a:rPr>
              <a:t>2023</a:t>
            </a:r>
            <a:r>
              <a:rPr lang="ja-JP" altLang="en-US" sz="1050" spc="-20" dirty="0">
                <a:latin typeface="HGPｺﾞｼｯｸM" panose="020B0600000000000000" pitchFamily="50" charset="-128"/>
                <a:ea typeface="HGPｺﾞｼｯｸM" panose="020B0600000000000000" pitchFamily="50" charset="-128"/>
                <a:cs typeface="HGPｺﾞｼｯｸM"/>
              </a:rPr>
              <a:t>（</a:t>
            </a:r>
            <a:r>
              <a:rPr lang="en-US" altLang="ja-JP" sz="1050" spc="-20" dirty="0">
                <a:latin typeface="HGPｺﾞｼｯｸM" panose="020B0600000000000000" pitchFamily="50" charset="-128"/>
                <a:ea typeface="HGPｺﾞｼｯｸM" panose="020B0600000000000000" pitchFamily="50" charset="-128"/>
                <a:cs typeface="HGPｺﾞｼｯｸM"/>
              </a:rPr>
              <a:t>AESJ-SC-S002:2023</a:t>
            </a:r>
            <a:r>
              <a:rPr lang="ja-JP" altLang="en-US" sz="1050" spc="-20" dirty="0">
                <a:latin typeface="HGPｺﾞｼｯｸM" panose="020B0600000000000000" pitchFamily="50" charset="-128"/>
                <a:ea typeface="HGPｺﾞｼｯｸM" panose="020B0600000000000000" pitchFamily="50" charset="-128"/>
                <a:cs typeface="HGPｺﾞｼｯｸM"/>
              </a:rPr>
              <a:t>）</a:t>
            </a:r>
            <a:endParaRPr lang="en-US" altLang="ja-JP" sz="1050" spc="-20" dirty="0">
              <a:latin typeface="HGPｺﾞｼｯｸM" panose="020B0600000000000000" pitchFamily="50" charset="-128"/>
              <a:ea typeface="HGPｺﾞｼｯｸM" panose="020B0600000000000000" pitchFamily="50" charset="-128"/>
              <a:cs typeface="HGPｺﾞｼｯｸM"/>
            </a:endParaRPr>
          </a:p>
          <a:p>
            <a:pPr marL="12700"/>
            <a:r>
              <a:rPr lang="en-US" altLang="ja-JP" sz="900" spc="-10" dirty="0">
                <a:latin typeface="HGPｺﾞｼｯｸM"/>
                <a:cs typeface="HGPｺﾞｼｯｸM"/>
              </a:rPr>
              <a:t>【</a:t>
            </a:r>
            <a:r>
              <a:rPr lang="ja-JP" altLang="en-US" sz="900" spc="-10" dirty="0">
                <a:latin typeface="HGPｺﾞｼｯｸM"/>
                <a:cs typeface="HGPｺﾞｼｯｸM"/>
              </a:rPr>
              <a:t>担当分科会</a:t>
            </a:r>
            <a:r>
              <a:rPr lang="en-US" altLang="ja-JP" sz="900" spc="-10" dirty="0">
                <a:latin typeface="HGPｺﾞｼｯｸM"/>
                <a:cs typeface="HGPｺﾞｼｯｸM"/>
              </a:rPr>
              <a:t>】</a:t>
            </a:r>
            <a:r>
              <a:rPr lang="ja-JP" altLang="en-US" sz="900" spc="-10" dirty="0">
                <a:latin typeface="HGPｺﾞｼｯｸM"/>
                <a:cs typeface="HGPｺﾞｼｯｸM"/>
              </a:rPr>
              <a:t>水化学管理分科会</a:t>
            </a:r>
            <a:endParaRPr lang="ja-JP" altLang="en-US" sz="900" dirty="0">
              <a:latin typeface="HGPｺﾞｼｯｸM"/>
              <a:cs typeface="HGPｺﾞｼｯｸM"/>
            </a:endParaRPr>
          </a:p>
          <a:p>
            <a:pPr marL="12700"/>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】3</a:t>
            </a:r>
            <a:r>
              <a:rPr lang="en-US" altLang="ja-JP" sz="900" spc="-10" dirty="0">
                <a:latin typeface="HGPｺﾞｼｯｸM"/>
                <a:cs typeface="HGPｺﾞｼｯｸM"/>
              </a:rPr>
              <a:t>,850</a:t>
            </a:r>
            <a:r>
              <a:rPr lang="ja-JP" altLang="en-US" sz="900" spc="10" dirty="0">
                <a:latin typeface="HGPｺﾞｼｯｸM"/>
                <a:cs typeface="HGPｺﾞｼｯｸM"/>
              </a:rPr>
              <a:t>円　</a:t>
            </a:r>
            <a:r>
              <a:rPr lang="en-US" altLang="ja-JP" sz="900" spc="10" dirty="0">
                <a:latin typeface="HGPｺﾞｼｯｸM"/>
                <a:cs typeface="HGPｺﾞｼｯｸM"/>
              </a:rPr>
              <a:t>【</a:t>
            </a:r>
            <a:r>
              <a:rPr lang="ja-JP" altLang="en-US" sz="900" spc="10" dirty="0">
                <a:latin typeface="HGPｺﾞｼｯｸM"/>
                <a:cs typeface="HGPｺﾞｼｯｸM"/>
              </a:rPr>
              <a:t>会員価格・税込</a:t>
            </a:r>
            <a:r>
              <a:rPr lang="en-US" altLang="ja-JP" sz="900" spc="10" dirty="0">
                <a:latin typeface="HGPｺﾞｼｯｸM"/>
                <a:cs typeface="HGPｺﾞｼｯｸM"/>
              </a:rPr>
              <a:t>】2</a:t>
            </a:r>
            <a:r>
              <a:rPr lang="en-US" altLang="ja-JP" sz="900" spc="-10" dirty="0">
                <a:latin typeface="HGPｺﾞｼｯｸM"/>
                <a:cs typeface="HGPｺﾞｼｯｸM"/>
              </a:rPr>
              <a:t>,750</a:t>
            </a:r>
            <a:r>
              <a:rPr lang="ja-JP" altLang="en-US" sz="900" spc="80" dirty="0">
                <a:latin typeface="HGPｺﾞｼｯｸM"/>
                <a:cs typeface="HGPｺﾞｼｯｸM"/>
              </a:rPr>
              <a:t>円　</a:t>
            </a:r>
            <a:r>
              <a:rPr lang="en-US" altLang="ja-JP" sz="900" spc="80" dirty="0">
                <a:latin typeface="HGPｺﾞｼｯｸM"/>
                <a:cs typeface="HGPｺﾞｼｯｸM"/>
              </a:rPr>
              <a:t>【</a:t>
            </a:r>
            <a:r>
              <a:rPr lang="en-US" altLang="ja-JP" sz="900" spc="-10" dirty="0">
                <a:latin typeface="HGPｺﾞｼｯｸM"/>
                <a:cs typeface="HGPｺﾞｼｯｸM"/>
              </a:rPr>
              <a:t>ISBN】978-4-89047-455-4</a:t>
            </a:r>
            <a:r>
              <a:rPr lang="ja-JP" altLang="en-US" sz="900" spc="-1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5" dirty="0">
                <a:latin typeface="HGPｺﾞｼｯｸM"/>
                <a:cs typeface="HGPｺﾞｼｯｸM"/>
              </a:rPr>
              <a:t>2312</a:t>
            </a:r>
          </a:p>
        </p:txBody>
      </p:sp>
      <p:sp>
        <p:nvSpPr>
          <p:cNvPr id="25" name="object 10">
            <a:extLst>
              <a:ext uri="{FF2B5EF4-FFF2-40B4-BE49-F238E27FC236}">
                <a16:creationId xmlns:a16="http://schemas.microsoft.com/office/drawing/2014/main" id="{C6A3BBF1-2911-0CC9-CD85-2F4F5AF67711}"/>
              </a:ext>
            </a:extLst>
          </p:cNvPr>
          <p:cNvSpPr txBox="1"/>
          <p:nvPr/>
        </p:nvSpPr>
        <p:spPr>
          <a:xfrm>
            <a:off x="691200" y="3322725"/>
            <a:ext cx="5900167" cy="465512"/>
          </a:xfrm>
          <a:prstGeom prst="rect">
            <a:avLst/>
          </a:prstGeom>
        </p:spPr>
        <p:txBody>
          <a:bodyPr vert="horz" wrap="square" lIns="0" tIns="26670" rIns="0" bIns="0" rtlCol="0">
            <a:spAutoFit/>
          </a:bodyPr>
          <a:lstStyle/>
          <a:p>
            <a:pPr marL="12700"/>
            <a:r>
              <a:rPr lang="ja-JP" altLang="en-US" sz="1050" spc="-20" dirty="0">
                <a:latin typeface="HGPｺﾞｼｯｸM" panose="020B0600000000000000" pitchFamily="50" charset="-128"/>
                <a:ea typeface="HGPｺﾞｼｯｸM" panose="020B0600000000000000" pitchFamily="50" charset="-128"/>
                <a:cs typeface="HGPｺﾞｼｯｸM"/>
              </a:rPr>
              <a:t>加圧水型原子炉一次冷却材の化学分析方法－溶存水素：</a:t>
            </a:r>
            <a:r>
              <a:rPr lang="en-US" altLang="ja-JP" sz="1050" spc="-20" dirty="0">
                <a:latin typeface="HGPｺﾞｼｯｸM" panose="020B0600000000000000" pitchFamily="50" charset="-128"/>
                <a:ea typeface="HGPｺﾞｼｯｸM" panose="020B0600000000000000" pitchFamily="50" charset="-128"/>
                <a:cs typeface="HGPｺﾞｼｯｸM"/>
              </a:rPr>
              <a:t>2023</a:t>
            </a:r>
            <a:r>
              <a:rPr lang="ja-JP" altLang="en-US" sz="1050" spc="-20" dirty="0">
                <a:latin typeface="HGPｺﾞｼｯｸM" panose="020B0600000000000000" pitchFamily="50" charset="-128"/>
                <a:ea typeface="HGPｺﾞｼｯｸM" panose="020B0600000000000000" pitchFamily="50" charset="-128"/>
                <a:cs typeface="HGPｺﾞｼｯｸM"/>
              </a:rPr>
              <a:t>（</a:t>
            </a:r>
            <a:r>
              <a:rPr lang="en-US" altLang="ja-JP" sz="1050" spc="-20" dirty="0">
                <a:latin typeface="HGPｺﾞｼｯｸM" panose="020B0600000000000000" pitchFamily="50" charset="-128"/>
                <a:ea typeface="HGPｺﾞｼｯｸM" panose="020B0600000000000000" pitchFamily="50" charset="-128"/>
                <a:cs typeface="HGPｺﾞｼｯｸM"/>
              </a:rPr>
              <a:t>AESJ-SC-S003:2023</a:t>
            </a:r>
            <a:r>
              <a:rPr lang="ja-JP" altLang="en-US" sz="1050" spc="-20" dirty="0">
                <a:latin typeface="HGPｺﾞｼｯｸM" panose="020B0600000000000000" pitchFamily="50" charset="-128"/>
                <a:ea typeface="HGPｺﾞｼｯｸM" panose="020B0600000000000000" pitchFamily="50" charset="-128"/>
                <a:cs typeface="HGPｺﾞｼｯｸM"/>
              </a:rPr>
              <a:t>）</a:t>
            </a:r>
            <a:endParaRPr lang="en-US" altLang="ja-JP" sz="1050" spc="-20" dirty="0">
              <a:latin typeface="HGPｺﾞｼｯｸM" panose="020B0600000000000000" pitchFamily="50" charset="-128"/>
              <a:ea typeface="HGPｺﾞｼｯｸM" panose="020B0600000000000000" pitchFamily="50" charset="-128"/>
              <a:cs typeface="HGPｺﾞｼｯｸM"/>
            </a:endParaRPr>
          </a:p>
          <a:p>
            <a:pPr marL="12700"/>
            <a:r>
              <a:rPr lang="en-US" altLang="ja-JP" sz="900" spc="-10" dirty="0">
                <a:latin typeface="HGPｺﾞｼｯｸM"/>
                <a:cs typeface="HGPｺﾞｼｯｸM"/>
              </a:rPr>
              <a:t>【</a:t>
            </a:r>
            <a:r>
              <a:rPr lang="ja-JP" altLang="en-US" sz="900" spc="-10" dirty="0">
                <a:latin typeface="HGPｺﾞｼｯｸM"/>
                <a:cs typeface="HGPｺﾞｼｯｸM"/>
              </a:rPr>
              <a:t>担当分科会</a:t>
            </a:r>
            <a:r>
              <a:rPr lang="en-US" altLang="ja-JP" sz="900" spc="-10" dirty="0">
                <a:latin typeface="HGPｺﾞｼｯｸM"/>
                <a:cs typeface="HGPｺﾞｼｯｸM"/>
              </a:rPr>
              <a:t>】</a:t>
            </a:r>
            <a:r>
              <a:rPr lang="ja-JP" altLang="en-US" sz="900" spc="-10" dirty="0">
                <a:latin typeface="HGPｺﾞｼｯｸM"/>
                <a:cs typeface="HGPｺﾞｼｯｸM"/>
              </a:rPr>
              <a:t>水化学管理分科会</a:t>
            </a:r>
            <a:endParaRPr lang="ja-JP" altLang="en-US" sz="900" dirty="0">
              <a:latin typeface="HGPｺﾞｼｯｸM"/>
              <a:cs typeface="HGPｺﾞｼｯｸM"/>
            </a:endParaRPr>
          </a:p>
          <a:p>
            <a:pPr marL="12700"/>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】3</a:t>
            </a:r>
            <a:r>
              <a:rPr lang="en-US" altLang="ja-JP" sz="900" spc="-10" dirty="0">
                <a:latin typeface="HGPｺﾞｼｯｸM"/>
                <a:cs typeface="HGPｺﾞｼｯｸM"/>
              </a:rPr>
              <a:t>,850</a:t>
            </a:r>
            <a:r>
              <a:rPr lang="ja-JP" altLang="en-US" sz="900" spc="10" dirty="0">
                <a:latin typeface="HGPｺﾞｼｯｸM"/>
                <a:cs typeface="HGPｺﾞｼｯｸM"/>
              </a:rPr>
              <a:t>円　</a:t>
            </a:r>
            <a:r>
              <a:rPr lang="en-US" altLang="ja-JP" sz="900" spc="10" dirty="0">
                <a:latin typeface="HGPｺﾞｼｯｸM"/>
                <a:cs typeface="HGPｺﾞｼｯｸM"/>
              </a:rPr>
              <a:t>【</a:t>
            </a:r>
            <a:r>
              <a:rPr lang="ja-JP" altLang="en-US" sz="900" spc="10" dirty="0">
                <a:latin typeface="HGPｺﾞｼｯｸM"/>
                <a:cs typeface="HGPｺﾞｼｯｸM"/>
              </a:rPr>
              <a:t>会員価格・税込</a:t>
            </a:r>
            <a:r>
              <a:rPr lang="en-US" altLang="ja-JP" sz="900" spc="10" dirty="0">
                <a:latin typeface="HGPｺﾞｼｯｸM"/>
                <a:cs typeface="HGPｺﾞｼｯｸM"/>
              </a:rPr>
              <a:t>】2</a:t>
            </a:r>
            <a:r>
              <a:rPr lang="en-US" altLang="ja-JP" sz="900" spc="-10" dirty="0">
                <a:latin typeface="HGPｺﾞｼｯｸM"/>
                <a:cs typeface="HGPｺﾞｼｯｸM"/>
              </a:rPr>
              <a:t>,750</a:t>
            </a:r>
            <a:r>
              <a:rPr lang="ja-JP" altLang="en-US" sz="900" spc="80" dirty="0">
                <a:latin typeface="HGPｺﾞｼｯｸM"/>
                <a:cs typeface="HGPｺﾞｼｯｸM"/>
              </a:rPr>
              <a:t>円　</a:t>
            </a:r>
            <a:r>
              <a:rPr lang="en-US" altLang="ja-JP" sz="900" spc="80" dirty="0">
                <a:latin typeface="HGPｺﾞｼｯｸM"/>
                <a:cs typeface="HGPｺﾞｼｯｸM"/>
              </a:rPr>
              <a:t>【</a:t>
            </a:r>
            <a:r>
              <a:rPr lang="en-US" altLang="ja-JP" sz="900" spc="-10" dirty="0">
                <a:latin typeface="HGPｺﾞｼｯｸM"/>
                <a:cs typeface="HGPｺﾞｼｯｸM"/>
              </a:rPr>
              <a:t>ISBN】978-4-89047-456-1</a:t>
            </a:r>
            <a:r>
              <a:rPr lang="ja-JP" altLang="en-US" sz="900" spc="-1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5" dirty="0">
                <a:latin typeface="HGPｺﾞｼｯｸM"/>
                <a:cs typeface="HGPｺﾞｼｯｸM"/>
              </a:rPr>
              <a:t>2313</a:t>
            </a:r>
          </a:p>
        </p:txBody>
      </p:sp>
      <p:sp>
        <p:nvSpPr>
          <p:cNvPr id="26" name="object 20">
            <a:extLst>
              <a:ext uri="{FF2B5EF4-FFF2-40B4-BE49-F238E27FC236}">
                <a16:creationId xmlns:a16="http://schemas.microsoft.com/office/drawing/2014/main" id="{43DAF239-5924-A2C9-9C6A-7C6607270B71}"/>
              </a:ext>
            </a:extLst>
          </p:cNvPr>
          <p:cNvSpPr/>
          <p:nvPr/>
        </p:nvSpPr>
        <p:spPr>
          <a:xfrm>
            <a:off x="666000" y="3898900"/>
            <a:ext cx="6083935" cy="0"/>
          </a:xfrm>
          <a:custGeom>
            <a:avLst/>
            <a:gdLst/>
            <a:ahLst/>
            <a:cxnLst/>
            <a:rect l="l" t="t" r="r" b="b"/>
            <a:pathLst>
              <a:path w="6083934">
                <a:moveTo>
                  <a:pt x="0" y="0"/>
                </a:moveTo>
                <a:lnTo>
                  <a:pt x="6083935" y="0"/>
                </a:lnTo>
              </a:path>
            </a:pathLst>
          </a:custGeom>
          <a:ln w="9525">
            <a:solidFill>
              <a:srgbClr val="000000"/>
            </a:solidFill>
            <a:prstDash val="sysDot"/>
          </a:ln>
        </p:spPr>
        <p:txBody>
          <a:bodyPr wrap="square" lIns="0" tIns="0" rIns="0" bIns="0" rtlCol="0"/>
          <a:lstStyle/>
          <a:p>
            <a:endParaRPr dirty="0"/>
          </a:p>
        </p:txBody>
      </p:sp>
      <p:sp>
        <p:nvSpPr>
          <p:cNvPr id="27" name="object 10">
            <a:extLst>
              <a:ext uri="{FF2B5EF4-FFF2-40B4-BE49-F238E27FC236}">
                <a16:creationId xmlns:a16="http://schemas.microsoft.com/office/drawing/2014/main" id="{C878AC7D-97DD-DCD7-DA3F-D1086B607FDE}"/>
              </a:ext>
            </a:extLst>
          </p:cNvPr>
          <p:cNvSpPr txBox="1"/>
          <p:nvPr/>
        </p:nvSpPr>
        <p:spPr>
          <a:xfrm>
            <a:off x="691200" y="2658643"/>
            <a:ext cx="5900167" cy="465512"/>
          </a:xfrm>
          <a:prstGeom prst="rect">
            <a:avLst/>
          </a:prstGeom>
        </p:spPr>
        <p:txBody>
          <a:bodyPr vert="horz" wrap="square" lIns="0" tIns="26670" rIns="0" bIns="0" rtlCol="0">
            <a:spAutoFit/>
          </a:bodyPr>
          <a:lstStyle/>
          <a:p>
            <a:pPr marL="12700"/>
            <a:r>
              <a:rPr lang="ja-JP" altLang="en-US" sz="1050" spc="-20" dirty="0">
                <a:latin typeface="HGPｺﾞｼｯｸM" panose="020B0600000000000000" pitchFamily="50" charset="-128"/>
                <a:ea typeface="HGPｺﾞｼｯｸM" panose="020B0600000000000000" pitchFamily="50" charset="-128"/>
                <a:cs typeface="HGPｺﾞｼｯｸM"/>
              </a:rPr>
              <a:t>加圧水型原子炉一次冷却材の化学分析方法－放射性よう素：</a:t>
            </a:r>
            <a:r>
              <a:rPr lang="en-US" altLang="ja-JP" sz="1050" spc="-20" dirty="0">
                <a:latin typeface="HGPｺﾞｼｯｸM" panose="020B0600000000000000" pitchFamily="50" charset="-128"/>
                <a:ea typeface="HGPｺﾞｼｯｸM" panose="020B0600000000000000" pitchFamily="50" charset="-128"/>
                <a:cs typeface="HGPｺﾞｼｯｸM"/>
              </a:rPr>
              <a:t>2023</a:t>
            </a:r>
            <a:r>
              <a:rPr lang="ja-JP" altLang="en-US" sz="1050" spc="-20" dirty="0">
                <a:latin typeface="HGPｺﾞｼｯｸM" panose="020B0600000000000000" pitchFamily="50" charset="-128"/>
                <a:ea typeface="HGPｺﾞｼｯｸM" panose="020B0600000000000000" pitchFamily="50" charset="-128"/>
                <a:cs typeface="HGPｺﾞｼｯｸM"/>
              </a:rPr>
              <a:t>（</a:t>
            </a:r>
            <a:r>
              <a:rPr lang="en-US" altLang="ja-JP" sz="1050" spc="-20" dirty="0">
                <a:latin typeface="HGPｺﾞｼｯｸM" panose="020B0600000000000000" pitchFamily="50" charset="-128"/>
                <a:ea typeface="HGPｺﾞｼｯｸM" panose="020B0600000000000000" pitchFamily="50" charset="-128"/>
                <a:cs typeface="HGPｺﾞｼｯｸM"/>
              </a:rPr>
              <a:t>AESJ-SC-S004:2023</a:t>
            </a:r>
            <a:r>
              <a:rPr lang="ja-JP" altLang="en-US" sz="1050" spc="-20" dirty="0">
                <a:latin typeface="HGPｺﾞｼｯｸM" panose="020B0600000000000000" pitchFamily="50" charset="-128"/>
                <a:ea typeface="HGPｺﾞｼｯｸM" panose="020B0600000000000000" pitchFamily="50" charset="-128"/>
                <a:cs typeface="HGPｺﾞｼｯｸM"/>
              </a:rPr>
              <a:t>）</a:t>
            </a:r>
            <a:endParaRPr lang="en-US" altLang="ja-JP" sz="1050" spc="-20" dirty="0">
              <a:latin typeface="HGPｺﾞｼｯｸM" panose="020B0600000000000000" pitchFamily="50" charset="-128"/>
              <a:ea typeface="HGPｺﾞｼｯｸM" panose="020B0600000000000000" pitchFamily="50" charset="-128"/>
              <a:cs typeface="HGPｺﾞｼｯｸM"/>
            </a:endParaRPr>
          </a:p>
          <a:p>
            <a:pPr marL="12700"/>
            <a:r>
              <a:rPr lang="en-US" altLang="ja-JP" sz="900" spc="-10" dirty="0">
                <a:latin typeface="HGPｺﾞｼｯｸM"/>
                <a:cs typeface="HGPｺﾞｼｯｸM"/>
              </a:rPr>
              <a:t>【</a:t>
            </a:r>
            <a:r>
              <a:rPr lang="ja-JP" altLang="en-US" sz="900" spc="-10" dirty="0">
                <a:latin typeface="HGPｺﾞｼｯｸM"/>
                <a:cs typeface="HGPｺﾞｼｯｸM"/>
              </a:rPr>
              <a:t>担当分科会</a:t>
            </a:r>
            <a:r>
              <a:rPr lang="en-US" altLang="ja-JP" sz="900" spc="-10" dirty="0">
                <a:latin typeface="HGPｺﾞｼｯｸM"/>
                <a:cs typeface="HGPｺﾞｼｯｸM"/>
              </a:rPr>
              <a:t>】</a:t>
            </a:r>
            <a:r>
              <a:rPr lang="ja-JP" altLang="en-US" sz="900" spc="-10" dirty="0">
                <a:latin typeface="HGPｺﾞｼｯｸM"/>
                <a:cs typeface="HGPｺﾞｼｯｸM"/>
              </a:rPr>
              <a:t>水化学管理分科会</a:t>
            </a:r>
            <a:endParaRPr lang="ja-JP" altLang="en-US" sz="900" dirty="0">
              <a:latin typeface="HGPｺﾞｼｯｸM"/>
              <a:cs typeface="HGPｺﾞｼｯｸM"/>
            </a:endParaRPr>
          </a:p>
          <a:p>
            <a:pPr marL="12700"/>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】3</a:t>
            </a:r>
            <a:r>
              <a:rPr lang="en-US" altLang="ja-JP" sz="900" spc="-10" dirty="0">
                <a:latin typeface="HGPｺﾞｼｯｸM"/>
                <a:cs typeface="HGPｺﾞｼｯｸM"/>
              </a:rPr>
              <a:t>,850</a:t>
            </a:r>
            <a:r>
              <a:rPr lang="ja-JP" altLang="en-US" sz="900" spc="10" dirty="0">
                <a:latin typeface="HGPｺﾞｼｯｸM"/>
                <a:cs typeface="HGPｺﾞｼｯｸM"/>
              </a:rPr>
              <a:t>円　</a:t>
            </a:r>
            <a:r>
              <a:rPr lang="en-US" altLang="ja-JP" sz="900" spc="10" dirty="0">
                <a:latin typeface="HGPｺﾞｼｯｸM"/>
                <a:cs typeface="HGPｺﾞｼｯｸM"/>
              </a:rPr>
              <a:t>【</a:t>
            </a:r>
            <a:r>
              <a:rPr lang="ja-JP" altLang="en-US" sz="900" spc="10" dirty="0">
                <a:latin typeface="HGPｺﾞｼｯｸM"/>
                <a:cs typeface="HGPｺﾞｼｯｸM"/>
              </a:rPr>
              <a:t>会員価格・税込</a:t>
            </a:r>
            <a:r>
              <a:rPr lang="en-US" altLang="ja-JP" sz="900" spc="10" dirty="0">
                <a:latin typeface="HGPｺﾞｼｯｸM"/>
                <a:cs typeface="HGPｺﾞｼｯｸM"/>
              </a:rPr>
              <a:t>】2</a:t>
            </a:r>
            <a:r>
              <a:rPr lang="en-US" altLang="ja-JP" sz="900" spc="-10" dirty="0">
                <a:latin typeface="HGPｺﾞｼｯｸM"/>
                <a:cs typeface="HGPｺﾞｼｯｸM"/>
              </a:rPr>
              <a:t>,750</a:t>
            </a:r>
            <a:r>
              <a:rPr lang="ja-JP" altLang="en-US" sz="900" spc="80" dirty="0">
                <a:latin typeface="HGPｺﾞｼｯｸM"/>
                <a:cs typeface="HGPｺﾞｼｯｸM"/>
              </a:rPr>
              <a:t>円　</a:t>
            </a:r>
            <a:r>
              <a:rPr lang="en-US" altLang="ja-JP" sz="900" spc="80" dirty="0">
                <a:latin typeface="HGPｺﾞｼｯｸM"/>
                <a:cs typeface="HGPｺﾞｼｯｸM"/>
              </a:rPr>
              <a:t>【</a:t>
            </a:r>
            <a:r>
              <a:rPr lang="en-US" altLang="ja-JP" sz="900" spc="-10" dirty="0">
                <a:latin typeface="HGPｺﾞｼｯｸM"/>
                <a:cs typeface="HGPｺﾞｼｯｸM"/>
              </a:rPr>
              <a:t>ISBN】978-4-89047-457-8</a:t>
            </a:r>
            <a:r>
              <a:rPr lang="ja-JP" altLang="en-US" sz="900" spc="35"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5" dirty="0">
                <a:latin typeface="HGPｺﾞｼｯｸM"/>
                <a:cs typeface="HGPｺﾞｼｯｸM"/>
              </a:rPr>
              <a:t>2314</a:t>
            </a:r>
          </a:p>
        </p:txBody>
      </p:sp>
      <p:sp>
        <p:nvSpPr>
          <p:cNvPr id="28" name="object 10">
            <a:extLst>
              <a:ext uri="{FF2B5EF4-FFF2-40B4-BE49-F238E27FC236}">
                <a16:creationId xmlns:a16="http://schemas.microsoft.com/office/drawing/2014/main" id="{BB13A9E6-3DE2-6FB9-E3D1-0C70AFA86CB8}"/>
              </a:ext>
            </a:extLst>
          </p:cNvPr>
          <p:cNvSpPr txBox="1"/>
          <p:nvPr/>
        </p:nvSpPr>
        <p:spPr>
          <a:xfrm>
            <a:off x="691200" y="1979796"/>
            <a:ext cx="5900167" cy="465512"/>
          </a:xfrm>
          <a:prstGeom prst="rect">
            <a:avLst/>
          </a:prstGeom>
        </p:spPr>
        <p:txBody>
          <a:bodyPr vert="horz" wrap="square" lIns="0" tIns="26670" rIns="0" bIns="0" rtlCol="0">
            <a:spAutoFit/>
          </a:bodyPr>
          <a:lstStyle/>
          <a:p>
            <a:pPr marL="12700"/>
            <a:r>
              <a:rPr lang="ja-JP" altLang="en-US" sz="1050" spc="-10" dirty="0">
                <a:latin typeface="HGPｺﾞｼｯｸM"/>
                <a:cs typeface="HGPｺﾞｼｯｸM"/>
              </a:rPr>
              <a:t>加圧水型原子炉一次冷却材の化学分析方法－ほう素同位体比：</a:t>
            </a:r>
            <a:r>
              <a:rPr lang="en-US" altLang="ja-JP" sz="1050" spc="-10" dirty="0">
                <a:latin typeface="HGPｺﾞｼｯｸM"/>
                <a:cs typeface="HGPｺﾞｼｯｸM"/>
              </a:rPr>
              <a:t>2023</a:t>
            </a:r>
            <a:r>
              <a:rPr lang="ja-JP" altLang="en-US" sz="1050" spc="-10" dirty="0">
                <a:latin typeface="HGPｺﾞｼｯｸM"/>
                <a:cs typeface="HGPｺﾞｼｯｸM"/>
              </a:rPr>
              <a:t>（</a:t>
            </a:r>
            <a:r>
              <a:rPr lang="en-US" altLang="ja-JP" sz="1050" spc="-10" dirty="0">
                <a:latin typeface="HGPｺﾞｼｯｸM"/>
                <a:cs typeface="HGPｺﾞｼｯｸM"/>
              </a:rPr>
              <a:t>AESJ-SC-S014:2023</a:t>
            </a:r>
            <a:r>
              <a:rPr lang="ja-JP" altLang="en-US" sz="1050" spc="-10" dirty="0">
                <a:latin typeface="HGPｺﾞｼｯｸM"/>
                <a:cs typeface="HGPｺﾞｼｯｸM"/>
              </a:rPr>
              <a:t>）</a:t>
            </a:r>
            <a:endParaRPr lang="en-US" altLang="ja-JP" sz="1050" spc="-10" dirty="0">
              <a:latin typeface="HGPｺﾞｼｯｸM"/>
              <a:cs typeface="HGPｺﾞｼｯｸM"/>
            </a:endParaRPr>
          </a:p>
          <a:p>
            <a:pPr marL="12700"/>
            <a:r>
              <a:rPr lang="en-US" altLang="ja-JP" sz="900" spc="-10" dirty="0">
                <a:latin typeface="HGPｺﾞｼｯｸM"/>
                <a:cs typeface="HGPｺﾞｼｯｸM"/>
              </a:rPr>
              <a:t>【</a:t>
            </a:r>
            <a:r>
              <a:rPr lang="ja-JP" altLang="en-US" sz="900" spc="-10" dirty="0">
                <a:latin typeface="HGPｺﾞｼｯｸM"/>
                <a:cs typeface="HGPｺﾞｼｯｸM"/>
              </a:rPr>
              <a:t>担当分科会</a:t>
            </a:r>
            <a:r>
              <a:rPr lang="en-US" altLang="ja-JP" sz="900" spc="-10" dirty="0">
                <a:latin typeface="HGPｺﾞｼｯｸM"/>
                <a:cs typeface="HGPｺﾞｼｯｸM"/>
              </a:rPr>
              <a:t>】</a:t>
            </a:r>
            <a:r>
              <a:rPr lang="ja-JP" altLang="en-US" sz="900" spc="-10" dirty="0">
                <a:latin typeface="HGPｺﾞｼｯｸM"/>
                <a:cs typeface="HGPｺﾞｼｯｸM"/>
              </a:rPr>
              <a:t>水化学管理分科会</a:t>
            </a:r>
            <a:endParaRPr lang="ja-JP" altLang="en-US" sz="900" dirty="0">
              <a:latin typeface="HGPｺﾞｼｯｸM"/>
              <a:cs typeface="HGPｺﾞｼｯｸM"/>
            </a:endParaRPr>
          </a:p>
          <a:p>
            <a:pPr marL="12700"/>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】3</a:t>
            </a:r>
            <a:r>
              <a:rPr lang="en-US" altLang="ja-JP" sz="900" spc="-10" dirty="0">
                <a:latin typeface="HGPｺﾞｼｯｸM"/>
                <a:cs typeface="HGPｺﾞｼｯｸM"/>
              </a:rPr>
              <a:t>,850</a:t>
            </a:r>
            <a:r>
              <a:rPr lang="ja-JP" altLang="en-US" sz="900" spc="10" dirty="0">
                <a:latin typeface="HGPｺﾞｼｯｸM"/>
                <a:cs typeface="HGPｺﾞｼｯｸM"/>
              </a:rPr>
              <a:t>円　</a:t>
            </a:r>
            <a:r>
              <a:rPr lang="en-US" altLang="ja-JP" sz="900" spc="10" dirty="0">
                <a:latin typeface="HGPｺﾞｼｯｸM"/>
                <a:cs typeface="HGPｺﾞｼｯｸM"/>
              </a:rPr>
              <a:t>【</a:t>
            </a:r>
            <a:r>
              <a:rPr lang="ja-JP" altLang="en-US" sz="900" spc="10" dirty="0">
                <a:latin typeface="HGPｺﾞｼｯｸM"/>
                <a:cs typeface="HGPｺﾞｼｯｸM"/>
              </a:rPr>
              <a:t>会員価格・税込</a:t>
            </a:r>
            <a:r>
              <a:rPr lang="en-US" altLang="ja-JP" sz="900" spc="10" dirty="0">
                <a:latin typeface="HGPｺﾞｼｯｸM"/>
                <a:cs typeface="HGPｺﾞｼｯｸM"/>
              </a:rPr>
              <a:t>】2</a:t>
            </a:r>
            <a:r>
              <a:rPr lang="en-US" altLang="ja-JP" sz="900" spc="-10" dirty="0">
                <a:latin typeface="HGPｺﾞｼｯｸM"/>
                <a:cs typeface="HGPｺﾞｼｯｸM"/>
              </a:rPr>
              <a:t>,750</a:t>
            </a:r>
            <a:r>
              <a:rPr lang="ja-JP" altLang="en-US" sz="900" spc="80" dirty="0">
                <a:latin typeface="HGPｺﾞｼｯｸM"/>
                <a:cs typeface="HGPｺﾞｼｯｸM"/>
              </a:rPr>
              <a:t>円　</a:t>
            </a:r>
            <a:r>
              <a:rPr lang="en-US" altLang="ja-JP" sz="900" spc="80" dirty="0">
                <a:latin typeface="HGPｺﾞｼｯｸM"/>
                <a:cs typeface="HGPｺﾞｼｯｸM"/>
              </a:rPr>
              <a:t>【</a:t>
            </a:r>
            <a:r>
              <a:rPr lang="en-US" altLang="ja-JP" sz="900" spc="-10" dirty="0">
                <a:latin typeface="HGPｺﾞｼｯｸM"/>
                <a:cs typeface="HGPｺﾞｼｯｸM"/>
              </a:rPr>
              <a:t>ISBN】978-4-89047-458-5</a:t>
            </a:r>
            <a:r>
              <a:rPr lang="ja-JP" altLang="en-US" sz="900" spc="-1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5" dirty="0">
                <a:latin typeface="HGPｺﾞｼｯｸM"/>
                <a:cs typeface="HGPｺﾞｼｯｸM"/>
              </a:rPr>
              <a:t>2315</a:t>
            </a:r>
          </a:p>
        </p:txBody>
      </p:sp>
    </p:spTree>
    <p:extLst>
      <p:ext uri="{BB962C8B-B14F-4D97-AF65-F5344CB8AC3E}">
        <p14:creationId xmlns:p14="http://schemas.microsoft.com/office/powerpoint/2010/main" val="4240749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12">
            <a:extLst>
              <a:ext uri="{FF2B5EF4-FFF2-40B4-BE49-F238E27FC236}">
                <a16:creationId xmlns:a16="http://schemas.microsoft.com/office/drawing/2014/main" id="{975217E2-3B15-43EF-BA6F-5C920A0D9B8A}"/>
              </a:ext>
            </a:extLst>
          </p:cNvPr>
          <p:cNvSpPr/>
          <p:nvPr/>
        </p:nvSpPr>
        <p:spPr>
          <a:xfrm>
            <a:off x="633730" y="575944"/>
            <a:ext cx="6042660" cy="812800"/>
          </a:xfrm>
          <a:custGeom>
            <a:avLst/>
            <a:gdLst/>
            <a:ahLst/>
            <a:cxnLst/>
            <a:rect l="l" t="t" r="r" b="b"/>
            <a:pathLst>
              <a:path w="6042659" h="812800">
                <a:moveTo>
                  <a:pt x="0" y="135509"/>
                </a:moveTo>
                <a:lnTo>
                  <a:pt x="6906" y="92691"/>
                </a:lnTo>
                <a:lnTo>
                  <a:pt x="26138" y="55494"/>
                </a:lnTo>
                <a:lnTo>
                  <a:pt x="55464" y="26155"/>
                </a:lnTo>
                <a:lnTo>
                  <a:pt x="92652" y="6911"/>
                </a:lnTo>
                <a:lnTo>
                  <a:pt x="135470" y="0"/>
                </a:lnTo>
                <a:lnTo>
                  <a:pt x="5907151" y="0"/>
                </a:lnTo>
                <a:lnTo>
                  <a:pt x="5949968" y="6911"/>
                </a:lnTo>
                <a:lnTo>
                  <a:pt x="5987165" y="26155"/>
                </a:lnTo>
                <a:lnTo>
                  <a:pt x="6016504" y="55494"/>
                </a:lnTo>
                <a:lnTo>
                  <a:pt x="6035748" y="92691"/>
                </a:lnTo>
                <a:lnTo>
                  <a:pt x="6042660" y="135509"/>
                </a:lnTo>
                <a:lnTo>
                  <a:pt x="6042660" y="677291"/>
                </a:lnTo>
                <a:lnTo>
                  <a:pt x="6035748" y="720108"/>
                </a:lnTo>
                <a:lnTo>
                  <a:pt x="6016504" y="757305"/>
                </a:lnTo>
                <a:lnTo>
                  <a:pt x="5987165" y="786644"/>
                </a:lnTo>
                <a:lnTo>
                  <a:pt x="5949968" y="805888"/>
                </a:lnTo>
                <a:lnTo>
                  <a:pt x="5907151" y="812800"/>
                </a:lnTo>
                <a:lnTo>
                  <a:pt x="135470" y="812800"/>
                </a:lnTo>
                <a:lnTo>
                  <a:pt x="92652" y="805888"/>
                </a:lnTo>
                <a:lnTo>
                  <a:pt x="55464" y="786644"/>
                </a:lnTo>
                <a:lnTo>
                  <a:pt x="26138" y="757305"/>
                </a:lnTo>
                <a:lnTo>
                  <a:pt x="6906" y="720108"/>
                </a:lnTo>
                <a:lnTo>
                  <a:pt x="0" y="677291"/>
                </a:lnTo>
                <a:lnTo>
                  <a:pt x="0" y="135509"/>
                </a:lnTo>
                <a:close/>
              </a:path>
            </a:pathLst>
          </a:custGeom>
          <a:ln w="9525">
            <a:solidFill>
              <a:srgbClr val="000000"/>
            </a:solidFill>
          </a:ln>
        </p:spPr>
        <p:txBody>
          <a:bodyPr wrap="square" lIns="0" tIns="0" rIns="0" bIns="0" rtlCol="0"/>
          <a:lstStyle/>
          <a:p>
            <a:endParaRPr dirty="0"/>
          </a:p>
        </p:txBody>
      </p:sp>
      <p:sp>
        <p:nvSpPr>
          <p:cNvPr id="5" name="object 13">
            <a:extLst>
              <a:ext uri="{FF2B5EF4-FFF2-40B4-BE49-F238E27FC236}">
                <a16:creationId xmlns:a16="http://schemas.microsoft.com/office/drawing/2014/main" id="{72BC23D0-81C2-44EC-99A6-D649BE4F9CD3}"/>
              </a:ext>
            </a:extLst>
          </p:cNvPr>
          <p:cNvSpPr txBox="1"/>
          <p:nvPr/>
        </p:nvSpPr>
        <p:spPr>
          <a:xfrm>
            <a:off x="2322702" y="657860"/>
            <a:ext cx="2665730" cy="269240"/>
          </a:xfrm>
          <a:prstGeom prst="rect">
            <a:avLst/>
          </a:prstGeom>
        </p:spPr>
        <p:txBody>
          <a:bodyPr vert="horz" wrap="square" lIns="0" tIns="12065" rIns="0" bIns="0" rtlCol="0">
            <a:spAutoFit/>
          </a:bodyPr>
          <a:lstStyle/>
          <a:p>
            <a:pPr marL="12700">
              <a:lnSpc>
                <a:spcPct val="100000"/>
              </a:lnSpc>
              <a:spcBef>
                <a:spcPts val="95"/>
              </a:spcBef>
            </a:pPr>
            <a:r>
              <a:rPr sz="1600" spc="95" dirty="0">
                <a:latin typeface="HGS明朝E"/>
                <a:cs typeface="HGS明朝E"/>
              </a:rPr>
              <a:t>標 準 委 員 会 発 行 標 準</a:t>
            </a:r>
            <a:endParaRPr sz="1600" dirty="0">
              <a:latin typeface="HGS明朝E"/>
              <a:cs typeface="HGS明朝E"/>
            </a:endParaRPr>
          </a:p>
        </p:txBody>
      </p:sp>
      <p:sp>
        <p:nvSpPr>
          <p:cNvPr id="6" name="object 14">
            <a:extLst>
              <a:ext uri="{FF2B5EF4-FFF2-40B4-BE49-F238E27FC236}">
                <a16:creationId xmlns:a16="http://schemas.microsoft.com/office/drawing/2014/main" id="{1499CB22-3440-40DA-BF85-BEE33E3F7B0B}"/>
              </a:ext>
            </a:extLst>
          </p:cNvPr>
          <p:cNvSpPr txBox="1">
            <a:spLocks noGrp="1"/>
          </p:cNvSpPr>
          <p:nvPr>
            <p:ph type="title"/>
          </p:nvPr>
        </p:nvSpPr>
        <p:spPr>
          <a:xfrm>
            <a:off x="2025650" y="936000"/>
            <a:ext cx="3505200" cy="382156"/>
          </a:xfrm>
          <a:prstGeom prst="rect">
            <a:avLst/>
          </a:prstGeom>
        </p:spPr>
        <p:txBody>
          <a:bodyPr vert="horz" wrap="square" lIns="0" tIns="12700" rIns="0" bIns="0" rtlCol="0">
            <a:spAutoFit/>
          </a:bodyPr>
          <a:lstStyle/>
          <a:p>
            <a:pPr marL="12700" algn="ctr">
              <a:lnSpc>
                <a:spcPct val="100000"/>
              </a:lnSpc>
              <a:spcBef>
                <a:spcPts val="100"/>
              </a:spcBef>
            </a:pPr>
            <a:r>
              <a:rPr dirty="0"/>
              <a:t>202</a:t>
            </a:r>
            <a:r>
              <a:rPr lang="en-US" altLang="ja-JP" dirty="0"/>
              <a:t>2</a:t>
            </a:r>
            <a:r>
              <a:rPr spc="-40" dirty="0"/>
              <a:t>年度発行のお知らせ</a:t>
            </a:r>
          </a:p>
        </p:txBody>
      </p:sp>
      <p:sp>
        <p:nvSpPr>
          <p:cNvPr id="9" name="object 8">
            <a:extLst>
              <a:ext uri="{FF2B5EF4-FFF2-40B4-BE49-F238E27FC236}">
                <a16:creationId xmlns:a16="http://schemas.microsoft.com/office/drawing/2014/main" id="{24A5DCE2-ABF2-4668-AED6-E4421D9083DC}"/>
              </a:ext>
            </a:extLst>
          </p:cNvPr>
          <p:cNvSpPr txBox="1"/>
          <p:nvPr/>
        </p:nvSpPr>
        <p:spPr>
          <a:xfrm>
            <a:off x="666000" y="5208502"/>
            <a:ext cx="2919650" cy="258404"/>
          </a:xfrm>
          <a:prstGeom prst="rect">
            <a:avLst/>
          </a:prstGeom>
        </p:spPr>
        <p:txBody>
          <a:bodyPr vert="horz" wrap="square" lIns="0" tIns="12065" rIns="0" bIns="0" rtlCol="0">
            <a:spAutoFit/>
          </a:bodyPr>
          <a:lstStyle/>
          <a:p>
            <a:pPr marL="12700">
              <a:lnSpc>
                <a:spcPct val="100000"/>
              </a:lnSpc>
              <a:spcBef>
                <a:spcPts val="95"/>
              </a:spcBef>
            </a:pPr>
            <a:r>
              <a:rPr sz="1600" b="1" spc="-25" dirty="0">
                <a:latin typeface="游ゴシック" panose="020B0400000000000000" pitchFamily="50" charset="-128"/>
                <a:ea typeface="游ゴシック" panose="020B0400000000000000" pitchFamily="50" charset="-128"/>
                <a:cs typeface="HGPｺﾞｼｯｸM"/>
              </a:rPr>
              <a:t>シス</a:t>
            </a:r>
            <a:r>
              <a:rPr sz="1600" b="1" spc="-20" dirty="0">
                <a:latin typeface="游ゴシック" panose="020B0400000000000000" pitchFamily="50" charset="-128"/>
                <a:ea typeface="游ゴシック" panose="020B0400000000000000" pitchFamily="50" charset="-128"/>
                <a:cs typeface="HGPｺﾞｼｯｸM"/>
              </a:rPr>
              <a:t>テム</a:t>
            </a:r>
            <a:r>
              <a:rPr sz="1600" b="1" spc="-10" dirty="0">
                <a:latin typeface="游ゴシック" panose="020B0400000000000000" pitchFamily="50" charset="-128"/>
                <a:ea typeface="游ゴシック" panose="020B0400000000000000" pitchFamily="50" charset="-128"/>
                <a:cs typeface="HGPｺﾞｼｯｸM"/>
              </a:rPr>
              <a:t>安</a:t>
            </a:r>
            <a:r>
              <a:rPr sz="1600" b="1" spc="-25" dirty="0">
                <a:latin typeface="游ゴシック" panose="020B0400000000000000" pitchFamily="50" charset="-128"/>
                <a:ea typeface="游ゴシック" panose="020B0400000000000000" pitchFamily="50" charset="-128"/>
                <a:cs typeface="HGPｺﾞｼｯｸM"/>
              </a:rPr>
              <a:t>全専</a:t>
            </a:r>
            <a:r>
              <a:rPr sz="1600" b="1" spc="-10" dirty="0">
                <a:latin typeface="游ゴシック" panose="020B0400000000000000" pitchFamily="50" charset="-128"/>
                <a:ea typeface="游ゴシック" panose="020B0400000000000000" pitchFamily="50" charset="-128"/>
                <a:cs typeface="HGPｺﾞｼｯｸM"/>
              </a:rPr>
              <a:t>門</a:t>
            </a:r>
            <a:r>
              <a:rPr sz="1600" b="1" spc="-25" dirty="0">
                <a:latin typeface="游ゴシック" panose="020B0400000000000000" pitchFamily="50" charset="-128"/>
                <a:ea typeface="游ゴシック" panose="020B0400000000000000" pitchFamily="50" charset="-128"/>
                <a:cs typeface="HGPｺﾞｼｯｸM"/>
              </a:rPr>
              <a:t>部会制</a:t>
            </a:r>
            <a:r>
              <a:rPr sz="1600" b="1" spc="-10" dirty="0">
                <a:latin typeface="游ゴシック" panose="020B0400000000000000" pitchFamily="50" charset="-128"/>
                <a:ea typeface="游ゴシック" panose="020B0400000000000000" pitchFamily="50" charset="-128"/>
                <a:cs typeface="HGPｺﾞｼｯｸM"/>
              </a:rPr>
              <a:t>定</a:t>
            </a:r>
            <a:r>
              <a:rPr sz="1600" b="1" spc="-25" dirty="0">
                <a:latin typeface="游ゴシック" panose="020B0400000000000000" pitchFamily="50" charset="-128"/>
                <a:ea typeface="游ゴシック" panose="020B0400000000000000" pitchFamily="50" charset="-128"/>
                <a:cs typeface="HGPｺﾞｼｯｸM"/>
              </a:rPr>
              <a:t>標</a:t>
            </a:r>
            <a:r>
              <a:rPr sz="1600" b="1" spc="-50" dirty="0">
                <a:latin typeface="游ゴシック" panose="020B0400000000000000" pitchFamily="50" charset="-128"/>
                <a:ea typeface="游ゴシック" panose="020B0400000000000000" pitchFamily="50" charset="-128"/>
                <a:cs typeface="HGPｺﾞｼｯｸM"/>
              </a:rPr>
              <a:t>準</a:t>
            </a:r>
            <a:endParaRPr sz="1600" b="1" dirty="0">
              <a:latin typeface="游ゴシック" panose="020B0400000000000000" pitchFamily="50" charset="-128"/>
              <a:ea typeface="游ゴシック" panose="020B0400000000000000" pitchFamily="50" charset="-128"/>
              <a:cs typeface="HGPｺﾞｼｯｸM"/>
            </a:endParaRPr>
          </a:p>
        </p:txBody>
      </p:sp>
      <p:sp>
        <p:nvSpPr>
          <p:cNvPr id="14" name="object 10">
            <a:extLst>
              <a:ext uri="{FF2B5EF4-FFF2-40B4-BE49-F238E27FC236}">
                <a16:creationId xmlns:a16="http://schemas.microsoft.com/office/drawing/2014/main" id="{E0D0A40F-EF86-4AF0-AD1A-004891E17062}"/>
              </a:ext>
            </a:extLst>
          </p:cNvPr>
          <p:cNvSpPr txBox="1"/>
          <p:nvPr/>
        </p:nvSpPr>
        <p:spPr>
          <a:xfrm>
            <a:off x="691129" y="6353347"/>
            <a:ext cx="5900167" cy="931281"/>
          </a:xfrm>
          <a:prstGeom prst="rect">
            <a:avLst/>
          </a:prstGeom>
        </p:spPr>
        <p:txBody>
          <a:bodyPr vert="horz" wrap="square" lIns="0" tIns="26670" rIns="0" bIns="0" rtlCol="0">
            <a:spAutoFit/>
          </a:bodyPr>
          <a:lstStyle/>
          <a:p>
            <a:pPr marL="12700">
              <a:lnSpc>
                <a:spcPts val="1230"/>
              </a:lnSpc>
              <a:spcBef>
                <a:spcPts val="5"/>
              </a:spcBef>
            </a:pPr>
            <a:r>
              <a:rPr lang="ja-JP" altLang="en-US" sz="1050" spc="-20" dirty="0">
                <a:latin typeface="HGPｺﾞｼｯｸM" panose="020B0600000000000000" pitchFamily="50" charset="-128"/>
                <a:ea typeface="HGPｺﾞｼｯｸM" panose="020B0600000000000000" pitchFamily="50" charset="-128"/>
                <a:cs typeface="HGPｺﾞｼｯｸM"/>
              </a:rPr>
              <a:t>原子力発電所の高経年化対策実施基準</a:t>
            </a:r>
            <a:r>
              <a:rPr lang="en-US" altLang="ja-JP" sz="1050" spc="-20" dirty="0">
                <a:latin typeface="HGPｺﾞｼｯｸM" panose="020B0600000000000000" pitchFamily="50" charset="-128"/>
                <a:ea typeface="HGPｺﾞｼｯｸM" panose="020B0600000000000000" pitchFamily="50" charset="-128"/>
                <a:cs typeface="HGPｺﾞｼｯｸM"/>
              </a:rPr>
              <a:t>:2022</a:t>
            </a:r>
            <a:r>
              <a:rPr lang="ja-JP" altLang="en-US" sz="1050" spc="-20" dirty="0">
                <a:latin typeface="HGPｺﾞｼｯｸM" panose="020B0600000000000000" pitchFamily="50" charset="-128"/>
                <a:ea typeface="HGPｺﾞｼｯｸM" panose="020B0600000000000000" pitchFamily="50" charset="-128"/>
                <a:cs typeface="HGPｺﾞｼｯｸM"/>
              </a:rPr>
              <a:t> （追補</a:t>
            </a:r>
            <a:r>
              <a:rPr lang="en-US" altLang="ja-JP" sz="1050" spc="-20" dirty="0">
                <a:latin typeface="HGPｺﾞｼｯｸM" panose="020B0600000000000000" pitchFamily="50" charset="-128"/>
                <a:ea typeface="HGPｺﾞｼｯｸM" panose="020B0600000000000000" pitchFamily="50" charset="-128"/>
                <a:cs typeface="HGPｺﾞｼｯｸM"/>
              </a:rPr>
              <a:t>1</a:t>
            </a:r>
            <a:r>
              <a:rPr lang="ja-JP" altLang="en-US" sz="1050" spc="-20" dirty="0">
                <a:latin typeface="HGPｺﾞｼｯｸM" panose="020B0600000000000000" pitchFamily="50" charset="-128"/>
                <a:ea typeface="HGPｺﾞｼｯｸM" panose="020B0600000000000000" pitchFamily="50" charset="-128"/>
                <a:cs typeface="HGPｺﾞｼｯｸM"/>
              </a:rPr>
              <a:t>） </a:t>
            </a:r>
            <a:r>
              <a:rPr lang="en-US" altLang="ja-JP" sz="1050" spc="-20" dirty="0">
                <a:latin typeface="HGPｺﾞｼｯｸM" panose="020B0600000000000000" pitchFamily="50" charset="-128"/>
                <a:ea typeface="HGPｺﾞｼｯｸM" panose="020B0600000000000000" pitchFamily="50" charset="-128"/>
                <a:cs typeface="HGPｺﾞｼｯｸM"/>
              </a:rPr>
              <a:t>(AESJ-SC-P005:2022(Amd.1))</a:t>
            </a:r>
            <a:r>
              <a:rPr lang="ja-JP" altLang="en-US" sz="1050" spc="-20" dirty="0">
                <a:latin typeface="HGPｺﾞｼｯｸM" panose="020B0600000000000000" pitchFamily="50" charset="-128"/>
                <a:ea typeface="HGPｺﾞｼｯｸM" panose="020B0600000000000000" pitchFamily="50" charset="-128"/>
                <a:cs typeface="HGPｺﾞｼｯｸM"/>
              </a:rPr>
              <a:t> </a:t>
            </a:r>
            <a:endParaRPr lang="en-US" altLang="ja-JP" sz="1050" spc="-20" dirty="0">
              <a:latin typeface="HGPｺﾞｼｯｸM" panose="020B0600000000000000" pitchFamily="50" charset="-128"/>
              <a:ea typeface="HGPｺﾞｼｯｸM" panose="020B0600000000000000" pitchFamily="50" charset="-128"/>
              <a:cs typeface="HGPｺﾞｼｯｸM"/>
            </a:endParaRPr>
          </a:p>
          <a:p>
            <a:pPr marL="12700">
              <a:lnSpc>
                <a:spcPts val="1230"/>
              </a:lnSpc>
              <a:spcBef>
                <a:spcPts val="5"/>
              </a:spcBef>
            </a:pPr>
            <a:r>
              <a:rPr lang="en-US" altLang="ja-JP" sz="900" spc="-20" dirty="0">
                <a:latin typeface="HGPｺﾞｼｯｸM" panose="020B0600000000000000" pitchFamily="50" charset="-128"/>
                <a:ea typeface="HGPｺﾞｼｯｸM" panose="020B0600000000000000" pitchFamily="50" charset="-128"/>
                <a:cs typeface="HGPｺﾞｼｯｸM"/>
              </a:rPr>
              <a:t>【</a:t>
            </a:r>
            <a:r>
              <a:rPr lang="ja-JP" altLang="en-US" sz="900" spc="-20" dirty="0">
                <a:latin typeface="HGPｺﾞｼｯｸM" panose="020B0600000000000000" pitchFamily="50" charset="-128"/>
                <a:ea typeface="HGPｺﾞｼｯｸM" panose="020B0600000000000000" pitchFamily="50" charset="-128"/>
                <a:cs typeface="HGPｺﾞｼｯｸM"/>
              </a:rPr>
              <a:t>担当分科会</a:t>
            </a:r>
            <a:r>
              <a:rPr lang="en-US" altLang="ja-JP" sz="900" spc="-20" dirty="0">
                <a:latin typeface="HGPｺﾞｼｯｸM" panose="020B0600000000000000" pitchFamily="50" charset="-128"/>
                <a:ea typeface="HGPｺﾞｼｯｸM" panose="020B0600000000000000" pitchFamily="50" charset="-128"/>
                <a:cs typeface="HGPｺﾞｼｯｸM"/>
              </a:rPr>
              <a:t>】PLM</a:t>
            </a:r>
            <a:r>
              <a:rPr lang="ja-JP" altLang="en-US" sz="900" spc="-20" dirty="0">
                <a:latin typeface="HGPｺﾞｼｯｸM" panose="020B0600000000000000" pitchFamily="50" charset="-128"/>
                <a:ea typeface="HGPｺﾞｼｯｸM" panose="020B0600000000000000" pitchFamily="50" charset="-128"/>
                <a:cs typeface="HGPｺﾞｼｯｸM"/>
              </a:rPr>
              <a:t>分科会</a:t>
            </a:r>
            <a:endParaRPr lang="en-US" altLang="ja-JP" sz="900" spc="-20" dirty="0">
              <a:latin typeface="HGPｺﾞｼｯｸM" panose="020B0600000000000000" pitchFamily="50" charset="-128"/>
              <a:ea typeface="HGPｺﾞｼｯｸM" panose="020B0600000000000000" pitchFamily="50" charset="-128"/>
              <a:cs typeface="HGPｺﾞｼｯｸM"/>
            </a:endParaRPr>
          </a:p>
          <a:p>
            <a:pPr marL="12700">
              <a:lnSpc>
                <a:spcPts val="1230"/>
              </a:lnSpc>
              <a:spcBef>
                <a:spcPts val="5"/>
              </a:spcBef>
            </a:pPr>
            <a:r>
              <a:rPr lang="en-US" altLang="ja-JP" sz="900" spc="-20" dirty="0">
                <a:latin typeface="HGPｺﾞｼｯｸM" panose="020B0600000000000000" pitchFamily="50" charset="-128"/>
                <a:ea typeface="HGPｺﾞｼｯｸM" panose="020B0600000000000000" pitchFamily="50" charset="-128"/>
                <a:cs typeface="HGPｺﾞｼｯｸM"/>
              </a:rPr>
              <a:t>【</a:t>
            </a:r>
            <a:r>
              <a:rPr lang="ja-JP" altLang="en-US" sz="900" spc="-20" dirty="0">
                <a:latin typeface="HGPｺﾞｼｯｸM" panose="020B0600000000000000" pitchFamily="50" charset="-128"/>
                <a:ea typeface="HGPｺﾞｼｯｸM" panose="020B0600000000000000" pitchFamily="50" charset="-128"/>
                <a:cs typeface="HGPｺﾞｼｯｸM"/>
              </a:rPr>
              <a:t>定価・税込</a:t>
            </a:r>
            <a:r>
              <a:rPr lang="en-US" altLang="ja-JP" sz="900" spc="-20" dirty="0">
                <a:latin typeface="HGPｺﾞｼｯｸM" panose="020B0600000000000000" pitchFamily="50" charset="-128"/>
                <a:ea typeface="HGPｺﾞｼｯｸM" panose="020B0600000000000000" pitchFamily="50" charset="-128"/>
                <a:cs typeface="HGPｺﾞｼｯｸM"/>
              </a:rPr>
              <a:t>】10,312</a:t>
            </a:r>
            <a:r>
              <a:rPr lang="ja-JP" altLang="en-US" sz="900" spc="-20" dirty="0">
                <a:latin typeface="HGPｺﾞｼｯｸM" panose="020B0600000000000000" pitchFamily="50" charset="-128"/>
                <a:ea typeface="HGPｺﾞｼｯｸM" panose="020B0600000000000000" pitchFamily="50" charset="-128"/>
                <a:cs typeface="HGPｺﾞｼｯｸM"/>
              </a:rPr>
              <a:t>円　</a:t>
            </a:r>
            <a:r>
              <a:rPr lang="en-US" altLang="ja-JP" sz="900" spc="-20" dirty="0">
                <a:latin typeface="HGPｺﾞｼｯｸM" panose="020B0600000000000000" pitchFamily="50" charset="-128"/>
                <a:ea typeface="HGPｺﾞｼｯｸM" panose="020B0600000000000000" pitchFamily="50" charset="-128"/>
                <a:cs typeface="HGPｺﾞｼｯｸM"/>
              </a:rPr>
              <a:t>【</a:t>
            </a:r>
            <a:r>
              <a:rPr lang="ja-JP" altLang="en-US" sz="900" spc="-20" dirty="0">
                <a:latin typeface="HGPｺﾞｼｯｸM" panose="020B0600000000000000" pitchFamily="50" charset="-128"/>
                <a:ea typeface="HGPｺﾞｼｯｸM" panose="020B0600000000000000" pitchFamily="50" charset="-128"/>
                <a:cs typeface="HGPｺﾞｼｯｸM"/>
              </a:rPr>
              <a:t>会員価格・税込</a:t>
            </a:r>
            <a:r>
              <a:rPr lang="en-US" altLang="ja-JP" sz="900" spc="-20" dirty="0">
                <a:latin typeface="HGPｺﾞｼｯｸM" panose="020B0600000000000000" pitchFamily="50" charset="-128"/>
                <a:ea typeface="HGPｺﾞｼｯｸM" panose="020B0600000000000000" pitchFamily="50" charset="-128"/>
                <a:cs typeface="HGPｺﾞｼｯｸM"/>
              </a:rPr>
              <a:t>】8,250</a:t>
            </a:r>
            <a:r>
              <a:rPr lang="ja-JP" altLang="en-US" sz="900" spc="-20" dirty="0">
                <a:latin typeface="HGPｺﾞｼｯｸM" panose="020B0600000000000000" pitchFamily="50" charset="-128"/>
                <a:ea typeface="HGPｺﾞｼｯｸM" panose="020B0600000000000000" pitchFamily="50" charset="-128"/>
                <a:cs typeface="HGPｺﾞｼｯｸM"/>
              </a:rPr>
              <a:t>円　</a:t>
            </a:r>
            <a:r>
              <a:rPr lang="en-US" altLang="ja-JP" sz="900" spc="-20" dirty="0">
                <a:latin typeface="HGPｺﾞｼｯｸM" panose="020B0600000000000000" pitchFamily="50" charset="-128"/>
                <a:ea typeface="HGPｺﾞｼｯｸM" panose="020B0600000000000000" pitchFamily="50" charset="-128"/>
                <a:cs typeface="HGPｺﾞｼｯｸM"/>
              </a:rPr>
              <a:t>【ISBN】978-4-89047-442-4</a:t>
            </a:r>
            <a:r>
              <a:rPr lang="ja-JP" altLang="en-US" sz="900" spc="-20" dirty="0">
                <a:latin typeface="HGPｺﾞｼｯｸM" panose="020B0600000000000000" pitchFamily="50" charset="-128"/>
                <a:ea typeface="HGPｺﾞｼｯｸM" panose="020B0600000000000000" pitchFamily="50" charset="-128"/>
                <a:cs typeface="HGPｺﾞｼｯｸM"/>
              </a:rPr>
              <a:t>　</a:t>
            </a:r>
            <a:r>
              <a:rPr lang="en-US" altLang="ja-JP" sz="900" spc="-20" dirty="0">
                <a:latin typeface="HGPｺﾞｼｯｸM" panose="020B0600000000000000" pitchFamily="50" charset="-128"/>
                <a:ea typeface="HGPｺﾞｼｯｸM" panose="020B0600000000000000" pitchFamily="50" charset="-128"/>
                <a:cs typeface="HGPｺﾞｼｯｸM"/>
              </a:rPr>
              <a:t>【</a:t>
            </a:r>
            <a:r>
              <a:rPr lang="ja-JP" altLang="en-US" sz="900" spc="-20" dirty="0">
                <a:latin typeface="HGPｺﾞｼｯｸM" panose="020B0600000000000000" pitchFamily="50" charset="-128"/>
                <a:ea typeface="HGPｺﾞｼｯｸM" panose="020B0600000000000000" pitchFamily="50" charset="-128"/>
                <a:cs typeface="HGPｺﾞｼｯｸM"/>
              </a:rPr>
              <a:t>書籍コード</a:t>
            </a:r>
            <a:r>
              <a:rPr lang="en-US" altLang="ja-JP" sz="900" spc="-20" dirty="0">
                <a:latin typeface="HGPｺﾞｼｯｸM" panose="020B0600000000000000" pitchFamily="50" charset="-128"/>
                <a:ea typeface="HGPｺﾞｼｯｸM" panose="020B0600000000000000" pitchFamily="50" charset="-128"/>
                <a:cs typeface="HGPｺﾞｼｯｸM"/>
              </a:rPr>
              <a:t>】2204</a:t>
            </a:r>
            <a:r>
              <a:rPr lang="ja-JP" altLang="en-US" sz="900" spc="-20" dirty="0">
                <a:latin typeface="HGPｺﾞｼｯｸM" panose="020B0600000000000000" pitchFamily="50" charset="-128"/>
                <a:ea typeface="HGPｺﾞｼｯｸM" panose="020B0600000000000000" pitchFamily="50" charset="-128"/>
                <a:cs typeface="HGPｺﾞｼｯｸM"/>
              </a:rPr>
              <a:t>　</a:t>
            </a:r>
            <a:endParaRPr lang="en-US" altLang="ja-JP" sz="900" spc="-20" dirty="0">
              <a:latin typeface="HGPｺﾞｼｯｸM" panose="020B0600000000000000" pitchFamily="50" charset="-128"/>
              <a:ea typeface="HGPｺﾞｼｯｸM" panose="020B0600000000000000" pitchFamily="50" charset="-128"/>
              <a:cs typeface="HGPｺﾞｼｯｸM"/>
            </a:endParaRPr>
          </a:p>
          <a:p>
            <a:pPr marL="12700">
              <a:lnSpc>
                <a:spcPts val="1230"/>
              </a:lnSpc>
              <a:spcBef>
                <a:spcPts val="5"/>
              </a:spcBef>
            </a:pPr>
            <a:r>
              <a:rPr lang="en-US" altLang="ja-JP" sz="900" b="1" spc="-20" dirty="0">
                <a:latin typeface="HGPｺﾞｼｯｸM" panose="020B0600000000000000" pitchFamily="50" charset="-128"/>
                <a:ea typeface="HGPｺﾞｼｯｸM" panose="020B0600000000000000" pitchFamily="50" charset="-128"/>
                <a:cs typeface="HGPｺﾞｼｯｸM"/>
              </a:rPr>
              <a:t>※</a:t>
            </a:r>
            <a:r>
              <a:rPr lang="ja-JP" altLang="en-US" sz="900" b="1" spc="-20" dirty="0">
                <a:latin typeface="HGPｺﾞｼｯｸM" panose="020B0600000000000000" pitchFamily="50" charset="-128"/>
                <a:ea typeface="HGPｺﾞｼｯｸM" panose="020B0600000000000000" pitchFamily="50" charset="-128"/>
                <a:cs typeface="HGPｺﾞｼｯｸM"/>
              </a:rPr>
              <a:t>本標準は</a:t>
            </a:r>
            <a:r>
              <a:rPr lang="ja-JP" altLang="en-US" sz="900" b="1" i="0" dirty="0">
                <a:solidFill>
                  <a:srgbClr val="000000"/>
                </a:solidFill>
                <a:effectLst/>
                <a:latin typeface="HGPｺﾞｼｯｸM" panose="020B0600000000000000" pitchFamily="50" charset="-128"/>
                <a:ea typeface="HGPｺﾞｼｯｸM" panose="020B0600000000000000" pitchFamily="50" charset="-128"/>
              </a:rPr>
              <a:t>必ず本体</a:t>
            </a:r>
            <a:r>
              <a:rPr lang="en-US" altLang="ja-JP" sz="900" b="1" i="0" dirty="0">
                <a:solidFill>
                  <a:srgbClr val="000000"/>
                </a:solidFill>
                <a:effectLst/>
                <a:latin typeface="HGPｺﾞｼｯｸM" panose="020B0600000000000000" pitchFamily="50" charset="-128"/>
                <a:ea typeface="HGPｺﾞｼｯｸM" panose="020B0600000000000000" pitchFamily="50" charset="-128"/>
              </a:rPr>
              <a:t>(2021)</a:t>
            </a:r>
            <a:r>
              <a:rPr lang="en-US" altLang="ja-JP" sz="900" b="1" spc="-20" dirty="0">
                <a:latin typeface="HGPｺﾞｼｯｸM" panose="020B0600000000000000" pitchFamily="50" charset="-128"/>
                <a:ea typeface="HGPｺﾞｼｯｸM" panose="020B0600000000000000" pitchFamily="50" charset="-128"/>
                <a:cs typeface="HGPｺﾞｼｯｸM"/>
              </a:rPr>
              <a:t>( ISBN</a:t>
            </a:r>
            <a:r>
              <a:rPr lang="ja-JP" altLang="en-US" sz="900" b="1" spc="-20" dirty="0">
                <a:latin typeface="HGPｺﾞｼｯｸM" panose="020B0600000000000000" pitchFamily="50" charset="-128"/>
                <a:ea typeface="HGPｺﾞｼｯｸM" panose="020B0600000000000000" pitchFamily="50" charset="-128"/>
                <a:cs typeface="HGPｺﾞｼｯｸM"/>
              </a:rPr>
              <a:t>：</a:t>
            </a:r>
            <a:r>
              <a:rPr lang="en-US" altLang="ja-JP" sz="900" b="1" spc="-20" dirty="0">
                <a:latin typeface="HGPｺﾞｼｯｸM" panose="020B0600000000000000" pitchFamily="50" charset="-128"/>
                <a:ea typeface="HGPｺﾞｼｯｸM" panose="020B0600000000000000" pitchFamily="50" charset="-128"/>
                <a:cs typeface="HGPｺﾞｼｯｸM"/>
              </a:rPr>
              <a:t>978-4-89047-436-3</a:t>
            </a:r>
            <a:r>
              <a:rPr lang="ja-JP" altLang="en-US" sz="900" b="1" spc="-20" dirty="0">
                <a:latin typeface="HGPｺﾞｼｯｸM" panose="020B0600000000000000" pitchFamily="50" charset="-128"/>
                <a:ea typeface="HGPｺﾞｼｯｸM" panose="020B0600000000000000" pitchFamily="50" charset="-128"/>
                <a:cs typeface="HGPｺﾞｼｯｸM"/>
              </a:rPr>
              <a:t> </a:t>
            </a:r>
            <a:r>
              <a:rPr lang="en-US" altLang="ja-JP" sz="900" b="1" spc="-20" dirty="0">
                <a:latin typeface="HGPｺﾞｼｯｸM" panose="020B0600000000000000" pitchFamily="50" charset="-128"/>
                <a:ea typeface="HGPｺﾞｼｯｸM" panose="020B0600000000000000" pitchFamily="50" charset="-128"/>
                <a:cs typeface="HGPｺﾞｼｯｸM"/>
              </a:rPr>
              <a:t>)</a:t>
            </a:r>
            <a:r>
              <a:rPr lang="ja-JP" altLang="en-US" sz="900" b="1" spc="-20" dirty="0">
                <a:latin typeface="HGPｺﾞｼｯｸM" panose="020B0600000000000000" pitchFamily="50" charset="-128"/>
                <a:ea typeface="HGPｺﾞｼｯｸM" panose="020B0600000000000000" pitchFamily="50" charset="-128"/>
                <a:cs typeface="HGPｺﾞｼｯｸM"/>
              </a:rPr>
              <a:t>及び追補</a:t>
            </a:r>
            <a:r>
              <a:rPr lang="en-US" altLang="ja-JP" sz="900" b="1" spc="-20" dirty="0">
                <a:latin typeface="HGPｺﾞｼｯｸM" panose="020B0600000000000000" pitchFamily="50" charset="-128"/>
                <a:ea typeface="HGPｺﾞｼｯｸM" panose="020B0600000000000000" pitchFamily="50" charset="-128"/>
                <a:cs typeface="HGPｺﾞｼｯｸM"/>
              </a:rPr>
              <a:t>2(</a:t>
            </a:r>
            <a:r>
              <a:rPr lang="ja-JP" altLang="en-US" sz="900" b="1" spc="-20" dirty="0">
                <a:latin typeface="HGPｺﾞｼｯｸM" panose="020B0600000000000000" pitchFamily="50" charset="-128"/>
                <a:ea typeface="HGPｺﾞｼｯｸM" panose="020B0600000000000000" pitchFamily="50" charset="-128"/>
                <a:cs typeface="HGPｺﾞｼｯｸM"/>
              </a:rPr>
              <a:t> </a:t>
            </a:r>
            <a:r>
              <a:rPr lang="en-US" altLang="ja-JP" sz="900" b="1" spc="-20" dirty="0">
                <a:latin typeface="HGPｺﾞｼｯｸM" panose="020B0600000000000000" pitchFamily="50" charset="-128"/>
                <a:ea typeface="HGPｺﾞｼｯｸM" panose="020B0600000000000000" pitchFamily="50" charset="-128"/>
                <a:cs typeface="HGPｺﾞｼｯｸM"/>
              </a:rPr>
              <a:t>ISBN</a:t>
            </a:r>
            <a:r>
              <a:rPr lang="ja-JP" altLang="en-US" sz="900" b="1" spc="-20" dirty="0">
                <a:latin typeface="HGPｺﾞｼｯｸM" panose="020B0600000000000000" pitchFamily="50" charset="-128"/>
                <a:ea typeface="HGPｺﾞｼｯｸM" panose="020B0600000000000000" pitchFamily="50" charset="-128"/>
                <a:cs typeface="HGPｺﾞｼｯｸM"/>
              </a:rPr>
              <a:t>： </a:t>
            </a:r>
            <a:r>
              <a:rPr lang="en-US" altLang="ja-JP" sz="900" b="1" spc="-20" dirty="0">
                <a:latin typeface="HGPｺﾞｼｯｸM" panose="020B0600000000000000" pitchFamily="50" charset="-128"/>
                <a:ea typeface="HGPｺﾞｼｯｸM" panose="020B0600000000000000" pitchFamily="50" charset="-128"/>
                <a:cs typeface="HGPｺﾞｼｯｸM"/>
              </a:rPr>
              <a:t>978-4-89047-448-8)</a:t>
            </a:r>
            <a:r>
              <a:rPr lang="ja-JP" altLang="en-US" sz="900" b="1" spc="-20" dirty="0">
                <a:latin typeface="HGPｺﾞｼｯｸM" panose="020B0600000000000000" pitchFamily="50" charset="-128"/>
                <a:ea typeface="HGPｺﾞｼｯｸM" panose="020B0600000000000000" pitchFamily="50" charset="-128"/>
                <a:cs typeface="HGPｺﾞｼｯｸM"/>
              </a:rPr>
              <a:t>，追補</a:t>
            </a:r>
            <a:r>
              <a:rPr lang="en-US" altLang="ja-JP" sz="900" b="1" spc="-20" dirty="0">
                <a:latin typeface="HGPｺﾞｼｯｸM" panose="020B0600000000000000" pitchFamily="50" charset="-128"/>
                <a:ea typeface="HGPｺﾞｼｯｸM" panose="020B0600000000000000" pitchFamily="50" charset="-128"/>
                <a:cs typeface="HGPｺﾞｼｯｸM"/>
              </a:rPr>
              <a:t>3( ISBN</a:t>
            </a:r>
            <a:r>
              <a:rPr lang="ja-JP" altLang="en-US" sz="900" b="1" spc="-20" dirty="0">
                <a:latin typeface="HGPｺﾞｼｯｸM" panose="020B0600000000000000" pitchFamily="50" charset="-128"/>
                <a:ea typeface="HGPｺﾞｼｯｸM" panose="020B0600000000000000" pitchFamily="50" charset="-128"/>
                <a:cs typeface="HGPｺﾞｼｯｸM"/>
              </a:rPr>
              <a:t>：</a:t>
            </a:r>
            <a:r>
              <a:rPr lang="en-US" altLang="ja-JP" sz="900" b="1" spc="-20" dirty="0">
                <a:latin typeface="HGPｺﾞｼｯｸM" panose="020B0600000000000000" pitchFamily="50" charset="-128"/>
                <a:ea typeface="HGPｺﾞｼｯｸM" panose="020B0600000000000000" pitchFamily="50" charset="-128"/>
                <a:cs typeface="HGPｺﾞｼｯｸM"/>
              </a:rPr>
              <a:t>978-4-89047-451-6)</a:t>
            </a:r>
            <a:r>
              <a:rPr lang="ja-JP" altLang="en-US" sz="900" b="1" spc="-20" dirty="0">
                <a:latin typeface="HGPｺﾞｼｯｸM" panose="020B0600000000000000" pitchFamily="50" charset="-128"/>
                <a:ea typeface="HGPｺﾞｼｯｸM" panose="020B0600000000000000" pitchFamily="50" charset="-128"/>
                <a:cs typeface="HGPｺﾞｼｯｸM"/>
              </a:rPr>
              <a:t>，追補</a:t>
            </a:r>
            <a:r>
              <a:rPr lang="en-US" altLang="ja-JP" sz="900" b="1" spc="-20" dirty="0">
                <a:latin typeface="HGPｺﾞｼｯｸM" panose="020B0600000000000000" pitchFamily="50" charset="-128"/>
                <a:ea typeface="HGPｺﾞｼｯｸM" panose="020B0600000000000000" pitchFamily="50" charset="-128"/>
                <a:cs typeface="HGPｺﾞｼｯｸM"/>
              </a:rPr>
              <a:t>4( ISBN</a:t>
            </a:r>
            <a:r>
              <a:rPr lang="ja-JP" altLang="en-US" sz="900" b="1" spc="-20" dirty="0">
                <a:latin typeface="HGPｺﾞｼｯｸM" panose="020B0600000000000000" pitchFamily="50" charset="-128"/>
                <a:ea typeface="HGPｺﾞｼｯｸM" panose="020B0600000000000000" pitchFamily="50" charset="-128"/>
                <a:cs typeface="HGPｺﾞｼｯｸM"/>
              </a:rPr>
              <a:t>：</a:t>
            </a:r>
            <a:r>
              <a:rPr lang="en-US" altLang="ja-JP" sz="900" b="1" dirty="0">
                <a:latin typeface="HGPｺﾞｼｯｸM"/>
                <a:cs typeface="HGPｺﾞｼｯｸM"/>
              </a:rPr>
              <a:t> 978-4-89047-466-0(</a:t>
            </a:r>
            <a:r>
              <a:rPr lang="ja-JP" altLang="en-US" sz="900" b="1" dirty="0">
                <a:latin typeface="HGPｺﾞｼｯｸM"/>
                <a:cs typeface="HGPｺﾞｼｯｸM"/>
              </a:rPr>
              <a:t>本体</a:t>
            </a:r>
            <a:r>
              <a:rPr lang="en-US" altLang="ja-JP" sz="900" b="1" dirty="0">
                <a:latin typeface="HGPｺﾞｼｯｸM"/>
                <a:cs typeface="HGPｺﾞｼｯｸM"/>
              </a:rPr>
              <a:t>)</a:t>
            </a:r>
            <a:r>
              <a:rPr lang="ja-JP" altLang="en-US" sz="900" b="1" spc="-20" dirty="0">
                <a:latin typeface="HGPｺﾞｼｯｸM" panose="020B0600000000000000" pitchFamily="50" charset="-128"/>
                <a:ea typeface="HGPｺﾞｼｯｸM" panose="020B0600000000000000" pitchFamily="50" charset="-128"/>
                <a:cs typeface="HGPｺﾞｼｯｸM"/>
              </a:rPr>
              <a:t>），</a:t>
            </a:r>
            <a:r>
              <a:rPr lang="en-US" altLang="ja-JP" sz="900" spc="-20" dirty="0">
                <a:latin typeface="HGPｺﾞｼｯｸM" panose="020B0600000000000000" pitchFamily="50" charset="-128"/>
                <a:ea typeface="HGPｺﾞｼｯｸM" panose="020B0600000000000000" pitchFamily="50" charset="-128"/>
                <a:cs typeface="HGPｺﾞｼｯｸM"/>
              </a:rPr>
              <a:t> </a:t>
            </a:r>
            <a:r>
              <a:rPr lang="en-US" altLang="ja-JP" sz="900" b="1" spc="-20" dirty="0">
                <a:latin typeface="HGPｺﾞｼｯｸM" panose="020B0600000000000000" pitchFamily="50" charset="-128"/>
                <a:ea typeface="HGPｺﾞｼｯｸM" panose="020B0600000000000000" pitchFamily="50" charset="-128"/>
                <a:cs typeface="HGPｺﾞｼｯｸM"/>
              </a:rPr>
              <a:t>(</a:t>
            </a:r>
            <a:r>
              <a:rPr lang="ja-JP" altLang="en-US" sz="900" b="1" spc="-20" dirty="0">
                <a:latin typeface="HGPｺﾞｼｯｸM" panose="020B0600000000000000" pitchFamily="50" charset="-128"/>
                <a:ea typeface="HGPｺﾞｼｯｸM" panose="020B0600000000000000" pitchFamily="50" charset="-128"/>
                <a:cs typeface="HGPｺﾞｼｯｸM"/>
              </a:rPr>
              <a:t> </a:t>
            </a:r>
            <a:r>
              <a:rPr lang="en-US" altLang="ja-JP" sz="900" b="1" spc="-20" dirty="0">
                <a:latin typeface="HGPｺﾞｼｯｸM" panose="020B0600000000000000" pitchFamily="50" charset="-128"/>
                <a:ea typeface="HGPｺﾞｼｯｸM" panose="020B0600000000000000" pitchFamily="50" charset="-128"/>
                <a:cs typeface="HGPｺﾞｼｯｸM"/>
              </a:rPr>
              <a:t>ISBN</a:t>
            </a:r>
            <a:r>
              <a:rPr lang="ja-JP" altLang="en-US" sz="900" b="1" spc="-20" dirty="0">
                <a:latin typeface="HGPｺﾞｼｯｸM" panose="020B0600000000000000" pitchFamily="50" charset="-128"/>
                <a:ea typeface="HGPｺﾞｼｯｸM" panose="020B0600000000000000" pitchFamily="50" charset="-128"/>
                <a:cs typeface="HGPｺﾞｼｯｸM"/>
              </a:rPr>
              <a:t>： </a:t>
            </a:r>
            <a:r>
              <a:rPr lang="en-US" altLang="ja-JP" sz="900" b="1" spc="-20" dirty="0">
                <a:latin typeface="HGPｺﾞｼｯｸM" panose="020B0600000000000000" pitchFamily="50" charset="-128"/>
                <a:ea typeface="HGPｺﾞｼｯｸM" panose="020B0600000000000000" pitchFamily="50" charset="-128"/>
                <a:cs typeface="HGPｺﾞｼｯｸM"/>
              </a:rPr>
              <a:t>978-4-89047-467-7</a:t>
            </a:r>
            <a:r>
              <a:rPr lang="ja-JP" altLang="en-US" sz="900" b="1" spc="-20" dirty="0">
                <a:latin typeface="HGPｺﾞｼｯｸM" panose="020B0600000000000000" pitchFamily="50" charset="-128"/>
                <a:ea typeface="HGPｺﾞｼｯｸM" panose="020B0600000000000000" pitchFamily="50" charset="-128"/>
                <a:cs typeface="HGPｺﾞｼｯｸM"/>
              </a:rPr>
              <a:t>（別冊</a:t>
            </a:r>
            <a:r>
              <a:rPr lang="en-US" altLang="ja-JP" sz="900" b="1" spc="-20" dirty="0">
                <a:latin typeface="HGPｺﾞｼｯｸM" panose="020B0600000000000000" pitchFamily="50" charset="-128"/>
                <a:ea typeface="HGPｺﾞｼｯｸM" panose="020B0600000000000000" pitchFamily="50" charset="-128"/>
                <a:cs typeface="HGPｺﾞｼｯｸM"/>
              </a:rPr>
              <a:t>CD</a:t>
            </a:r>
            <a:r>
              <a:rPr lang="ja-JP" altLang="en-US" sz="900" b="1" spc="-20" dirty="0">
                <a:latin typeface="HGPｺﾞｼｯｸM" panose="020B0600000000000000" pitchFamily="50" charset="-128"/>
                <a:ea typeface="HGPｺﾞｼｯｸM" panose="020B0600000000000000" pitchFamily="50" charset="-128"/>
                <a:cs typeface="HGPｺﾞｼｯｸM"/>
              </a:rPr>
              <a:t>）</a:t>
            </a:r>
            <a:r>
              <a:rPr lang="en-US" altLang="ja-JP" sz="900" b="1" spc="-20" dirty="0">
                <a:latin typeface="HGPｺﾞｼｯｸM" panose="020B0600000000000000" pitchFamily="50" charset="-128"/>
                <a:ea typeface="HGPｺﾞｼｯｸM" panose="020B0600000000000000" pitchFamily="50" charset="-128"/>
                <a:cs typeface="HGPｺﾞｼｯｸM"/>
              </a:rPr>
              <a:t>)</a:t>
            </a:r>
            <a:r>
              <a:rPr lang="ja-JP" altLang="en-US" sz="900" b="1" spc="-20" dirty="0">
                <a:latin typeface="HGPｺﾞｼｯｸM" panose="020B0600000000000000" pitchFamily="50" charset="-128"/>
                <a:ea typeface="HGPｺﾞｼｯｸM" panose="020B0600000000000000" pitchFamily="50" charset="-128"/>
                <a:cs typeface="HGPｺﾞｼｯｸM"/>
              </a:rPr>
              <a:t>とセットでご使用ください。</a:t>
            </a:r>
            <a:endParaRPr lang="en-US" altLang="ja-JP" sz="900" b="1" spc="-20" dirty="0">
              <a:latin typeface="HGPｺﾞｼｯｸM" panose="020B0600000000000000" pitchFamily="50" charset="-128"/>
              <a:ea typeface="HGPｺﾞｼｯｸM" panose="020B0600000000000000" pitchFamily="50" charset="-128"/>
              <a:cs typeface="HGPｺﾞｼｯｸM"/>
            </a:endParaRPr>
          </a:p>
        </p:txBody>
      </p:sp>
      <p:sp>
        <p:nvSpPr>
          <p:cNvPr id="15" name="object 20">
            <a:extLst>
              <a:ext uri="{FF2B5EF4-FFF2-40B4-BE49-F238E27FC236}">
                <a16:creationId xmlns:a16="http://schemas.microsoft.com/office/drawing/2014/main" id="{6BEA863D-8731-4840-B6FC-EAF9BEB197B5}"/>
              </a:ext>
            </a:extLst>
          </p:cNvPr>
          <p:cNvSpPr/>
          <p:nvPr/>
        </p:nvSpPr>
        <p:spPr>
          <a:xfrm>
            <a:off x="666000" y="7397836"/>
            <a:ext cx="6062727" cy="65888"/>
          </a:xfrm>
          <a:custGeom>
            <a:avLst/>
            <a:gdLst/>
            <a:ahLst/>
            <a:cxnLst/>
            <a:rect l="l" t="t" r="r" b="b"/>
            <a:pathLst>
              <a:path w="6083934">
                <a:moveTo>
                  <a:pt x="0" y="0"/>
                </a:moveTo>
                <a:lnTo>
                  <a:pt x="6083935" y="0"/>
                </a:lnTo>
              </a:path>
            </a:pathLst>
          </a:custGeom>
          <a:ln w="9525">
            <a:solidFill>
              <a:srgbClr val="000000"/>
            </a:solidFill>
            <a:prstDash val="sysDot"/>
          </a:ln>
        </p:spPr>
        <p:txBody>
          <a:bodyPr wrap="square" lIns="0" tIns="0" rIns="0" bIns="0" rtlCol="0"/>
          <a:lstStyle/>
          <a:p>
            <a:endParaRPr dirty="0"/>
          </a:p>
        </p:txBody>
      </p:sp>
      <p:sp>
        <p:nvSpPr>
          <p:cNvPr id="19" name="object 15">
            <a:extLst>
              <a:ext uri="{FF2B5EF4-FFF2-40B4-BE49-F238E27FC236}">
                <a16:creationId xmlns:a16="http://schemas.microsoft.com/office/drawing/2014/main" id="{4DA27BF4-6DB9-4CCD-8D95-BDABB2D4831C}"/>
              </a:ext>
            </a:extLst>
          </p:cNvPr>
          <p:cNvSpPr/>
          <p:nvPr/>
        </p:nvSpPr>
        <p:spPr>
          <a:xfrm>
            <a:off x="666000" y="9461500"/>
            <a:ext cx="6083935" cy="0"/>
          </a:xfrm>
          <a:custGeom>
            <a:avLst/>
            <a:gdLst/>
            <a:ahLst/>
            <a:cxnLst/>
            <a:rect l="l" t="t" r="r" b="b"/>
            <a:pathLst>
              <a:path w="6083934">
                <a:moveTo>
                  <a:pt x="0" y="0"/>
                </a:moveTo>
                <a:lnTo>
                  <a:pt x="6083935" y="0"/>
                </a:lnTo>
              </a:path>
            </a:pathLst>
          </a:custGeom>
          <a:ln w="25400">
            <a:solidFill>
              <a:srgbClr val="000000"/>
            </a:solidFill>
          </a:ln>
        </p:spPr>
        <p:txBody>
          <a:bodyPr wrap="square" lIns="0" tIns="0" rIns="0" bIns="0" rtlCol="0"/>
          <a:lstStyle/>
          <a:p>
            <a:endParaRPr dirty="0"/>
          </a:p>
        </p:txBody>
      </p:sp>
      <p:sp>
        <p:nvSpPr>
          <p:cNvPr id="21" name="object 17">
            <a:extLst>
              <a:ext uri="{FF2B5EF4-FFF2-40B4-BE49-F238E27FC236}">
                <a16:creationId xmlns:a16="http://schemas.microsoft.com/office/drawing/2014/main" id="{9E28FEB2-D087-437C-AF15-E390C73BCADD}"/>
              </a:ext>
            </a:extLst>
          </p:cNvPr>
          <p:cNvSpPr txBox="1"/>
          <p:nvPr/>
        </p:nvSpPr>
        <p:spPr>
          <a:xfrm>
            <a:off x="4083050" y="9537700"/>
            <a:ext cx="2518410" cy="648335"/>
          </a:xfrm>
          <a:prstGeom prst="rect">
            <a:avLst/>
          </a:prstGeom>
        </p:spPr>
        <p:txBody>
          <a:bodyPr vert="horz" wrap="square" lIns="0" tIns="43180" rIns="0" bIns="0" rtlCol="0">
            <a:spAutoFit/>
          </a:bodyPr>
          <a:lstStyle/>
          <a:p>
            <a:pPr marL="12700">
              <a:lnSpc>
                <a:spcPct val="100000"/>
              </a:lnSpc>
              <a:spcBef>
                <a:spcPts val="340"/>
              </a:spcBef>
            </a:pPr>
            <a:r>
              <a:rPr sz="900" b="1" spc="25" dirty="0">
                <a:latin typeface="游ゴシック"/>
                <a:cs typeface="游ゴシック"/>
              </a:rPr>
              <a:t>一般社団法人 日本原子力学会 標準課</a:t>
            </a:r>
            <a:endParaRPr sz="900" dirty="0">
              <a:latin typeface="游ゴシック"/>
              <a:cs typeface="游ゴシック"/>
            </a:endParaRPr>
          </a:p>
          <a:p>
            <a:pPr marL="12700" marR="5080">
              <a:lnSpc>
                <a:spcPts val="1200"/>
              </a:lnSpc>
              <a:spcBef>
                <a:spcPts val="60"/>
              </a:spcBef>
            </a:pPr>
            <a:r>
              <a:rPr sz="800" dirty="0">
                <a:latin typeface="游ゴシック"/>
                <a:cs typeface="游ゴシック"/>
              </a:rPr>
              <a:t>〒</a:t>
            </a:r>
            <a:r>
              <a:rPr sz="800" spc="-10" dirty="0">
                <a:latin typeface="游ゴシック"/>
                <a:cs typeface="游ゴシック"/>
              </a:rPr>
              <a:t>105-</a:t>
            </a:r>
            <a:r>
              <a:rPr sz="800" dirty="0">
                <a:latin typeface="游ゴシック"/>
                <a:cs typeface="游ゴシック"/>
              </a:rPr>
              <a:t>0004</a:t>
            </a:r>
            <a:r>
              <a:rPr sz="800" spc="10" dirty="0">
                <a:latin typeface="游ゴシック"/>
                <a:cs typeface="游ゴシック"/>
              </a:rPr>
              <a:t> 東京都港区新橋</a:t>
            </a:r>
            <a:r>
              <a:rPr sz="800" spc="-10" dirty="0">
                <a:latin typeface="游ゴシック"/>
                <a:cs typeface="游ゴシック"/>
              </a:rPr>
              <a:t>2-3-</a:t>
            </a:r>
            <a:r>
              <a:rPr sz="800" dirty="0">
                <a:latin typeface="游ゴシック"/>
                <a:cs typeface="游ゴシック"/>
              </a:rPr>
              <a:t>7</a:t>
            </a:r>
            <a:r>
              <a:rPr sz="800" spc="25" dirty="0">
                <a:latin typeface="游ゴシック"/>
                <a:cs typeface="游ゴシック"/>
              </a:rPr>
              <a:t>  新橋第二中ビル</a:t>
            </a:r>
            <a:r>
              <a:rPr sz="800" spc="-25" dirty="0">
                <a:latin typeface="游ゴシック"/>
                <a:cs typeface="游ゴシック"/>
              </a:rPr>
              <a:t>3F </a:t>
            </a:r>
            <a:r>
              <a:rPr sz="800" dirty="0">
                <a:latin typeface="游ゴシック"/>
                <a:cs typeface="游ゴシック"/>
              </a:rPr>
              <a:t>TEL</a:t>
            </a:r>
            <a:r>
              <a:rPr sz="800" spc="5" dirty="0">
                <a:latin typeface="游ゴシック"/>
                <a:cs typeface="游ゴシック"/>
              </a:rPr>
              <a:t>: </a:t>
            </a:r>
            <a:r>
              <a:rPr sz="800" spc="-10" dirty="0">
                <a:latin typeface="游ゴシック"/>
                <a:cs typeface="游ゴシック"/>
              </a:rPr>
              <a:t>03-3508-</a:t>
            </a:r>
            <a:r>
              <a:rPr sz="800" dirty="0">
                <a:latin typeface="游ゴシック"/>
                <a:cs typeface="游ゴシック"/>
              </a:rPr>
              <a:t>1263</a:t>
            </a:r>
            <a:r>
              <a:rPr sz="800" spc="185" dirty="0">
                <a:latin typeface="游ゴシック"/>
                <a:cs typeface="游ゴシック"/>
              </a:rPr>
              <a:t>  </a:t>
            </a:r>
            <a:r>
              <a:rPr sz="800" dirty="0">
                <a:latin typeface="游ゴシック"/>
                <a:cs typeface="游ゴシック"/>
              </a:rPr>
              <a:t>FAX</a:t>
            </a:r>
            <a:r>
              <a:rPr sz="800" spc="5" dirty="0">
                <a:latin typeface="游ゴシック"/>
                <a:cs typeface="游ゴシック"/>
              </a:rPr>
              <a:t>: </a:t>
            </a:r>
            <a:r>
              <a:rPr sz="800" spc="-10" dirty="0">
                <a:latin typeface="游ゴシック"/>
                <a:cs typeface="游ゴシック"/>
              </a:rPr>
              <a:t>03-3581-</a:t>
            </a:r>
            <a:r>
              <a:rPr sz="800" spc="-20" dirty="0">
                <a:latin typeface="游ゴシック"/>
                <a:cs typeface="游ゴシック"/>
              </a:rPr>
              <a:t>6128</a:t>
            </a:r>
            <a:endParaRPr sz="800" dirty="0">
              <a:latin typeface="游ゴシック"/>
              <a:cs typeface="游ゴシック"/>
            </a:endParaRPr>
          </a:p>
          <a:p>
            <a:pPr marL="12700">
              <a:lnSpc>
                <a:spcPct val="100000"/>
              </a:lnSpc>
              <a:spcBef>
                <a:spcPts val="160"/>
              </a:spcBef>
            </a:pPr>
            <a:r>
              <a:rPr sz="800" dirty="0">
                <a:latin typeface="游ゴシック"/>
                <a:cs typeface="游ゴシック"/>
              </a:rPr>
              <a:t>E-mail:</a:t>
            </a:r>
            <a:r>
              <a:rPr sz="800" spc="-30" dirty="0">
                <a:latin typeface="游ゴシック"/>
                <a:cs typeface="游ゴシック"/>
              </a:rPr>
              <a:t> </a:t>
            </a:r>
            <a:r>
              <a:rPr sz="800" spc="-10" dirty="0">
                <a:latin typeface="游ゴシック"/>
                <a:cs typeface="游ゴシック"/>
                <a:hlinkClick r:id="rId3"/>
              </a:rPr>
              <a:t>sc@aesj.or.jp</a:t>
            </a:r>
            <a:endParaRPr sz="800" dirty="0">
              <a:latin typeface="游ゴシック"/>
              <a:cs typeface="游ゴシック"/>
            </a:endParaRPr>
          </a:p>
        </p:txBody>
      </p:sp>
      <p:sp>
        <p:nvSpPr>
          <p:cNvPr id="2" name="スライド番号プレースホルダー 1">
            <a:extLst>
              <a:ext uri="{FF2B5EF4-FFF2-40B4-BE49-F238E27FC236}">
                <a16:creationId xmlns:a16="http://schemas.microsoft.com/office/drawing/2014/main" id="{962C1A47-9E1F-4F72-9EDE-A4DC15EF4D92}"/>
              </a:ext>
            </a:extLst>
          </p:cNvPr>
          <p:cNvSpPr>
            <a:spLocks noGrp="1"/>
          </p:cNvSpPr>
          <p:nvPr>
            <p:ph type="sldNum" sz="quarter" idx="7"/>
          </p:nvPr>
        </p:nvSpPr>
        <p:spPr>
          <a:xfrm>
            <a:off x="3708527" y="9994899"/>
            <a:ext cx="165100" cy="179536"/>
          </a:xfrm>
        </p:spPr>
        <p:txBody>
          <a:bodyPr/>
          <a:lstStyle/>
          <a:p>
            <a:pPr marL="38100">
              <a:lnSpc>
                <a:spcPts val="1370"/>
              </a:lnSpc>
            </a:pPr>
            <a:r>
              <a:rPr lang="en-US" altLang="ja-JP" dirty="0"/>
              <a:t>5</a:t>
            </a:r>
          </a:p>
        </p:txBody>
      </p:sp>
      <p:sp>
        <p:nvSpPr>
          <p:cNvPr id="16" name="object 8">
            <a:extLst>
              <a:ext uri="{FF2B5EF4-FFF2-40B4-BE49-F238E27FC236}">
                <a16:creationId xmlns:a16="http://schemas.microsoft.com/office/drawing/2014/main" id="{FD40A32D-4C2B-EE58-8D53-7952E7A12B20}"/>
              </a:ext>
            </a:extLst>
          </p:cNvPr>
          <p:cNvSpPr txBox="1"/>
          <p:nvPr/>
        </p:nvSpPr>
        <p:spPr>
          <a:xfrm>
            <a:off x="666000" y="3046607"/>
            <a:ext cx="2731215" cy="258404"/>
          </a:xfrm>
          <a:prstGeom prst="rect">
            <a:avLst/>
          </a:prstGeom>
        </p:spPr>
        <p:txBody>
          <a:bodyPr vert="horz" wrap="square" lIns="0" tIns="12065" rIns="0" bIns="0" rtlCol="0">
            <a:spAutoFit/>
          </a:bodyPr>
          <a:lstStyle/>
          <a:p>
            <a:pPr marL="12700">
              <a:lnSpc>
                <a:spcPct val="100000"/>
              </a:lnSpc>
              <a:spcBef>
                <a:spcPts val="95"/>
              </a:spcBef>
            </a:pPr>
            <a:r>
              <a:rPr lang="ja-JP" altLang="en-US" sz="1600" b="1" spc="-25" dirty="0">
                <a:latin typeface="游ゴシック" panose="020B0400000000000000" pitchFamily="50" charset="-128"/>
                <a:ea typeface="游ゴシック" panose="020B0400000000000000" pitchFamily="50" charset="-128"/>
                <a:cs typeface="HGPｺﾞｼｯｸM"/>
              </a:rPr>
              <a:t>リスク</a:t>
            </a:r>
            <a:r>
              <a:rPr sz="1600" b="1" spc="-25" dirty="0" err="1">
                <a:latin typeface="游ゴシック" panose="020B0400000000000000" pitchFamily="50" charset="-128"/>
                <a:ea typeface="游ゴシック" panose="020B0400000000000000" pitchFamily="50" charset="-128"/>
                <a:cs typeface="HGPｺﾞｼｯｸM"/>
              </a:rPr>
              <a:t>専</a:t>
            </a:r>
            <a:r>
              <a:rPr sz="1600" b="1" spc="-10" dirty="0" err="1">
                <a:latin typeface="游ゴシック" panose="020B0400000000000000" pitchFamily="50" charset="-128"/>
                <a:ea typeface="游ゴシック" panose="020B0400000000000000" pitchFamily="50" charset="-128"/>
                <a:cs typeface="HGPｺﾞｼｯｸM"/>
              </a:rPr>
              <a:t>門</a:t>
            </a:r>
            <a:r>
              <a:rPr sz="1600" b="1" spc="-25" dirty="0" err="1">
                <a:latin typeface="游ゴシック" panose="020B0400000000000000" pitchFamily="50" charset="-128"/>
                <a:ea typeface="游ゴシック" panose="020B0400000000000000" pitchFamily="50" charset="-128"/>
                <a:cs typeface="HGPｺﾞｼｯｸM"/>
              </a:rPr>
              <a:t>部会制</a:t>
            </a:r>
            <a:r>
              <a:rPr sz="1600" b="1" spc="-10" dirty="0" err="1">
                <a:latin typeface="游ゴシック" panose="020B0400000000000000" pitchFamily="50" charset="-128"/>
                <a:ea typeface="游ゴシック" panose="020B0400000000000000" pitchFamily="50" charset="-128"/>
                <a:cs typeface="HGPｺﾞｼｯｸM"/>
              </a:rPr>
              <a:t>定</a:t>
            </a:r>
            <a:r>
              <a:rPr sz="1600" b="1" spc="-25" dirty="0" err="1">
                <a:latin typeface="游ゴシック" panose="020B0400000000000000" pitchFamily="50" charset="-128"/>
                <a:ea typeface="游ゴシック" panose="020B0400000000000000" pitchFamily="50" charset="-128"/>
                <a:cs typeface="HGPｺﾞｼｯｸM"/>
              </a:rPr>
              <a:t>標</a:t>
            </a:r>
            <a:r>
              <a:rPr sz="1600" b="1" spc="-50" dirty="0" err="1">
                <a:latin typeface="游ゴシック" panose="020B0400000000000000" pitchFamily="50" charset="-128"/>
                <a:ea typeface="游ゴシック" panose="020B0400000000000000" pitchFamily="50" charset="-128"/>
                <a:cs typeface="HGPｺﾞｼｯｸM"/>
              </a:rPr>
              <a:t>準</a:t>
            </a:r>
            <a:endParaRPr sz="1600" b="1" dirty="0">
              <a:latin typeface="游ゴシック" panose="020B0400000000000000" pitchFamily="50" charset="-128"/>
              <a:ea typeface="游ゴシック" panose="020B0400000000000000" pitchFamily="50" charset="-128"/>
              <a:cs typeface="HGPｺﾞｼｯｸM"/>
            </a:endParaRPr>
          </a:p>
        </p:txBody>
      </p:sp>
      <p:sp>
        <p:nvSpPr>
          <p:cNvPr id="22" name="object 20">
            <a:extLst>
              <a:ext uri="{FF2B5EF4-FFF2-40B4-BE49-F238E27FC236}">
                <a16:creationId xmlns:a16="http://schemas.microsoft.com/office/drawing/2014/main" id="{5150E155-6454-1E4C-953C-8D6599AEF2A2}"/>
              </a:ext>
            </a:extLst>
          </p:cNvPr>
          <p:cNvSpPr/>
          <p:nvPr/>
        </p:nvSpPr>
        <p:spPr>
          <a:xfrm>
            <a:off x="666000" y="4090498"/>
            <a:ext cx="6083935" cy="0"/>
          </a:xfrm>
          <a:custGeom>
            <a:avLst/>
            <a:gdLst/>
            <a:ahLst/>
            <a:cxnLst/>
            <a:rect l="l" t="t" r="r" b="b"/>
            <a:pathLst>
              <a:path w="6083934">
                <a:moveTo>
                  <a:pt x="0" y="0"/>
                </a:moveTo>
                <a:lnTo>
                  <a:pt x="6083935" y="0"/>
                </a:lnTo>
              </a:path>
            </a:pathLst>
          </a:custGeom>
          <a:ln w="9525">
            <a:solidFill>
              <a:srgbClr val="000000"/>
            </a:solidFill>
            <a:prstDash val="sysDot"/>
          </a:ln>
        </p:spPr>
        <p:txBody>
          <a:bodyPr wrap="square" lIns="0" tIns="0" rIns="0" bIns="0" rtlCol="0"/>
          <a:lstStyle/>
          <a:p>
            <a:endParaRPr dirty="0"/>
          </a:p>
        </p:txBody>
      </p:sp>
      <p:sp>
        <p:nvSpPr>
          <p:cNvPr id="23" name="object 20">
            <a:extLst>
              <a:ext uri="{FF2B5EF4-FFF2-40B4-BE49-F238E27FC236}">
                <a16:creationId xmlns:a16="http://schemas.microsoft.com/office/drawing/2014/main" id="{8CB0B146-A4B3-44C1-2BDC-78D64EAC2119}"/>
              </a:ext>
            </a:extLst>
          </p:cNvPr>
          <p:cNvSpPr/>
          <p:nvPr/>
        </p:nvSpPr>
        <p:spPr>
          <a:xfrm>
            <a:off x="666000" y="4906173"/>
            <a:ext cx="6083935" cy="45719"/>
          </a:xfrm>
          <a:custGeom>
            <a:avLst/>
            <a:gdLst/>
            <a:ahLst/>
            <a:cxnLst/>
            <a:rect l="l" t="t" r="r" b="b"/>
            <a:pathLst>
              <a:path w="6083934">
                <a:moveTo>
                  <a:pt x="0" y="0"/>
                </a:moveTo>
                <a:lnTo>
                  <a:pt x="6083935" y="0"/>
                </a:lnTo>
              </a:path>
            </a:pathLst>
          </a:custGeom>
          <a:ln w="9525">
            <a:solidFill>
              <a:srgbClr val="000000"/>
            </a:solidFill>
            <a:prstDash val="sysDot"/>
          </a:ln>
        </p:spPr>
        <p:txBody>
          <a:bodyPr wrap="square" lIns="0" tIns="0" rIns="0" bIns="0" rtlCol="0"/>
          <a:lstStyle/>
          <a:p>
            <a:endParaRPr dirty="0"/>
          </a:p>
        </p:txBody>
      </p:sp>
      <p:sp>
        <p:nvSpPr>
          <p:cNvPr id="24" name="object 10">
            <a:extLst>
              <a:ext uri="{FF2B5EF4-FFF2-40B4-BE49-F238E27FC236}">
                <a16:creationId xmlns:a16="http://schemas.microsoft.com/office/drawing/2014/main" id="{5714F382-407E-16E3-A464-ADAEC4061AFA}"/>
              </a:ext>
            </a:extLst>
          </p:cNvPr>
          <p:cNvSpPr txBox="1"/>
          <p:nvPr/>
        </p:nvSpPr>
        <p:spPr>
          <a:xfrm>
            <a:off x="691200" y="4198073"/>
            <a:ext cx="5900167" cy="639919"/>
          </a:xfrm>
          <a:prstGeom prst="rect">
            <a:avLst/>
          </a:prstGeom>
        </p:spPr>
        <p:txBody>
          <a:bodyPr vert="horz" wrap="square" lIns="0" tIns="26670" rIns="0" bIns="0" rtlCol="0">
            <a:spAutoFit/>
          </a:bodyPr>
          <a:lstStyle/>
          <a:p>
            <a:pPr marL="12700">
              <a:lnSpc>
                <a:spcPct val="100000"/>
              </a:lnSpc>
            </a:pPr>
            <a:r>
              <a:rPr lang="ja-JP" altLang="en-US" sz="1050" spc="-15" dirty="0">
                <a:latin typeface="HGPｺﾞｼｯｸM" panose="020B0600000000000000" pitchFamily="50" charset="-128"/>
                <a:ea typeface="HGPｺﾞｼｯｸM" panose="020B0600000000000000" pitchFamily="50" charset="-128"/>
                <a:cs typeface="HGPｺﾞｼｯｸM"/>
              </a:rPr>
              <a:t>原子力発電所の内的事象を起因とした確率論的リスク評価に関する基準（レベル１</a:t>
            </a:r>
            <a:r>
              <a:rPr lang="en-US" altLang="ja-JP" sz="1050" spc="-15" dirty="0">
                <a:latin typeface="HGPｺﾞｼｯｸM" panose="020B0600000000000000" pitchFamily="50" charset="-128"/>
                <a:ea typeface="HGPｺﾞｼｯｸM" panose="020B0600000000000000" pitchFamily="50" charset="-128"/>
                <a:cs typeface="HGPｺﾞｼｯｸM"/>
              </a:rPr>
              <a:t>PRA </a:t>
            </a:r>
            <a:r>
              <a:rPr lang="ja-JP" altLang="en-US" sz="1050" spc="-15" dirty="0">
                <a:latin typeface="HGPｺﾞｼｯｸM" panose="020B0600000000000000" pitchFamily="50" charset="-128"/>
                <a:ea typeface="HGPｺﾞｼｯｸM" panose="020B0600000000000000" pitchFamily="50" charset="-128"/>
                <a:cs typeface="HGPｺﾞｼｯｸM"/>
              </a:rPr>
              <a:t>編）：</a:t>
            </a:r>
            <a:r>
              <a:rPr lang="en-US" altLang="ja-JP" sz="1050" spc="-15" dirty="0">
                <a:latin typeface="HGPｺﾞｼｯｸM" panose="020B0600000000000000" pitchFamily="50" charset="-128"/>
                <a:ea typeface="HGPｺﾞｼｯｸM" panose="020B0600000000000000" pitchFamily="50" charset="-128"/>
                <a:cs typeface="HGPｺﾞｼｯｸM"/>
              </a:rPr>
              <a:t>2022</a:t>
            </a:r>
            <a:r>
              <a:rPr lang="ja-JP" altLang="en-US" sz="1050" spc="-15" dirty="0">
                <a:latin typeface="HGPｺﾞｼｯｸM" panose="020B0600000000000000" pitchFamily="50" charset="-128"/>
                <a:ea typeface="HGPｺﾞｼｯｸM" panose="020B0600000000000000" pitchFamily="50" charset="-128"/>
                <a:cs typeface="HGPｺﾞｼｯｸM"/>
              </a:rPr>
              <a:t>（</a:t>
            </a:r>
            <a:r>
              <a:rPr lang="en-US" altLang="ja-JP" sz="1050" spc="-15" dirty="0">
                <a:latin typeface="HGPｺﾞｼｯｸM" panose="020B0600000000000000" pitchFamily="50" charset="-128"/>
                <a:ea typeface="HGPｺﾞｼｯｸM" panose="020B0600000000000000" pitchFamily="50" charset="-128"/>
                <a:cs typeface="HGPｺﾞｼｯｸM"/>
              </a:rPr>
              <a:t>AESJ-SC-RK010:2022</a:t>
            </a:r>
            <a:r>
              <a:rPr lang="ja-JP" altLang="en-US" sz="1050" spc="-15" dirty="0">
                <a:latin typeface="HGPｺﾞｼｯｸM" panose="020B0600000000000000" pitchFamily="50" charset="-128"/>
                <a:ea typeface="HGPｺﾞｼｯｸM" panose="020B0600000000000000" pitchFamily="50" charset="-128"/>
                <a:cs typeface="HGPｺﾞｼｯｸM"/>
              </a:rPr>
              <a:t>）</a:t>
            </a:r>
            <a:endParaRPr lang="en-US" altLang="ja-JP" sz="1050" spc="-15" dirty="0">
              <a:latin typeface="HGPｺﾞｼｯｸM" panose="020B0600000000000000" pitchFamily="50" charset="-128"/>
              <a:ea typeface="HGPｺﾞｼｯｸM" panose="020B0600000000000000" pitchFamily="50" charset="-128"/>
              <a:cs typeface="HGPｺﾞｼｯｸM"/>
            </a:endParaRPr>
          </a:p>
          <a:p>
            <a:pPr marL="12700">
              <a:lnSpc>
                <a:spcPct val="100000"/>
              </a:lnSpc>
            </a:pPr>
            <a:r>
              <a:rPr lang="en-US" altLang="ja-JP" sz="900" spc="-10" dirty="0">
                <a:latin typeface="HGPｺﾞｼｯｸM"/>
                <a:cs typeface="HGPｺﾞｼｯｸM"/>
              </a:rPr>
              <a:t>【</a:t>
            </a:r>
            <a:r>
              <a:rPr lang="ja-JP" altLang="en-US" sz="900" spc="-10" dirty="0">
                <a:latin typeface="HGPｺﾞｼｯｸM"/>
                <a:cs typeface="HGPｺﾞｼｯｸM"/>
              </a:rPr>
              <a:t>担当分科会</a:t>
            </a:r>
            <a:r>
              <a:rPr lang="en-US" altLang="ja-JP" sz="900" spc="-10" dirty="0">
                <a:latin typeface="HGPｺﾞｼｯｸM"/>
                <a:cs typeface="HGPｺﾞｼｯｸM"/>
              </a:rPr>
              <a:t>】</a:t>
            </a:r>
            <a:r>
              <a:rPr lang="ja-JP" altLang="en-US" sz="900" spc="-10" dirty="0">
                <a:latin typeface="HGPｺﾞｼｯｸM"/>
                <a:cs typeface="HGPｺﾞｼｯｸM"/>
              </a:rPr>
              <a:t>レベル１</a:t>
            </a:r>
            <a:r>
              <a:rPr lang="en-US" altLang="ja-JP" sz="900" spc="-10" dirty="0">
                <a:latin typeface="HGPｺﾞｼｯｸM"/>
                <a:cs typeface="HGPｺﾞｼｯｸM"/>
              </a:rPr>
              <a:t>PRA</a:t>
            </a:r>
            <a:r>
              <a:rPr lang="ja-JP" altLang="en-US" sz="900" spc="-10" dirty="0">
                <a:latin typeface="HGPｺﾞｼｯｸM"/>
                <a:cs typeface="HGPｺﾞｼｯｸM"/>
              </a:rPr>
              <a:t>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10,450</a:t>
            </a:r>
            <a:r>
              <a:rPr lang="ja-JP" altLang="en-US" sz="900" spc="10" dirty="0">
                <a:latin typeface="HGPｺﾞｼｯｸM"/>
                <a:cs typeface="HGPｺﾞｼｯｸM"/>
              </a:rPr>
              <a:t> 円　</a:t>
            </a:r>
            <a:r>
              <a:rPr lang="en-US" altLang="ja-JP" sz="900" spc="10" dirty="0">
                <a:latin typeface="HGPｺﾞｼｯｸM"/>
                <a:cs typeface="HGPｺﾞｼｯｸM"/>
              </a:rPr>
              <a:t>【</a:t>
            </a:r>
            <a:r>
              <a:rPr lang="ja-JP" altLang="en-US" sz="900" spc="10" dirty="0">
                <a:latin typeface="HGPｺﾞｼｯｸM"/>
                <a:cs typeface="HGPｺﾞｼｯｸM"/>
              </a:rPr>
              <a:t>会員価格・税込</a:t>
            </a:r>
            <a:r>
              <a:rPr lang="en-US" altLang="ja-JP" sz="900" spc="10" dirty="0">
                <a:latin typeface="HGPｺﾞｼｯｸM"/>
                <a:cs typeface="HGPｺﾞｼｯｸM"/>
              </a:rPr>
              <a:t>】8</a:t>
            </a:r>
            <a:r>
              <a:rPr lang="en-US" altLang="ja-JP" sz="900" spc="-10" dirty="0">
                <a:latin typeface="HGPｺﾞｼｯｸM"/>
                <a:cs typeface="HGPｺﾞｼｯｸM"/>
              </a:rPr>
              <a:t>,250</a:t>
            </a:r>
            <a:r>
              <a:rPr lang="ja-JP" altLang="en-US" sz="900" spc="80" dirty="0">
                <a:latin typeface="HGPｺﾞｼｯｸM"/>
                <a:cs typeface="HGPｺﾞｼｯｸM"/>
              </a:rPr>
              <a:t> 円　</a:t>
            </a:r>
            <a:r>
              <a:rPr lang="en-US" altLang="ja-JP" sz="900" spc="80" dirty="0">
                <a:latin typeface="HGPｺﾞｼｯｸM"/>
                <a:cs typeface="HGPｺﾞｼｯｸM"/>
              </a:rPr>
              <a:t>【</a:t>
            </a:r>
            <a:r>
              <a:rPr lang="en-US" altLang="ja-JP" sz="900" spc="-10" dirty="0">
                <a:latin typeface="HGPｺﾞｼｯｸM"/>
                <a:cs typeface="HGPｺﾞｼｯｸM"/>
              </a:rPr>
              <a:t>ISBN】978-4-89047-444-8</a:t>
            </a:r>
            <a:r>
              <a:rPr lang="ja-JP" altLang="en-US" sz="900" spc="-1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5" dirty="0">
                <a:latin typeface="HGPｺﾞｼｯｸM"/>
                <a:cs typeface="HGPｺﾞｼｯｸM"/>
              </a:rPr>
              <a:t>2202</a:t>
            </a:r>
            <a:endParaRPr lang="ja-JP" altLang="en-US" sz="900" dirty="0">
              <a:latin typeface="HGPｺﾞｼｯｸM"/>
              <a:cs typeface="HGPｺﾞｼｯｸM"/>
            </a:endParaRPr>
          </a:p>
        </p:txBody>
      </p:sp>
      <p:sp>
        <p:nvSpPr>
          <p:cNvPr id="25" name="object 10">
            <a:extLst>
              <a:ext uri="{FF2B5EF4-FFF2-40B4-BE49-F238E27FC236}">
                <a16:creationId xmlns:a16="http://schemas.microsoft.com/office/drawing/2014/main" id="{95110B3F-0724-D20B-921B-6DB1D918147E}"/>
              </a:ext>
            </a:extLst>
          </p:cNvPr>
          <p:cNvSpPr txBox="1"/>
          <p:nvPr/>
        </p:nvSpPr>
        <p:spPr>
          <a:xfrm>
            <a:off x="691200" y="3358483"/>
            <a:ext cx="5900167" cy="639919"/>
          </a:xfrm>
          <a:prstGeom prst="rect">
            <a:avLst/>
          </a:prstGeom>
        </p:spPr>
        <p:txBody>
          <a:bodyPr vert="horz" wrap="square" lIns="0" tIns="26670" rIns="0" bIns="0" rtlCol="0">
            <a:spAutoFit/>
          </a:bodyPr>
          <a:lstStyle/>
          <a:p>
            <a:pPr marL="12700">
              <a:lnSpc>
                <a:spcPct val="100000"/>
              </a:lnSpc>
            </a:pPr>
            <a:r>
              <a:rPr lang="ja-JP" altLang="en-US" sz="1050" spc="-15" dirty="0">
                <a:latin typeface="HGPｺﾞｼｯｸM" panose="020B0600000000000000" pitchFamily="50" charset="-128"/>
                <a:ea typeface="HGPｺﾞｼｯｸM" panose="020B0600000000000000" pitchFamily="50" charset="-128"/>
                <a:cs typeface="HGPｺﾞｼｯｸM"/>
              </a:rPr>
              <a:t>原子力発電所の内的事象を起因とした確率論的リスク評価に関する指針（レベル１</a:t>
            </a:r>
            <a:r>
              <a:rPr lang="en-US" altLang="ja-JP" sz="1050" spc="-15" dirty="0">
                <a:latin typeface="HGPｺﾞｼｯｸM" panose="020B0600000000000000" pitchFamily="50" charset="-128"/>
                <a:ea typeface="HGPｺﾞｼｯｸM" panose="020B0600000000000000" pitchFamily="50" charset="-128"/>
                <a:cs typeface="HGPｺﾞｼｯｸM"/>
              </a:rPr>
              <a:t>PRA </a:t>
            </a:r>
            <a:r>
              <a:rPr lang="ja-JP" altLang="en-US" sz="1050" spc="-15" dirty="0">
                <a:latin typeface="HGPｺﾞｼｯｸM" panose="020B0600000000000000" pitchFamily="50" charset="-128"/>
                <a:ea typeface="HGPｺﾞｼｯｸM" panose="020B0600000000000000" pitchFamily="50" charset="-128"/>
                <a:cs typeface="HGPｺﾞｼｯｸM"/>
              </a:rPr>
              <a:t>編）：</a:t>
            </a:r>
            <a:r>
              <a:rPr lang="en-US" altLang="ja-JP" sz="1050" spc="-15" dirty="0">
                <a:latin typeface="HGPｺﾞｼｯｸM" panose="020B0600000000000000" pitchFamily="50" charset="-128"/>
                <a:ea typeface="HGPｺﾞｼｯｸM" panose="020B0600000000000000" pitchFamily="50" charset="-128"/>
                <a:cs typeface="HGPｺﾞｼｯｸM"/>
              </a:rPr>
              <a:t>2022</a:t>
            </a:r>
            <a:r>
              <a:rPr lang="ja-JP" altLang="en-US" sz="1050" spc="-15" dirty="0">
                <a:latin typeface="HGPｺﾞｼｯｸM" panose="020B0600000000000000" pitchFamily="50" charset="-128"/>
                <a:ea typeface="HGPｺﾞｼｯｸM" panose="020B0600000000000000" pitchFamily="50" charset="-128"/>
                <a:cs typeface="HGPｺﾞｼｯｸM"/>
              </a:rPr>
              <a:t>（</a:t>
            </a:r>
            <a:r>
              <a:rPr lang="en-US" altLang="ja-JP" sz="1050" spc="-15" dirty="0">
                <a:latin typeface="HGPｺﾞｼｯｸM" panose="020B0600000000000000" pitchFamily="50" charset="-128"/>
                <a:ea typeface="HGPｺﾞｼｯｸM" panose="020B0600000000000000" pitchFamily="50" charset="-128"/>
                <a:cs typeface="HGPｺﾞｼｯｸM"/>
              </a:rPr>
              <a:t>AESJ-SC-RK011:2022</a:t>
            </a:r>
            <a:r>
              <a:rPr lang="ja-JP" altLang="en-US" sz="1050" spc="-15" dirty="0">
                <a:latin typeface="HGPｺﾞｼｯｸM" panose="020B0600000000000000" pitchFamily="50" charset="-128"/>
                <a:ea typeface="HGPｺﾞｼｯｸM" panose="020B0600000000000000" pitchFamily="50" charset="-128"/>
                <a:cs typeface="HGPｺﾞｼｯｸM"/>
              </a:rPr>
              <a:t>）</a:t>
            </a:r>
            <a:endParaRPr lang="en-US" altLang="ja-JP" sz="1050" spc="-15" dirty="0">
              <a:latin typeface="HGPｺﾞｼｯｸM" panose="020B0600000000000000" pitchFamily="50" charset="-128"/>
              <a:ea typeface="HGPｺﾞｼｯｸM" panose="020B0600000000000000" pitchFamily="50" charset="-128"/>
              <a:cs typeface="HGPｺﾞｼｯｸM"/>
            </a:endParaRPr>
          </a:p>
          <a:p>
            <a:pPr marL="12700">
              <a:lnSpc>
                <a:spcPct val="100000"/>
              </a:lnSpc>
            </a:pPr>
            <a:r>
              <a:rPr lang="en-US" altLang="ja-JP" sz="900" spc="-10" dirty="0">
                <a:latin typeface="HGPｺﾞｼｯｸM"/>
                <a:cs typeface="HGPｺﾞｼｯｸM"/>
              </a:rPr>
              <a:t>【</a:t>
            </a:r>
            <a:r>
              <a:rPr lang="ja-JP" altLang="en-US" sz="900" spc="-10" dirty="0">
                <a:latin typeface="HGPｺﾞｼｯｸM"/>
                <a:cs typeface="HGPｺﾞｼｯｸM"/>
              </a:rPr>
              <a:t>担当分科会</a:t>
            </a:r>
            <a:r>
              <a:rPr lang="en-US" altLang="ja-JP" sz="900" spc="-10" dirty="0">
                <a:latin typeface="HGPｺﾞｼｯｸM"/>
                <a:cs typeface="HGPｺﾞｼｯｸM"/>
              </a:rPr>
              <a:t>】</a:t>
            </a:r>
            <a:r>
              <a:rPr lang="ja-JP" altLang="en-US" sz="900" spc="-10" dirty="0">
                <a:latin typeface="HGPｺﾞｼｯｸM"/>
                <a:cs typeface="HGPｺﾞｼｯｸM"/>
              </a:rPr>
              <a:t>レベル１</a:t>
            </a:r>
            <a:r>
              <a:rPr lang="en-US" altLang="ja-JP" sz="900" spc="-10" dirty="0">
                <a:latin typeface="HGPｺﾞｼｯｸM"/>
                <a:cs typeface="HGPｺﾞｼｯｸM"/>
              </a:rPr>
              <a:t>PRA</a:t>
            </a:r>
            <a:r>
              <a:rPr lang="ja-JP" altLang="en-US" sz="900" spc="-10" dirty="0">
                <a:latin typeface="HGPｺﾞｼｯｸM"/>
                <a:cs typeface="HGPｺﾞｼｯｸM"/>
              </a:rPr>
              <a:t>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13,750</a:t>
            </a:r>
            <a:r>
              <a:rPr lang="ja-JP" altLang="en-US" sz="900" spc="10" dirty="0">
                <a:latin typeface="HGPｺﾞｼｯｸM"/>
                <a:cs typeface="HGPｺﾞｼｯｸM"/>
              </a:rPr>
              <a:t> 円　</a:t>
            </a:r>
            <a:r>
              <a:rPr lang="en-US" altLang="ja-JP" sz="900" spc="10" dirty="0">
                <a:latin typeface="HGPｺﾞｼｯｸM"/>
                <a:cs typeface="HGPｺﾞｼｯｸM"/>
              </a:rPr>
              <a:t>【</a:t>
            </a:r>
            <a:r>
              <a:rPr lang="ja-JP" altLang="en-US" sz="900" spc="10" dirty="0">
                <a:latin typeface="HGPｺﾞｼｯｸM"/>
                <a:cs typeface="HGPｺﾞｼｯｸM"/>
              </a:rPr>
              <a:t>会員価格・税込</a:t>
            </a:r>
            <a:r>
              <a:rPr lang="en-US" altLang="ja-JP" sz="900" spc="10" dirty="0">
                <a:latin typeface="HGPｺﾞｼｯｸM"/>
                <a:cs typeface="HGPｺﾞｼｯｸM"/>
              </a:rPr>
              <a:t>】11</a:t>
            </a:r>
            <a:r>
              <a:rPr lang="en-US" altLang="ja-JP" sz="900" spc="-10" dirty="0">
                <a:latin typeface="HGPｺﾞｼｯｸM"/>
                <a:cs typeface="HGPｺﾞｼｯｸM"/>
              </a:rPr>
              <a:t>,000</a:t>
            </a:r>
            <a:r>
              <a:rPr lang="ja-JP" altLang="en-US" sz="900" spc="80" dirty="0">
                <a:latin typeface="HGPｺﾞｼｯｸM"/>
                <a:cs typeface="HGPｺﾞｼｯｸM"/>
              </a:rPr>
              <a:t> 円　</a:t>
            </a:r>
            <a:r>
              <a:rPr lang="en-US" altLang="ja-JP" sz="900" spc="80" dirty="0">
                <a:latin typeface="HGPｺﾞｼｯｸM"/>
                <a:cs typeface="HGPｺﾞｼｯｸM"/>
              </a:rPr>
              <a:t>【</a:t>
            </a:r>
            <a:r>
              <a:rPr lang="en-US" altLang="ja-JP" sz="900" spc="-10" dirty="0">
                <a:latin typeface="HGPｺﾞｼｯｸM"/>
                <a:cs typeface="HGPｺﾞｼｯｸM"/>
              </a:rPr>
              <a:t>ISBN】978-4-89047-445-5</a:t>
            </a:r>
            <a:r>
              <a:rPr lang="ja-JP" altLang="en-US" sz="900" spc="-1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5" dirty="0">
                <a:latin typeface="HGPｺﾞｼｯｸM"/>
                <a:cs typeface="HGPｺﾞｼｯｸM"/>
              </a:rPr>
              <a:t>2203</a:t>
            </a:r>
            <a:endParaRPr lang="ja-JP" altLang="en-US" sz="900" dirty="0">
              <a:latin typeface="HGPｺﾞｼｯｸM"/>
              <a:cs typeface="HGPｺﾞｼｯｸM"/>
            </a:endParaRPr>
          </a:p>
        </p:txBody>
      </p:sp>
      <p:sp>
        <p:nvSpPr>
          <p:cNvPr id="3" name="object 20">
            <a:extLst>
              <a:ext uri="{FF2B5EF4-FFF2-40B4-BE49-F238E27FC236}">
                <a16:creationId xmlns:a16="http://schemas.microsoft.com/office/drawing/2014/main" id="{A2E51CF8-C52F-906A-5FFF-286CC112CB38}"/>
              </a:ext>
            </a:extLst>
          </p:cNvPr>
          <p:cNvSpPr/>
          <p:nvPr/>
        </p:nvSpPr>
        <p:spPr>
          <a:xfrm>
            <a:off x="666000" y="8166100"/>
            <a:ext cx="6083935" cy="0"/>
          </a:xfrm>
          <a:custGeom>
            <a:avLst/>
            <a:gdLst/>
            <a:ahLst/>
            <a:cxnLst/>
            <a:rect l="l" t="t" r="r" b="b"/>
            <a:pathLst>
              <a:path w="6083934">
                <a:moveTo>
                  <a:pt x="0" y="0"/>
                </a:moveTo>
                <a:lnTo>
                  <a:pt x="6083935" y="0"/>
                </a:lnTo>
              </a:path>
            </a:pathLst>
          </a:custGeom>
          <a:ln w="9525">
            <a:solidFill>
              <a:srgbClr val="000000"/>
            </a:solidFill>
            <a:prstDash val="sysDot"/>
          </a:ln>
        </p:spPr>
        <p:txBody>
          <a:bodyPr wrap="square" lIns="0" tIns="0" rIns="0" bIns="0" rtlCol="0"/>
          <a:lstStyle/>
          <a:p>
            <a:endParaRPr dirty="0"/>
          </a:p>
        </p:txBody>
      </p:sp>
      <p:sp>
        <p:nvSpPr>
          <p:cNvPr id="7" name="object 10">
            <a:extLst>
              <a:ext uri="{FF2B5EF4-FFF2-40B4-BE49-F238E27FC236}">
                <a16:creationId xmlns:a16="http://schemas.microsoft.com/office/drawing/2014/main" id="{CB14EB2D-3C17-FF50-22C0-9D685CC7A925}"/>
              </a:ext>
            </a:extLst>
          </p:cNvPr>
          <p:cNvSpPr txBox="1"/>
          <p:nvPr/>
        </p:nvSpPr>
        <p:spPr>
          <a:xfrm>
            <a:off x="691129" y="7479447"/>
            <a:ext cx="5900167" cy="491160"/>
          </a:xfrm>
          <a:prstGeom prst="rect">
            <a:avLst/>
          </a:prstGeom>
        </p:spPr>
        <p:txBody>
          <a:bodyPr vert="horz" wrap="square" lIns="0" tIns="26670" rIns="0" bIns="0" rtlCol="0">
            <a:spAutoFit/>
          </a:bodyPr>
          <a:lstStyle/>
          <a:p>
            <a:pPr marL="12700">
              <a:lnSpc>
                <a:spcPct val="100000"/>
              </a:lnSpc>
            </a:pPr>
            <a:r>
              <a:rPr lang="ja-JP" altLang="en-US" sz="1050" spc="-15" dirty="0">
                <a:latin typeface="HGPｺﾞｼｯｸM" panose="020B0600000000000000" pitchFamily="50" charset="-128"/>
                <a:ea typeface="HGPｺﾞｼｯｸM" panose="020B0600000000000000" pitchFamily="50" charset="-128"/>
                <a:cs typeface="HGPｺﾞｼｯｸM"/>
              </a:rPr>
              <a:t>統計的安全評価の実施基準：</a:t>
            </a:r>
            <a:r>
              <a:rPr lang="en-US" altLang="ja-JP" sz="1050" dirty="0">
                <a:latin typeface="HGPｺﾞｼｯｸM" panose="020B0600000000000000" pitchFamily="50" charset="-128"/>
                <a:ea typeface="HGPｺﾞｼｯｸM" panose="020B0600000000000000" pitchFamily="50" charset="-128"/>
                <a:cs typeface="HGPｺﾞｼｯｸM"/>
              </a:rPr>
              <a:t>2021</a:t>
            </a:r>
            <a:r>
              <a:rPr lang="ja-JP" altLang="en-US" sz="1050" spc="5" dirty="0">
                <a:latin typeface="HGPｺﾞｼｯｸM" panose="020B0600000000000000" pitchFamily="50" charset="-128"/>
                <a:ea typeface="HGPｺﾞｼｯｸM" panose="020B0600000000000000" pitchFamily="50" charset="-128"/>
                <a:cs typeface="HGPｺﾞｼｯｸM"/>
              </a:rPr>
              <a:t> </a:t>
            </a:r>
            <a:r>
              <a:rPr lang="en-US" altLang="ja-JP" sz="1050" spc="5"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AESJ-SC-S001</a:t>
            </a:r>
            <a:r>
              <a:rPr lang="ja-JP" altLang="en-US" sz="1050" spc="-10"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2021)</a:t>
            </a:r>
            <a:endParaRPr lang="ja-JP" altLang="en-US" sz="105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90"/>
              </a:spcBef>
            </a:pPr>
            <a:r>
              <a:rPr lang="en-US" altLang="ja-JP" sz="900" spc="-10" dirty="0">
                <a:latin typeface="HGPｺﾞｼｯｸM"/>
                <a:cs typeface="HGPｺﾞｼｯｸM"/>
              </a:rPr>
              <a:t>【</a:t>
            </a:r>
            <a:r>
              <a:rPr lang="ja-JP" altLang="en-US" sz="900" spc="-10" dirty="0">
                <a:latin typeface="HGPｺﾞｼｯｸM"/>
                <a:cs typeface="HGPｺﾞｼｯｸM"/>
              </a:rPr>
              <a:t>担当分科会</a:t>
            </a:r>
            <a:r>
              <a:rPr lang="en-US" altLang="ja-JP" sz="900" spc="-10" dirty="0">
                <a:latin typeface="HGPｺﾞｼｯｸM"/>
                <a:cs typeface="HGPｺﾞｼｯｸM"/>
              </a:rPr>
              <a:t>】</a:t>
            </a:r>
            <a:r>
              <a:rPr lang="ja-JP" altLang="en-US" sz="900" spc="-10" dirty="0">
                <a:latin typeface="HGPｺﾞｼｯｸM"/>
                <a:cs typeface="HGPｺﾞｼｯｸM"/>
              </a:rPr>
              <a:t>統計的安全評価手法標準分科会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20,625</a:t>
            </a:r>
            <a:r>
              <a:rPr lang="ja-JP" altLang="en-US" sz="900" spc="10" dirty="0">
                <a:latin typeface="HGPｺﾞｼｯｸM"/>
                <a:cs typeface="HGPｺﾞｼｯｸM"/>
              </a:rPr>
              <a:t> 円　</a:t>
            </a:r>
            <a:r>
              <a:rPr lang="en-US" altLang="ja-JP" sz="900" spc="10" dirty="0">
                <a:latin typeface="HGPｺﾞｼｯｸM"/>
                <a:cs typeface="HGPｺﾞｼｯｸM"/>
              </a:rPr>
              <a:t>【</a:t>
            </a:r>
            <a:r>
              <a:rPr lang="ja-JP" altLang="en-US" sz="900" spc="10" dirty="0">
                <a:latin typeface="HGPｺﾞｼｯｸM"/>
                <a:cs typeface="HGPｺﾞｼｯｸM"/>
              </a:rPr>
              <a:t>会員価格・税込</a:t>
            </a:r>
            <a:r>
              <a:rPr lang="en-US" altLang="ja-JP" sz="900" spc="10" dirty="0">
                <a:latin typeface="HGPｺﾞｼｯｸM"/>
                <a:cs typeface="HGPｺﾞｼｯｸM"/>
              </a:rPr>
              <a:t>】</a:t>
            </a:r>
            <a:r>
              <a:rPr lang="en-US" altLang="ja-JP" sz="900" spc="-10" dirty="0">
                <a:latin typeface="HGPｺﾞｼｯｸM"/>
                <a:cs typeface="HGPｺﾞｼｯｸM"/>
              </a:rPr>
              <a:t>16,500</a:t>
            </a:r>
            <a:r>
              <a:rPr lang="ja-JP" altLang="en-US" sz="900" spc="80" dirty="0">
                <a:latin typeface="HGPｺﾞｼｯｸM"/>
                <a:cs typeface="HGPｺﾞｼｯｸM"/>
              </a:rPr>
              <a:t> 円　</a:t>
            </a:r>
            <a:r>
              <a:rPr lang="en-US" altLang="ja-JP" sz="900" spc="80" dirty="0">
                <a:latin typeface="HGPｺﾞｼｯｸM"/>
                <a:cs typeface="HGPｺﾞｼｯｸM"/>
              </a:rPr>
              <a:t>【</a:t>
            </a:r>
            <a:r>
              <a:rPr lang="en-US" altLang="ja-JP" sz="900" spc="-10" dirty="0">
                <a:latin typeface="HGPｺﾞｼｯｸM"/>
                <a:cs typeface="HGPｺﾞｼｯｸM"/>
              </a:rPr>
              <a:t>ISBN】978-4-89047-441-7</a:t>
            </a:r>
            <a:r>
              <a:rPr lang="ja-JP" altLang="en-US" sz="900" spc="-1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5" dirty="0">
                <a:latin typeface="HGPｺﾞｼｯｸM"/>
                <a:cs typeface="HGPｺﾞｼｯｸM"/>
              </a:rPr>
              <a:t>2201</a:t>
            </a:r>
            <a:endParaRPr lang="ja-JP" altLang="en-US" sz="900" dirty="0">
              <a:latin typeface="HGPｺﾞｼｯｸM"/>
              <a:cs typeface="HGPｺﾞｼｯｸM"/>
            </a:endParaRPr>
          </a:p>
        </p:txBody>
      </p:sp>
      <p:sp>
        <p:nvSpPr>
          <p:cNvPr id="11" name="object 9">
            <a:extLst>
              <a:ext uri="{FF2B5EF4-FFF2-40B4-BE49-F238E27FC236}">
                <a16:creationId xmlns:a16="http://schemas.microsoft.com/office/drawing/2014/main" id="{C13BA4E0-C068-E62A-6A3E-9E4BB695A617}"/>
              </a:ext>
            </a:extLst>
          </p:cNvPr>
          <p:cNvSpPr/>
          <p:nvPr/>
        </p:nvSpPr>
        <p:spPr>
          <a:xfrm>
            <a:off x="666000" y="5442494"/>
            <a:ext cx="6067680" cy="21600"/>
          </a:xfrm>
          <a:custGeom>
            <a:avLst/>
            <a:gdLst/>
            <a:ahLst/>
            <a:cxnLst/>
            <a:rect l="l" t="t" r="r" b="b"/>
            <a:pathLst>
              <a:path w="6071870" h="21589">
                <a:moveTo>
                  <a:pt x="6071362" y="0"/>
                </a:moveTo>
                <a:lnTo>
                  <a:pt x="0" y="0"/>
                </a:lnTo>
                <a:lnTo>
                  <a:pt x="0" y="21336"/>
                </a:lnTo>
                <a:lnTo>
                  <a:pt x="6071362" y="21336"/>
                </a:lnTo>
                <a:lnTo>
                  <a:pt x="6071362" y="0"/>
                </a:lnTo>
                <a:close/>
              </a:path>
            </a:pathLst>
          </a:custGeom>
          <a:solidFill>
            <a:srgbClr val="000000"/>
          </a:solidFill>
        </p:spPr>
        <p:txBody>
          <a:bodyPr wrap="square" lIns="0" tIns="0" rIns="0" bIns="0" rtlCol="0"/>
          <a:lstStyle/>
          <a:p>
            <a:endParaRPr dirty="0"/>
          </a:p>
        </p:txBody>
      </p:sp>
      <p:sp>
        <p:nvSpPr>
          <p:cNvPr id="8" name="object 10">
            <a:extLst>
              <a:ext uri="{FF2B5EF4-FFF2-40B4-BE49-F238E27FC236}">
                <a16:creationId xmlns:a16="http://schemas.microsoft.com/office/drawing/2014/main" id="{96F5B2F2-98EA-992D-BF43-C1197D856E2B}"/>
              </a:ext>
            </a:extLst>
          </p:cNvPr>
          <p:cNvSpPr txBox="1"/>
          <p:nvPr/>
        </p:nvSpPr>
        <p:spPr>
          <a:xfrm>
            <a:off x="691129" y="5506503"/>
            <a:ext cx="5900167" cy="623504"/>
          </a:xfrm>
          <a:prstGeom prst="rect">
            <a:avLst/>
          </a:prstGeom>
        </p:spPr>
        <p:txBody>
          <a:bodyPr vert="horz" wrap="square" lIns="0" tIns="26670" rIns="0" bIns="0" rtlCol="0">
            <a:spAutoFit/>
          </a:bodyPr>
          <a:lstStyle/>
          <a:p>
            <a:pPr marL="12700">
              <a:lnSpc>
                <a:spcPts val="1230"/>
              </a:lnSpc>
              <a:spcBef>
                <a:spcPts val="5"/>
              </a:spcBef>
            </a:pPr>
            <a:r>
              <a:rPr lang="en-US" altLang="ja-JP" sz="1050" spc="-20" dirty="0">
                <a:latin typeface="HGPｺﾞｼｯｸM" panose="020B0600000000000000" pitchFamily="50" charset="-128"/>
                <a:ea typeface="HGPｺﾞｼｯｸM" panose="020B0600000000000000" pitchFamily="50" charset="-128"/>
                <a:cs typeface="HGPｺﾞｼｯｸM"/>
              </a:rPr>
              <a:t>Implementation Standard Concerning Integrated Risk-Informed Decision Making for the Continuous Safety Improvements in Nuclear Power Plants: 2019</a:t>
            </a:r>
            <a:r>
              <a:rPr lang="ja-JP" altLang="en-US" sz="1050" spc="-20" dirty="0">
                <a:latin typeface="HGPｺﾞｼｯｸM" panose="020B0600000000000000" pitchFamily="50" charset="-128"/>
                <a:ea typeface="HGPｺﾞｼｯｸM" panose="020B0600000000000000" pitchFamily="50" charset="-128"/>
                <a:cs typeface="HGPｺﾞｼｯｸM"/>
              </a:rPr>
              <a:t>（</a:t>
            </a:r>
            <a:r>
              <a:rPr lang="en-US" altLang="ja-JP" sz="1050" spc="-20" dirty="0">
                <a:latin typeface="HGPｺﾞｼｯｸM" panose="020B0600000000000000" pitchFamily="50" charset="-128"/>
                <a:ea typeface="HGPｺﾞｼｯｸM" panose="020B0600000000000000" pitchFamily="50" charset="-128"/>
                <a:cs typeface="HGPｺﾞｼｯｸM"/>
              </a:rPr>
              <a:t>AESJ-SC-S012E</a:t>
            </a:r>
            <a:r>
              <a:rPr lang="ja-JP" altLang="en-US" sz="1050" spc="-20" dirty="0">
                <a:latin typeface="HGPｺﾞｼｯｸM" panose="020B0600000000000000" pitchFamily="50" charset="-128"/>
                <a:ea typeface="HGPｺﾞｼｯｸM" panose="020B0600000000000000" pitchFamily="50" charset="-128"/>
                <a:cs typeface="HGPｺﾞｼｯｸM"/>
              </a:rPr>
              <a:t>：</a:t>
            </a:r>
            <a:r>
              <a:rPr lang="en-US" altLang="ja-JP" sz="1050" spc="-20" dirty="0">
                <a:latin typeface="HGPｺﾞｼｯｸM" panose="020B0600000000000000" pitchFamily="50" charset="-128"/>
                <a:ea typeface="HGPｺﾞｼｯｸM" panose="020B0600000000000000" pitchFamily="50" charset="-128"/>
                <a:cs typeface="HGPｺﾞｼｯｸM"/>
              </a:rPr>
              <a:t>2019</a:t>
            </a:r>
            <a:r>
              <a:rPr lang="ja-JP" altLang="en-US" sz="1050" spc="-20" dirty="0">
                <a:latin typeface="HGPｺﾞｼｯｸM" panose="020B0600000000000000" pitchFamily="50" charset="-128"/>
                <a:ea typeface="HGPｺﾞｼｯｸM" panose="020B0600000000000000" pitchFamily="50" charset="-128"/>
                <a:cs typeface="HGPｺﾞｼｯｸM"/>
              </a:rPr>
              <a:t>）</a:t>
            </a:r>
            <a:endParaRPr lang="en-US" altLang="ja-JP" sz="1050" spc="-20" dirty="0">
              <a:latin typeface="HGPｺﾞｼｯｸM" panose="020B0600000000000000" pitchFamily="50" charset="-128"/>
              <a:ea typeface="HGPｺﾞｼｯｸM" panose="020B0600000000000000" pitchFamily="50" charset="-128"/>
              <a:cs typeface="HGPｺﾞｼｯｸM"/>
            </a:endParaRPr>
          </a:p>
          <a:p>
            <a:pPr marL="12700">
              <a:lnSpc>
                <a:spcPts val="1230"/>
              </a:lnSpc>
              <a:spcBef>
                <a:spcPts val="5"/>
              </a:spcBef>
            </a:pPr>
            <a:r>
              <a:rPr lang="en-US" altLang="ja-JP" sz="900" spc="-20" dirty="0">
                <a:latin typeface="HGPｺﾞｼｯｸM" panose="020B0600000000000000" pitchFamily="50" charset="-128"/>
                <a:ea typeface="HGPｺﾞｼｯｸM" panose="020B0600000000000000" pitchFamily="50" charset="-128"/>
                <a:cs typeface="HGPｺﾞｼｯｸM"/>
              </a:rPr>
              <a:t>【</a:t>
            </a:r>
            <a:r>
              <a:rPr lang="ja-JP" altLang="en-US" sz="900" spc="-20" dirty="0">
                <a:latin typeface="HGPｺﾞｼｯｸM" panose="020B0600000000000000" pitchFamily="50" charset="-128"/>
                <a:ea typeface="HGPｺﾞｼｯｸM" panose="020B0600000000000000" pitchFamily="50" charset="-128"/>
                <a:cs typeface="HGPｺﾞｼｯｸM"/>
              </a:rPr>
              <a:t>担当分科会</a:t>
            </a:r>
            <a:r>
              <a:rPr lang="en-US" altLang="ja-JP" sz="900" spc="-20" dirty="0">
                <a:latin typeface="HGPｺﾞｼｯｸM" panose="020B0600000000000000" pitchFamily="50" charset="-128"/>
                <a:ea typeface="HGPｺﾞｼｯｸM" panose="020B0600000000000000" pitchFamily="50" charset="-128"/>
                <a:cs typeface="HGPｺﾞｼｯｸM"/>
              </a:rPr>
              <a:t>】</a:t>
            </a:r>
            <a:r>
              <a:rPr lang="ja-JP" altLang="en-US" sz="900" spc="-20" dirty="0">
                <a:latin typeface="HGPｺﾞｼｯｸM" panose="020B0600000000000000" pitchFamily="50" charset="-128"/>
                <a:ea typeface="HGPｺﾞｼｯｸM" panose="020B0600000000000000" pitchFamily="50" charset="-128"/>
                <a:cs typeface="HGPｺﾞｼｯｸM"/>
              </a:rPr>
              <a:t>統合的安全性向上分科会</a:t>
            </a:r>
            <a:r>
              <a:rPr lang="en-US" altLang="ja-JP" sz="900" spc="-20" dirty="0">
                <a:latin typeface="HGPｺﾞｼｯｸM" panose="020B0600000000000000" pitchFamily="50" charset="-128"/>
                <a:ea typeface="HGPｺﾞｼｯｸM" panose="020B0600000000000000" pitchFamily="50" charset="-128"/>
                <a:cs typeface="HGPｺﾞｼｯｸM"/>
              </a:rPr>
              <a:t>,PRA</a:t>
            </a:r>
            <a:r>
              <a:rPr lang="ja-JP" altLang="en-US" sz="900" spc="-20" dirty="0">
                <a:latin typeface="HGPｺﾞｼｯｸM" panose="020B0600000000000000" pitchFamily="50" charset="-128"/>
                <a:ea typeface="HGPｺﾞｼｯｸM" panose="020B0600000000000000" pitchFamily="50" charset="-128"/>
                <a:cs typeface="HGPｺﾞｼｯｸM"/>
              </a:rPr>
              <a:t>品質確保分科会</a:t>
            </a:r>
            <a:endParaRPr lang="en-US" altLang="ja-JP" sz="900" spc="-20" dirty="0">
              <a:latin typeface="HGPｺﾞｼｯｸM" panose="020B0600000000000000" pitchFamily="50" charset="-128"/>
              <a:ea typeface="HGPｺﾞｼｯｸM" panose="020B0600000000000000" pitchFamily="50" charset="-128"/>
              <a:cs typeface="HGPｺﾞｼｯｸM"/>
            </a:endParaRPr>
          </a:p>
          <a:p>
            <a:pPr marL="12700">
              <a:lnSpc>
                <a:spcPts val="1230"/>
              </a:lnSpc>
              <a:spcBef>
                <a:spcPts val="5"/>
              </a:spcBef>
            </a:pPr>
            <a:r>
              <a:rPr lang="en-US" altLang="ja-JP" sz="900" spc="-20" dirty="0">
                <a:latin typeface="HGPｺﾞｼｯｸM" panose="020B0600000000000000" pitchFamily="50" charset="-128"/>
                <a:ea typeface="HGPｺﾞｼｯｸM" panose="020B0600000000000000" pitchFamily="50" charset="-128"/>
                <a:cs typeface="HGPｺﾞｼｯｸM"/>
              </a:rPr>
              <a:t>【</a:t>
            </a:r>
            <a:r>
              <a:rPr lang="ja-JP" altLang="en-US" sz="900" spc="-20" dirty="0">
                <a:latin typeface="HGPｺﾞｼｯｸM" panose="020B0600000000000000" pitchFamily="50" charset="-128"/>
                <a:ea typeface="HGPｺﾞｼｯｸM" panose="020B0600000000000000" pitchFamily="50" charset="-128"/>
                <a:cs typeface="HGPｺﾞｼｯｸM"/>
              </a:rPr>
              <a:t>定価・税込</a:t>
            </a:r>
            <a:r>
              <a:rPr lang="en-US" altLang="ja-JP" sz="900" spc="-20" dirty="0">
                <a:latin typeface="HGPｺﾞｼｯｸM" panose="020B0600000000000000" pitchFamily="50" charset="-128"/>
                <a:ea typeface="HGPｺﾞｼｯｸM" panose="020B0600000000000000" pitchFamily="50" charset="-128"/>
                <a:cs typeface="HGPｺﾞｼｯｸM"/>
              </a:rPr>
              <a:t>】13,750</a:t>
            </a:r>
            <a:r>
              <a:rPr lang="ja-JP" altLang="en-US" sz="900" spc="-20" dirty="0">
                <a:latin typeface="HGPｺﾞｼｯｸM" panose="020B0600000000000000" pitchFamily="50" charset="-128"/>
                <a:ea typeface="HGPｺﾞｼｯｸM" panose="020B0600000000000000" pitchFamily="50" charset="-128"/>
                <a:cs typeface="HGPｺﾞｼｯｸM"/>
              </a:rPr>
              <a:t>円　</a:t>
            </a:r>
            <a:r>
              <a:rPr lang="en-US" altLang="ja-JP" sz="900" spc="-20" dirty="0">
                <a:latin typeface="HGPｺﾞｼｯｸM" panose="020B0600000000000000" pitchFamily="50" charset="-128"/>
                <a:ea typeface="HGPｺﾞｼｯｸM" panose="020B0600000000000000" pitchFamily="50" charset="-128"/>
                <a:cs typeface="HGPｺﾞｼｯｸM"/>
              </a:rPr>
              <a:t>【</a:t>
            </a:r>
            <a:r>
              <a:rPr lang="ja-JP" altLang="en-US" sz="900" spc="-20" dirty="0">
                <a:latin typeface="HGPｺﾞｼｯｸM" panose="020B0600000000000000" pitchFamily="50" charset="-128"/>
                <a:ea typeface="HGPｺﾞｼｯｸM" panose="020B0600000000000000" pitchFamily="50" charset="-128"/>
                <a:cs typeface="HGPｺﾞｼｯｸM"/>
              </a:rPr>
              <a:t>会員価格・税込</a:t>
            </a:r>
            <a:r>
              <a:rPr lang="en-US" altLang="ja-JP" sz="900" spc="-20" dirty="0">
                <a:latin typeface="HGPｺﾞｼｯｸM" panose="020B0600000000000000" pitchFamily="50" charset="-128"/>
                <a:ea typeface="HGPｺﾞｼｯｸM" panose="020B0600000000000000" pitchFamily="50" charset="-128"/>
                <a:cs typeface="HGPｺﾞｼｯｸM"/>
              </a:rPr>
              <a:t>】11,000</a:t>
            </a:r>
            <a:r>
              <a:rPr lang="ja-JP" altLang="en-US" sz="900" spc="-20" dirty="0">
                <a:latin typeface="HGPｺﾞｼｯｸM" panose="020B0600000000000000" pitchFamily="50" charset="-128"/>
                <a:ea typeface="HGPｺﾞｼｯｸM" panose="020B0600000000000000" pitchFamily="50" charset="-128"/>
                <a:cs typeface="HGPｺﾞｼｯｸM"/>
              </a:rPr>
              <a:t>円　</a:t>
            </a:r>
            <a:r>
              <a:rPr lang="en-US" altLang="ja-JP" sz="900" spc="-20" dirty="0">
                <a:latin typeface="HGPｺﾞｼｯｸM" panose="020B0600000000000000" pitchFamily="50" charset="-128"/>
                <a:ea typeface="HGPｺﾞｼｯｸM" panose="020B0600000000000000" pitchFamily="50" charset="-128"/>
                <a:cs typeface="HGPｺﾞｼｯｸM"/>
              </a:rPr>
              <a:t>【ISBN】978-4-89047-446-2</a:t>
            </a:r>
            <a:r>
              <a:rPr lang="ja-JP" altLang="en-US" sz="900" spc="-20" dirty="0">
                <a:latin typeface="HGPｺﾞｼｯｸM" panose="020B0600000000000000" pitchFamily="50" charset="-128"/>
                <a:ea typeface="HGPｺﾞｼｯｸM" panose="020B0600000000000000" pitchFamily="50" charset="-128"/>
                <a:cs typeface="HGPｺﾞｼｯｸM"/>
              </a:rPr>
              <a:t> 　</a:t>
            </a:r>
            <a:r>
              <a:rPr lang="en-US" altLang="ja-JP" sz="900" spc="-20" dirty="0">
                <a:latin typeface="HGPｺﾞｼｯｸM" panose="020B0600000000000000" pitchFamily="50" charset="-128"/>
                <a:ea typeface="HGPｺﾞｼｯｸM" panose="020B0600000000000000" pitchFamily="50" charset="-128"/>
                <a:cs typeface="HGPｺﾞｼｯｸM"/>
              </a:rPr>
              <a:t>【</a:t>
            </a:r>
            <a:r>
              <a:rPr lang="ja-JP" altLang="en-US" sz="900" spc="-20" dirty="0">
                <a:latin typeface="HGPｺﾞｼｯｸM" panose="020B0600000000000000" pitchFamily="50" charset="-128"/>
                <a:ea typeface="HGPｺﾞｼｯｸM" panose="020B0600000000000000" pitchFamily="50" charset="-128"/>
                <a:cs typeface="HGPｺﾞｼｯｸM"/>
              </a:rPr>
              <a:t>書籍コード</a:t>
            </a:r>
            <a:r>
              <a:rPr lang="en-US" altLang="ja-JP" sz="900" spc="-20" dirty="0">
                <a:latin typeface="HGPｺﾞｼｯｸM" panose="020B0600000000000000" pitchFamily="50" charset="-128"/>
                <a:ea typeface="HGPｺﾞｼｯｸM" panose="020B0600000000000000" pitchFamily="50" charset="-128"/>
                <a:cs typeface="HGPｺﾞｼｯｸM"/>
              </a:rPr>
              <a:t>】2205</a:t>
            </a:r>
          </a:p>
        </p:txBody>
      </p:sp>
      <p:sp>
        <p:nvSpPr>
          <p:cNvPr id="17" name="object 20">
            <a:extLst>
              <a:ext uri="{FF2B5EF4-FFF2-40B4-BE49-F238E27FC236}">
                <a16:creationId xmlns:a16="http://schemas.microsoft.com/office/drawing/2014/main" id="{04AB8AA5-A5BD-D078-A2B7-C2C248078746}"/>
              </a:ext>
            </a:extLst>
          </p:cNvPr>
          <p:cNvSpPr/>
          <p:nvPr/>
        </p:nvSpPr>
        <p:spPr>
          <a:xfrm>
            <a:off x="666000" y="6283192"/>
            <a:ext cx="6062727" cy="65888"/>
          </a:xfrm>
          <a:custGeom>
            <a:avLst/>
            <a:gdLst/>
            <a:ahLst/>
            <a:cxnLst/>
            <a:rect l="l" t="t" r="r" b="b"/>
            <a:pathLst>
              <a:path w="6083934">
                <a:moveTo>
                  <a:pt x="0" y="0"/>
                </a:moveTo>
                <a:lnTo>
                  <a:pt x="6083935" y="0"/>
                </a:lnTo>
              </a:path>
            </a:pathLst>
          </a:custGeom>
          <a:ln w="9525">
            <a:solidFill>
              <a:srgbClr val="000000"/>
            </a:solidFill>
            <a:prstDash val="sysDot"/>
          </a:ln>
        </p:spPr>
        <p:txBody>
          <a:bodyPr wrap="square" lIns="0" tIns="0" rIns="0" bIns="0" rtlCol="0"/>
          <a:lstStyle/>
          <a:p>
            <a:endParaRPr dirty="0"/>
          </a:p>
        </p:txBody>
      </p:sp>
      <p:sp>
        <p:nvSpPr>
          <p:cNvPr id="12" name="object 9">
            <a:extLst>
              <a:ext uri="{FF2B5EF4-FFF2-40B4-BE49-F238E27FC236}">
                <a16:creationId xmlns:a16="http://schemas.microsoft.com/office/drawing/2014/main" id="{42C833E6-48A7-279C-B2EE-E4A3E7AC3FB3}"/>
              </a:ext>
            </a:extLst>
          </p:cNvPr>
          <p:cNvSpPr/>
          <p:nvPr/>
        </p:nvSpPr>
        <p:spPr>
          <a:xfrm>
            <a:off x="666000" y="1900800"/>
            <a:ext cx="6067680" cy="21600"/>
          </a:xfrm>
          <a:custGeom>
            <a:avLst/>
            <a:gdLst/>
            <a:ahLst/>
            <a:cxnLst/>
            <a:rect l="l" t="t" r="r" b="b"/>
            <a:pathLst>
              <a:path w="6071870" h="21589">
                <a:moveTo>
                  <a:pt x="6071362" y="0"/>
                </a:moveTo>
                <a:lnTo>
                  <a:pt x="0" y="0"/>
                </a:lnTo>
                <a:lnTo>
                  <a:pt x="0" y="21336"/>
                </a:lnTo>
                <a:lnTo>
                  <a:pt x="6071362" y="21336"/>
                </a:lnTo>
                <a:lnTo>
                  <a:pt x="6071362" y="0"/>
                </a:lnTo>
                <a:close/>
              </a:path>
            </a:pathLst>
          </a:custGeom>
          <a:solidFill>
            <a:srgbClr val="000000"/>
          </a:solidFill>
        </p:spPr>
        <p:txBody>
          <a:bodyPr wrap="square" lIns="0" tIns="0" rIns="0" bIns="0" rtlCol="0"/>
          <a:lstStyle/>
          <a:p>
            <a:endParaRPr dirty="0"/>
          </a:p>
        </p:txBody>
      </p:sp>
      <p:sp>
        <p:nvSpPr>
          <p:cNvPr id="13" name="object 8">
            <a:extLst>
              <a:ext uri="{FF2B5EF4-FFF2-40B4-BE49-F238E27FC236}">
                <a16:creationId xmlns:a16="http://schemas.microsoft.com/office/drawing/2014/main" id="{30D9CB54-12F4-98FA-A553-AC23605BD3A7}"/>
              </a:ext>
            </a:extLst>
          </p:cNvPr>
          <p:cNvSpPr txBox="1"/>
          <p:nvPr/>
        </p:nvSpPr>
        <p:spPr>
          <a:xfrm>
            <a:off x="666000" y="1656724"/>
            <a:ext cx="3681650" cy="258404"/>
          </a:xfrm>
          <a:prstGeom prst="rect">
            <a:avLst/>
          </a:prstGeom>
        </p:spPr>
        <p:txBody>
          <a:bodyPr vert="horz" wrap="square" lIns="0" tIns="12065" rIns="0" bIns="0" rtlCol="0">
            <a:spAutoFit/>
          </a:bodyPr>
          <a:lstStyle/>
          <a:p>
            <a:pPr marL="12700">
              <a:lnSpc>
                <a:spcPct val="100000"/>
              </a:lnSpc>
              <a:spcBef>
                <a:spcPts val="95"/>
              </a:spcBef>
            </a:pPr>
            <a:r>
              <a:rPr lang="ja-JP" altLang="en-US" sz="1600" b="1" spc="-25" dirty="0">
                <a:latin typeface="游ゴシック" panose="020B0400000000000000" pitchFamily="50" charset="-128"/>
                <a:ea typeface="游ゴシック" panose="020B0400000000000000" pitchFamily="50" charset="-128"/>
                <a:cs typeface="HGPｺﾞｼｯｸM"/>
              </a:rPr>
              <a:t>基盤応用</a:t>
            </a:r>
            <a:r>
              <a:rPr lang="ja-JP" altLang="en-US" sz="1600" b="1" spc="-10" dirty="0">
                <a:latin typeface="游ゴシック" panose="020B0400000000000000" pitchFamily="50" charset="-128"/>
                <a:ea typeface="游ゴシック" panose="020B0400000000000000" pitchFamily="50" charset="-128"/>
                <a:cs typeface="HGPｺﾞｼｯｸM"/>
              </a:rPr>
              <a:t>・</a:t>
            </a:r>
            <a:r>
              <a:rPr lang="ja-JP" altLang="en-US" sz="1600" b="1" spc="-20" dirty="0">
                <a:latin typeface="游ゴシック" panose="020B0400000000000000" pitchFamily="50" charset="-128"/>
                <a:ea typeface="游ゴシック" panose="020B0400000000000000" pitchFamily="50" charset="-128"/>
                <a:cs typeface="HGPｺﾞｼｯｸM"/>
              </a:rPr>
              <a:t>廃炉技</a:t>
            </a:r>
            <a:r>
              <a:rPr lang="ja-JP" altLang="en-US" sz="1600" b="1" spc="-25" dirty="0">
                <a:latin typeface="游ゴシック" panose="020B0400000000000000" pitchFamily="50" charset="-128"/>
                <a:ea typeface="游ゴシック" panose="020B0400000000000000" pitchFamily="50" charset="-128"/>
                <a:cs typeface="HGPｺﾞｼｯｸM"/>
              </a:rPr>
              <a:t>術専門</a:t>
            </a:r>
            <a:r>
              <a:rPr lang="ja-JP" altLang="en-US" sz="1600" b="1" spc="-10" dirty="0">
                <a:latin typeface="游ゴシック" panose="020B0400000000000000" pitchFamily="50" charset="-128"/>
                <a:ea typeface="游ゴシック" panose="020B0400000000000000" pitchFamily="50" charset="-128"/>
                <a:cs typeface="HGPｺﾞｼｯｸM"/>
              </a:rPr>
              <a:t>部</a:t>
            </a:r>
            <a:r>
              <a:rPr lang="ja-JP" altLang="en-US" sz="1600" b="1" spc="-25" dirty="0">
                <a:latin typeface="游ゴシック" panose="020B0400000000000000" pitchFamily="50" charset="-128"/>
                <a:ea typeface="游ゴシック" panose="020B0400000000000000" pitchFamily="50" charset="-128"/>
                <a:cs typeface="HGPｺﾞｼｯｸM"/>
              </a:rPr>
              <a:t>会制</a:t>
            </a:r>
            <a:r>
              <a:rPr lang="ja-JP" altLang="en-US" sz="1600" b="1" spc="-10" dirty="0">
                <a:latin typeface="游ゴシック" panose="020B0400000000000000" pitchFamily="50" charset="-128"/>
                <a:ea typeface="游ゴシック" panose="020B0400000000000000" pitchFamily="50" charset="-128"/>
                <a:cs typeface="HGPｺﾞｼｯｸM"/>
              </a:rPr>
              <a:t>定</a:t>
            </a:r>
            <a:r>
              <a:rPr lang="ja-JP" altLang="en-US" sz="1600" b="1" spc="-25" dirty="0">
                <a:latin typeface="游ゴシック" panose="020B0400000000000000" pitchFamily="50" charset="-128"/>
                <a:ea typeface="游ゴシック" panose="020B0400000000000000" pitchFamily="50" charset="-128"/>
                <a:cs typeface="HGPｺﾞｼｯｸM"/>
              </a:rPr>
              <a:t>標</a:t>
            </a:r>
            <a:r>
              <a:rPr lang="ja-JP" altLang="en-US" sz="1600" b="1" spc="-50" dirty="0">
                <a:latin typeface="游ゴシック" panose="020B0400000000000000" pitchFamily="50" charset="-128"/>
                <a:ea typeface="游ゴシック" panose="020B0400000000000000" pitchFamily="50" charset="-128"/>
                <a:cs typeface="HGPｺﾞｼｯｸM"/>
              </a:rPr>
              <a:t>準</a:t>
            </a:r>
            <a:endParaRPr lang="ja-JP" altLang="en-US" sz="1600" b="1" dirty="0">
              <a:latin typeface="游ゴシック" panose="020B0400000000000000" pitchFamily="50" charset="-128"/>
              <a:ea typeface="游ゴシック" panose="020B0400000000000000" pitchFamily="50" charset="-128"/>
              <a:cs typeface="HGPｺﾞｼｯｸM"/>
            </a:endParaRPr>
          </a:p>
        </p:txBody>
      </p:sp>
      <p:sp>
        <p:nvSpPr>
          <p:cNvPr id="27" name="テキスト ボックス 26">
            <a:extLst>
              <a:ext uri="{FF2B5EF4-FFF2-40B4-BE49-F238E27FC236}">
                <a16:creationId xmlns:a16="http://schemas.microsoft.com/office/drawing/2014/main" id="{0CC02416-5042-69D7-7D4B-370B62FB5059}"/>
              </a:ext>
            </a:extLst>
          </p:cNvPr>
          <p:cNvSpPr txBox="1"/>
          <p:nvPr/>
        </p:nvSpPr>
        <p:spPr>
          <a:xfrm>
            <a:off x="594000" y="1976400"/>
            <a:ext cx="6196250" cy="702756"/>
          </a:xfrm>
          <a:prstGeom prst="rect">
            <a:avLst/>
          </a:prstGeom>
          <a:noFill/>
        </p:spPr>
        <p:txBody>
          <a:bodyPr wrap="square">
            <a:spAutoFit/>
          </a:bodyPr>
          <a:lstStyle/>
          <a:p>
            <a:pPr marL="12700" marR="253365">
              <a:lnSpc>
                <a:spcPts val="1200"/>
              </a:lnSpc>
            </a:pPr>
            <a:r>
              <a:rPr lang="ja-JP" altLang="en-US" sz="1050" spc="-20" dirty="0">
                <a:latin typeface="HGPｺﾞｼｯｸM"/>
                <a:cs typeface="HGPｺﾞｼｯｸM"/>
              </a:rPr>
              <a:t>発電用原子炉施設の安全解析における放出源の有効高さを求めるための数値モデル計算実施基準</a:t>
            </a:r>
            <a:r>
              <a:rPr lang="en-US" altLang="ja-JP" sz="1050" spc="-20" dirty="0">
                <a:latin typeface="HGPｺﾞｼｯｸM"/>
                <a:cs typeface="HGPｺﾞｼｯｸM"/>
              </a:rPr>
              <a:t>:2022</a:t>
            </a:r>
            <a:r>
              <a:rPr lang="ja-JP" altLang="en-US" sz="1050" spc="-20" dirty="0">
                <a:latin typeface="HGPｺﾞｼｯｸM"/>
                <a:cs typeface="HGPｺﾞｼｯｸM"/>
              </a:rPr>
              <a:t>（</a:t>
            </a:r>
            <a:r>
              <a:rPr lang="en-US" altLang="ja-JP" sz="1050" spc="-20" dirty="0">
                <a:latin typeface="HGPｺﾞｼｯｸM"/>
                <a:cs typeface="HGPｺﾞｼｯｸM"/>
              </a:rPr>
              <a:t>AESJ-SC-A004</a:t>
            </a:r>
            <a:r>
              <a:rPr lang="ja-JP" altLang="en-US" sz="1050" spc="-20" dirty="0">
                <a:latin typeface="HGPｺﾞｼｯｸM"/>
                <a:cs typeface="HGPｺﾞｼｯｸM"/>
              </a:rPr>
              <a:t>：</a:t>
            </a:r>
            <a:r>
              <a:rPr lang="en-US" altLang="ja-JP" sz="1050" spc="-20" dirty="0">
                <a:latin typeface="HGPｺﾞｼｯｸM"/>
                <a:cs typeface="HGPｺﾞｼｯｸM"/>
              </a:rPr>
              <a:t>2022</a:t>
            </a:r>
            <a:r>
              <a:rPr lang="ja-JP" altLang="en-US" sz="1050" spc="-20" dirty="0">
                <a:latin typeface="HGPｺﾞｼｯｸM"/>
                <a:cs typeface="HGPｺﾞｼｯｸM"/>
              </a:rPr>
              <a:t>）</a:t>
            </a:r>
            <a:endParaRPr lang="ja-JP" altLang="en-US" sz="1050" dirty="0">
              <a:latin typeface="HGPｺﾞｼｯｸM"/>
              <a:cs typeface="HGPｺﾞｼｯｸM"/>
            </a:endParaRPr>
          </a:p>
          <a:p>
            <a:pPr marL="12700">
              <a:lnSpc>
                <a:spcPct val="100000"/>
              </a:lnSpc>
              <a:spcBef>
                <a:spcPts val="60"/>
              </a:spcBef>
            </a:pPr>
            <a:r>
              <a:rPr lang="en-US" altLang="ja-JP" sz="900" spc="-15" dirty="0">
                <a:latin typeface="HGPｺﾞｼｯｸM"/>
                <a:cs typeface="HGPｺﾞｼｯｸM"/>
              </a:rPr>
              <a:t>【</a:t>
            </a:r>
            <a:r>
              <a:rPr lang="ja-JP" altLang="en-US" sz="900" spc="-15" dirty="0">
                <a:latin typeface="HGPｺﾞｼｯｸM"/>
                <a:cs typeface="HGPｺﾞｼｯｸM"/>
              </a:rPr>
              <a:t>担当分科会</a:t>
            </a:r>
            <a:r>
              <a:rPr lang="en-US" altLang="ja-JP" sz="900" spc="-15" dirty="0">
                <a:latin typeface="HGPｺﾞｼｯｸM"/>
                <a:cs typeface="HGPｺﾞｼｯｸM"/>
              </a:rPr>
              <a:t>】</a:t>
            </a:r>
            <a:r>
              <a:rPr lang="ja-JP" altLang="en-US" sz="900" spc="-15" dirty="0">
                <a:latin typeface="HGPｺﾞｼｯｸM"/>
                <a:cs typeface="HGPｺﾞｼｯｸM"/>
              </a:rPr>
              <a:t>有効高さ評価モデル分科会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13,750</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11,000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】978-4-89047-447-9</a:t>
            </a:r>
            <a:r>
              <a:rPr lang="ja-JP" altLang="en-US" sz="900" spc="35"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】2206</a:t>
            </a:r>
            <a:endParaRPr lang="ja-JP" altLang="en-US" sz="900" dirty="0">
              <a:latin typeface="HGPｺﾞｼｯｸM"/>
              <a:cs typeface="HGPｺﾞｼｯｸM"/>
            </a:endParaRPr>
          </a:p>
        </p:txBody>
      </p:sp>
      <p:sp>
        <p:nvSpPr>
          <p:cNvPr id="18" name="object 20">
            <a:extLst>
              <a:ext uri="{FF2B5EF4-FFF2-40B4-BE49-F238E27FC236}">
                <a16:creationId xmlns:a16="http://schemas.microsoft.com/office/drawing/2014/main" id="{D5BBCF04-E718-3D21-F3CC-8AAC91D883C0}"/>
              </a:ext>
            </a:extLst>
          </p:cNvPr>
          <p:cNvSpPr/>
          <p:nvPr/>
        </p:nvSpPr>
        <p:spPr>
          <a:xfrm>
            <a:off x="666000" y="2755900"/>
            <a:ext cx="6083935" cy="0"/>
          </a:xfrm>
          <a:custGeom>
            <a:avLst/>
            <a:gdLst/>
            <a:ahLst/>
            <a:cxnLst/>
            <a:rect l="l" t="t" r="r" b="b"/>
            <a:pathLst>
              <a:path w="6083934">
                <a:moveTo>
                  <a:pt x="0" y="0"/>
                </a:moveTo>
                <a:lnTo>
                  <a:pt x="6083935" y="0"/>
                </a:lnTo>
              </a:path>
            </a:pathLst>
          </a:custGeom>
          <a:ln w="9525">
            <a:solidFill>
              <a:srgbClr val="000000"/>
            </a:solidFill>
            <a:prstDash val="sysDot"/>
          </a:ln>
        </p:spPr>
        <p:txBody>
          <a:bodyPr wrap="square" lIns="0" tIns="0" rIns="0" bIns="0" rtlCol="0"/>
          <a:lstStyle/>
          <a:p>
            <a:endParaRPr dirty="0"/>
          </a:p>
        </p:txBody>
      </p:sp>
      <p:sp>
        <p:nvSpPr>
          <p:cNvPr id="26" name="object 15">
            <a:extLst>
              <a:ext uri="{FF2B5EF4-FFF2-40B4-BE49-F238E27FC236}">
                <a16:creationId xmlns:a16="http://schemas.microsoft.com/office/drawing/2014/main" id="{09171BFB-F91B-2F73-E830-D89D2B2F08B1}"/>
              </a:ext>
            </a:extLst>
          </p:cNvPr>
          <p:cNvSpPr txBox="1"/>
          <p:nvPr/>
        </p:nvSpPr>
        <p:spPr>
          <a:xfrm>
            <a:off x="806400" y="9537700"/>
            <a:ext cx="3024505" cy="311047"/>
          </a:xfrm>
          <a:prstGeom prst="rect">
            <a:avLst/>
          </a:prstGeom>
        </p:spPr>
        <p:txBody>
          <a:bodyPr vert="horz" wrap="square" lIns="0" tIns="12700" rIns="0" bIns="0" rtlCol="0">
            <a:spAutoFit/>
          </a:bodyPr>
          <a:lstStyle/>
          <a:p>
            <a:pPr marL="12700" marR="5080">
              <a:lnSpc>
                <a:spcPct val="125000"/>
              </a:lnSpc>
              <a:spcBef>
                <a:spcPts val="100"/>
              </a:spcBef>
            </a:pPr>
            <a:r>
              <a:rPr sz="800" spc="-15" dirty="0">
                <a:latin typeface="游ゴシック" panose="020B0400000000000000" pitchFamily="50" charset="-128"/>
                <a:ea typeface="游ゴシック" panose="020B0400000000000000" pitchFamily="50" charset="-128"/>
                <a:cs typeface="ＭＳ 明朝"/>
              </a:rPr>
              <a:t>※記載価格は，税込です。また，発送には送料が別途</a:t>
            </a:r>
            <a:r>
              <a:rPr sz="800" spc="-10" dirty="0">
                <a:latin typeface="游ゴシック" panose="020B0400000000000000" pitchFamily="50" charset="-128"/>
                <a:ea typeface="游ゴシック" panose="020B0400000000000000" pitchFamily="50" charset="-128"/>
                <a:cs typeface="ＭＳ 明朝"/>
              </a:rPr>
              <a:t>550</a:t>
            </a:r>
            <a:r>
              <a:rPr sz="800" spc="-25" dirty="0">
                <a:latin typeface="游ゴシック" panose="020B0400000000000000" pitchFamily="50" charset="-128"/>
                <a:ea typeface="游ゴシック" panose="020B0400000000000000" pitchFamily="50" charset="-128"/>
                <a:cs typeface="ＭＳ 明朝"/>
              </a:rPr>
              <a:t>円(税込)</a:t>
            </a:r>
            <a:r>
              <a:rPr sz="800" spc="-15" dirty="0">
                <a:latin typeface="游ゴシック" panose="020B0400000000000000" pitchFamily="50" charset="-128"/>
                <a:ea typeface="游ゴシック" panose="020B0400000000000000" pitchFamily="50" charset="-128"/>
                <a:cs typeface="ＭＳ 明朝"/>
              </a:rPr>
              <a:t>必要となります。</a:t>
            </a:r>
            <a:endParaRPr sz="800" dirty="0">
              <a:latin typeface="游ゴシック" panose="020B0400000000000000" pitchFamily="50" charset="-128"/>
              <a:ea typeface="游ゴシック" panose="020B0400000000000000" pitchFamily="50" charset="-128"/>
              <a:cs typeface="ＭＳ 明朝"/>
            </a:endParaRPr>
          </a:p>
        </p:txBody>
      </p:sp>
      <p:sp>
        <p:nvSpPr>
          <p:cNvPr id="28" name="object 9">
            <a:extLst>
              <a:ext uri="{FF2B5EF4-FFF2-40B4-BE49-F238E27FC236}">
                <a16:creationId xmlns:a16="http://schemas.microsoft.com/office/drawing/2014/main" id="{E871CDFB-0C86-DE94-FCA7-5F6AFFA570DB}"/>
              </a:ext>
            </a:extLst>
          </p:cNvPr>
          <p:cNvSpPr/>
          <p:nvPr/>
        </p:nvSpPr>
        <p:spPr>
          <a:xfrm>
            <a:off x="666000" y="3292805"/>
            <a:ext cx="6067680" cy="21600"/>
          </a:xfrm>
          <a:custGeom>
            <a:avLst/>
            <a:gdLst/>
            <a:ahLst/>
            <a:cxnLst/>
            <a:rect l="l" t="t" r="r" b="b"/>
            <a:pathLst>
              <a:path w="6071870" h="21589">
                <a:moveTo>
                  <a:pt x="6071362" y="0"/>
                </a:moveTo>
                <a:lnTo>
                  <a:pt x="0" y="0"/>
                </a:lnTo>
                <a:lnTo>
                  <a:pt x="0" y="21336"/>
                </a:lnTo>
                <a:lnTo>
                  <a:pt x="6071362" y="21336"/>
                </a:lnTo>
                <a:lnTo>
                  <a:pt x="6071362" y="0"/>
                </a:lnTo>
                <a:close/>
              </a:path>
            </a:pathLst>
          </a:custGeom>
          <a:solidFill>
            <a:srgbClr val="000000"/>
          </a:solidFill>
        </p:spPr>
        <p:txBody>
          <a:bodyPr wrap="square" lIns="0" tIns="0" rIns="0" bIns="0" rtlCol="0"/>
          <a:lstStyle/>
          <a:p>
            <a:endParaRPr dirty="0"/>
          </a:p>
        </p:txBody>
      </p:sp>
    </p:spTree>
    <p:extLst>
      <p:ext uri="{BB962C8B-B14F-4D97-AF65-F5344CB8AC3E}">
        <p14:creationId xmlns:p14="http://schemas.microsoft.com/office/powerpoint/2010/main" val="10202790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21283" y="618235"/>
            <a:ext cx="3585845" cy="353060"/>
          </a:xfrm>
          <a:prstGeom prst="rect">
            <a:avLst/>
          </a:prstGeom>
        </p:spPr>
        <p:txBody>
          <a:bodyPr vert="horz" wrap="square" lIns="0" tIns="12065" rIns="0" bIns="0" rtlCol="0">
            <a:spAutoFit/>
          </a:bodyPr>
          <a:lstStyle/>
          <a:p>
            <a:pPr marL="12700">
              <a:lnSpc>
                <a:spcPct val="100000"/>
              </a:lnSpc>
              <a:spcBef>
                <a:spcPts val="95"/>
              </a:spcBef>
            </a:pPr>
            <a:r>
              <a:rPr sz="2150" b="1" spc="-20" dirty="0">
                <a:latin typeface="HGP明朝E" panose="02020900000000000000" pitchFamily="18" charset="-128"/>
                <a:ea typeface="HGP明朝E" panose="02020900000000000000" pitchFamily="18" charset="-128"/>
                <a:cs typeface="ＭＳ 明朝"/>
              </a:rPr>
              <a:t>日本原子</a:t>
            </a:r>
            <a:r>
              <a:rPr sz="2150" b="1" spc="-30" dirty="0">
                <a:latin typeface="HGP明朝E" panose="02020900000000000000" pitchFamily="18" charset="-128"/>
                <a:ea typeface="HGP明朝E" panose="02020900000000000000" pitchFamily="18" charset="-128"/>
                <a:cs typeface="ＭＳ 明朝"/>
              </a:rPr>
              <a:t>力</a:t>
            </a:r>
            <a:r>
              <a:rPr sz="2150" b="1" spc="-20" dirty="0">
                <a:latin typeface="HGP明朝E" panose="02020900000000000000" pitchFamily="18" charset="-128"/>
                <a:ea typeface="HGP明朝E" panose="02020900000000000000" pitchFamily="18" charset="-128"/>
                <a:cs typeface="ＭＳ 明朝"/>
              </a:rPr>
              <a:t>学会発行</a:t>
            </a:r>
            <a:r>
              <a:rPr sz="2150" b="1" spc="-30" dirty="0">
                <a:latin typeface="HGP明朝E" panose="02020900000000000000" pitchFamily="18" charset="-128"/>
                <a:ea typeface="HGP明朝E" panose="02020900000000000000" pitchFamily="18" charset="-128"/>
                <a:cs typeface="ＭＳ 明朝"/>
              </a:rPr>
              <a:t>標</a:t>
            </a:r>
            <a:r>
              <a:rPr sz="2150" b="1" spc="-20" dirty="0">
                <a:latin typeface="HGP明朝E" panose="02020900000000000000" pitchFamily="18" charset="-128"/>
                <a:ea typeface="HGP明朝E" panose="02020900000000000000" pitchFamily="18" charset="-128"/>
                <a:cs typeface="ＭＳ 明朝"/>
              </a:rPr>
              <a:t>準一</a:t>
            </a:r>
            <a:r>
              <a:rPr sz="2150" b="1" spc="-50" dirty="0">
                <a:latin typeface="HGP明朝E" panose="02020900000000000000" pitchFamily="18" charset="-128"/>
                <a:ea typeface="HGP明朝E" panose="02020900000000000000" pitchFamily="18" charset="-128"/>
                <a:cs typeface="ＭＳ 明朝"/>
              </a:rPr>
              <a:t>覧</a:t>
            </a:r>
            <a:endParaRPr sz="2150" dirty="0">
              <a:latin typeface="HGP明朝E" panose="02020900000000000000" pitchFamily="18" charset="-128"/>
              <a:ea typeface="HGP明朝E" panose="02020900000000000000" pitchFamily="18" charset="-128"/>
              <a:cs typeface="ＭＳ 明朝"/>
            </a:endParaRPr>
          </a:p>
        </p:txBody>
      </p:sp>
      <p:sp>
        <p:nvSpPr>
          <p:cNvPr id="3" name="object 3"/>
          <p:cNvSpPr txBox="1"/>
          <p:nvPr/>
        </p:nvSpPr>
        <p:spPr>
          <a:xfrm>
            <a:off x="621283" y="961818"/>
            <a:ext cx="1982470" cy="441788"/>
          </a:xfrm>
          <a:prstGeom prst="rect">
            <a:avLst/>
          </a:prstGeom>
        </p:spPr>
        <p:txBody>
          <a:bodyPr vert="horz" wrap="square" lIns="0" tIns="56515" rIns="0" bIns="0" rtlCol="0">
            <a:spAutoFit/>
          </a:bodyPr>
          <a:lstStyle/>
          <a:p>
            <a:pPr marL="12700">
              <a:lnSpc>
                <a:spcPct val="100000"/>
              </a:lnSpc>
              <a:spcBef>
                <a:spcPts val="445"/>
              </a:spcBef>
            </a:pPr>
            <a:r>
              <a:rPr sz="1200" spc="-20" dirty="0">
                <a:latin typeface="HGｺﾞｼｯｸM" panose="020B0609000000000000" pitchFamily="49" charset="-128"/>
                <a:ea typeface="HGｺﾞｼｯｸM" panose="020B0609000000000000" pitchFamily="49" charset="-128"/>
                <a:cs typeface="游ゴシック"/>
              </a:rPr>
              <a:t>リスク専門部会制定標準</a:t>
            </a:r>
            <a:endParaRPr sz="1200" dirty="0">
              <a:latin typeface="HGｺﾞｼｯｸM" panose="020B0609000000000000" pitchFamily="49" charset="-128"/>
              <a:ea typeface="HGｺﾞｼｯｸM" panose="020B0609000000000000" pitchFamily="49" charset="-128"/>
              <a:cs typeface="游ゴシック"/>
            </a:endParaRPr>
          </a:p>
          <a:p>
            <a:pPr marL="12700">
              <a:lnSpc>
                <a:spcPct val="100000"/>
              </a:lnSpc>
              <a:spcBef>
                <a:spcPts val="270"/>
              </a:spcBef>
            </a:pPr>
            <a:r>
              <a:rPr sz="1050" dirty="0">
                <a:latin typeface="HGｺﾞｼｯｸM" panose="020B0609000000000000" pitchFamily="49" charset="-128"/>
                <a:ea typeface="HGｺﾞｼｯｸM" panose="020B0609000000000000" pitchFamily="49" charset="-128"/>
                <a:cs typeface="游ゴシック"/>
              </a:rPr>
              <a:t>(1/</a:t>
            </a:r>
            <a:r>
              <a:rPr lang="en-US" sz="1050" dirty="0">
                <a:latin typeface="HGｺﾞｼｯｸM" panose="020B0609000000000000" pitchFamily="49" charset="-128"/>
                <a:ea typeface="HGｺﾞｼｯｸM" panose="020B0609000000000000" pitchFamily="49" charset="-128"/>
                <a:cs typeface="游ゴシック"/>
              </a:rPr>
              <a:t>2</a:t>
            </a:r>
            <a:r>
              <a:rPr sz="1050" spc="-30" dirty="0">
                <a:latin typeface="HGｺﾞｼｯｸM" panose="020B0609000000000000" pitchFamily="49" charset="-128"/>
                <a:ea typeface="HGｺﾞｼｯｸM" panose="020B0609000000000000" pitchFamily="49" charset="-128"/>
                <a:cs typeface="游ゴシック"/>
              </a:rPr>
              <a:t> ページ)</a:t>
            </a:r>
            <a:endParaRPr sz="1050" dirty="0">
              <a:latin typeface="HGｺﾞｼｯｸM" panose="020B0609000000000000" pitchFamily="49" charset="-128"/>
              <a:ea typeface="HGｺﾞｼｯｸM" panose="020B0609000000000000" pitchFamily="49" charset="-128"/>
              <a:cs typeface="游ゴシック"/>
            </a:endParaRPr>
          </a:p>
        </p:txBody>
      </p:sp>
      <p:sp>
        <p:nvSpPr>
          <p:cNvPr id="6" name="object 6"/>
          <p:cNvSpPr/>
          <p:nvPr/>
        </p:nvSpPr>
        <p:spPr>
          <a:xfrm>
            <a:off x="666000" y="1625600"/>
            <a:ext cx="6083935" cy="0"/>
          </a:xfrm>
          <a:custGeom>
            <a:avLst/>
            <a:gdLst/>
            <a:ahLst/>
            <a:cxnLst/>
            <a:rect l="l" t="t" r="r" b="b"/>
            <a:pathLst>
              <a:path w="6083934">
                <a:moveTo>
                  <a:pt x="0" y="0"/>
                </a:moveTo>
                <a:lnTo>
                  <a:pt x="6083935" y="0"/>
                </a:lnTo>
              </a:path>
            </a:pathLst>
          </a:custGeom>
          <a:ln w="25400">
            <a:solidFill>
              <a:srgbClr val="000000"/>
            </a:solidFill>
          </a:ln>
        </p:spPr>
        <p:txBody>
          <a:bodyPr wrap="square" lIns="0" tIns="0" rIns="0" bIns="0" rtlCol="0"/>
          <a:lstStyle/>
          <a:p>
            <a:endParaRPr/>
          </a:p>
        </p:txBody>
      </p:sp>
      <p:sp>
        <p:nvSpPr>
          <p:cNvPr id="7" name="object 7"/>
          <p:cNvSpPr txBox="1"/>
          <p:nvPr/>
        </p:nvSpPr>
        <p:spPr>
          <a:xfrm>
            <a:off x="691200" y="8822153"/>
            <a:ext cx="5929916" cy="489236"/>
          </a:xfrm>
          <a:prstGeom prst="rect">
            <a:avLst/>
          </a:prstGeom>
        </p:spPr>
        <p:txBody>
          <a:bodyPr vert="horz" wrap="square" lIns="0" tIns="24765" rIns="0" bIns="0" rtlCol="0">
            <a:spAutoFit/>
          </a:bodyPr>
          <a:lstStyle/>
          <a:p>
            <a:pPr marL="12700">
              <a:lnSpc>
                <a:spcPct val="100000"/>
              </a:lnSpc>
            </a:pPr>
            <a:r>
              <a:rPr sz="1050" spc="-20" dirty="0">
                <a:latin typeface="HGPｺﾞｼｯｸM" panose="020B0600000000000000" pitchFamily="50" charset="-128"/>
                <a:ea typeface="HGPｺﾞｼｯｸM" panose="020B0600000000000000" pitchFamily="50" charset="-128"/>
                <a:cs typeface="HGPｺﾞｼｯｸM"/>
              </a:rPr>
              <a:t>核燃料施設に対するリスク評価に関する実施基準：</a:t>
            </a:r>
            <a:r>
              <a:rPr sz="1050" dirty="0">
                <a:latin typeface="HGPｺﾞｼｯｸM" panose="020B0600000000000000" pitchFamily="50" charset="-128"/>
                <a:ea typeface="HGPｺﾞｼｯｸM" panose="020B0600000000000000" pitchFamily="50" charset="-128"/>
                <a:cs typeface="HGPｺﾞｼｯｸM"/>
              </a:rPr>
              <a:t>2018</a:t>
            </a:r>
            <a:r>
              <a:rPr sz="1050" spc="45" dirty="0">
                <a:latin typeface="HGPｺﾞｼｯｸM" panose="020B0600000000000000" pitchFamily="50" charset="-128"/>
                <a:ea typeface="HGPｺﾞｼｯｸM" panose="020B0600000000000000" pitchFamily="50" charset="-128"/>
                <a:cs typeface="HGPｺﾞｼｯｸM"/>
              </a:rPr>
              <a:t> (</a:t>
            </a:r>
            <a:r>
              <a:rPr sz="1050" spc="-10" dirty="0">
                <a:latin typeface="HGPｺﾞｼｯｸM" panose="020B0600000000000000" pitchFamily="50" charset="-128"/>
                <a:ea typeface="HGPｺﾞｼｯｸM" panose="020B0600000000000000" pitchFamily="50" charset="-128"/>
                <a:cs typeface="HGPｺﾞｼｯｸM"/>
              </a:rPr>
              <a:t>AESJ-SC-P011：2018)</a:t>
            </a:r>
            <a:endParaRPr sz="105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90"/>
              </a:spcBef>
            </a:pPr>
            <a:r>
              <a:rPr sz="900" spc="-15" dirty="0">
                <a:latin typeface="HGPｺﾞｼｯｸM"/>
                <a:cs typeface="HGPｺﾞｼｯｸM"/>
              </a:rPr>
              <a:t>【担当分科会】核燃料施設リスク評価分科会</a:t>
            </a:r>
            <a:endParaRPr sz="900" dirty="0">
              <a:latin typeface="HGPｺﾞｼｯｸM"/>
              <a:cs typeface="HGPｺﾞｼｯｸM"/>
            </a:endParaRPr>
          </a:p>
          <a:p>
            <a:pPr marL="12700">
              <a:lnSpc>
                <a:spcPct val="100000"/>
              </a:lnSpc>
              <a:spcBef>
                <a:spcPts val="120"/>
              </a:spcBef>
            </a:pPr>
            <a:r>
              <a:rPr sz="900" spc="-5" dirty="0">
                <a:latin typeface="HGPｺﾞｼｯｸM"/>
                <a:cs typeface="HGPｺﾞｼｯｸM"/>
              </a:rPr>
              <a:t>【定価・税込】</a:t>
            </a:r>
            <a:r>
              <a:rPr sz="900" spc="-10" dirty="0">
                <a:latin typeface="HGPｺﾞｼｯｸM"/>
                <a:cs typeface="HGPｺﾞｼｯｸM"/>
              </a:rPr>
              <a:t>20,625</a:t>
            </a:r>
            <a:r>
              <a:rPr sz="900" spc="10" dirty="0">
                <a:latin typeface="HGPｺﾞｼｯｸM"/>
                <a:cs typeface="HGPｺﾞｼｯｸM"/>
              </a:rPr>
              <a:t> 円 【会員価格・税込】</a:t>
            </a:r>
            <a:r>
              <a:rPr sz="900" spc="-10" dirty="0">
                <a:latin typeface="HGPｺﾞｼｯｸM"/>
                <a:cs typeface="HGPｺﾞｼｯｸM"/>
              </a:rPr>
              <a:t>16,500</a:t>
            </a:r>
            <a:r>
              <a:rPr sz="900" spc="80" dirty="0">
                <a:latin typeface="HGPｺﾞｼｯｸM"/>
                <a:cs typeface="HGPｺﾞｼｯｸM"/>
              </a:rPr>
              <a:t> 円 【</a:t>
            </a:r>
            <a:r>
              <a:rPr sz="900" spc="-10" dirty="0">
                <a:latin typeface="HGPｺﾞｼｯｸM"/>
                <a:cs typeface="HGPｺﾞｼｯｸM"/>
              </a:rPr>
              <a:t>ISBN】978-4-89047-409-</a:t>
            </a:r>
            <a:r>
              <a:rPr sz="900" dirty="0">
                <a:latin typeface="HGPｺﾞｼｯｸM"/>
                <a:cs typeface="HGPｺﾞｼｯｸM"/>
              </a:rPr>
              <a:t>7</a:t>
            </a:r>
            <a:r>
              <a:rPr sz="900" spc="35" dirty="0">
                <a:latin typeface="HGPｺﾞｼｯｸM"/>
                <a:cs typeface="HGPｺﾞｼｯｸM"/>
              </a:rPr>
              <a:t> 【書籍コード】</a:t>
            </a:r>
            <a:r>
              <a:rPr sz="900" spc="-20" dirty="0">
                <a:latin typeface="HGPｺﾞｼｯｸM"/>
                <a:cs typeface="HGPｺﾞｼｯｸM"/>
              </a:rPr>
              <a:t>1710</a:t>
            </a:r>
            <a:endParaRPr sz="900" dirty="0">
              <a:latin typeface="HGPｺﾞｼｯｸM"/>
              <a:cs typeface="HGPｺﾞｼｯｸM"/>
            </a:endParaRPr>
          </a:p>
        </p:txBody>
      </p:sp>
      <p:sp>
        <p:nvSpPr>
          <p:cNvPr id="13" name="object 13"/>
          <p:cNvSpPr txBox="1"/>
          <p:nvPr/>
        </p:nvSpPr>
        <p:spPr>
          <a:xfrm>
            <a:off x="4082400" y="9537700"/>
            <a:ext cx="2518410" cy="648335"/>
          </a:xfrm>
          <a:prstGeom prst="rect">
            <a:avLst/>
          </a:prstGeom>
        </p:spPr>
        <p:txBody>
          <a:bodyPr vert="horz" wrap="square" lIns="0" tIns="43180" rIns="0" bIns="0" rtlCol="0">
            <a:spAutoFit/>
          </a:bodyPr>
          <a:lstStyle/>
          <a:p>
            <a:pPr marL="12700">
              <a:lnSpc>
                <a:spcPct val="100000"/>
              </a:lnSpc>
              <a:spcBef>
                <a:spcPts val="340"/>
              </a:spcBef>
            </a:pPr>
            <a:r>
              <a:rPr sz="900" b="1" spc="25" dirty="0">
                <a:latin typeface="游ゴシック"/>
                <a:cs typeface="游ゴシック"/>
              </a:rPr>
              <a:t>一般社団法人 日本原子力学会 標準課</a:t>
            </a:r>
            <a:endParaRPr sz="900" dirty="0">
              <a:latin typeface="游ゴシック"/>
              <a:cs typeface="游ゴシック"/>
            </a:endParaRPr>
          </a:p>
          <a:p>
            <a:pPr marL="12700" marR="5080">
              <a:lnSpc>
                <a:spcPts val="1200"/>
              </a:lnSpc>
              <a:spcBef>
                <a:spcPts val="60"/>
              </a:spcBef>
            </a:pPr>
            <a:r>
              <a:rPr sz="800" dirty="0">
                <a:latin typeface="游ゴシック"/>
                <a:cs typeface="游ゴシック"/>
              </a:rPr>
              <a:t>〒</a:t>
            </a:r>
            <a:r>
              <a:rPr sz="800" spc="-10" dirty="0">
                <a:latin typeface="游ゴシック"/>
                <a:cs typeface="游ゴシック"/>
              </a:rPr>
              <a:t>105-</a:t>
            </a:r>
            <a:r>
              <a:rPr sz="800" dirty="0">
                <a:latin typeface="游ゴシック"/>
                <a:cs typeface="游ゴシック"/>
              </a:rPr>
              <a:t>0004</a:t>
            </a:r>
            <a:r>
              <a:rPr sz="800" spc="10" dirty="0">
                <a:latin typeface="游ゴシック"/>
                <a:cs typeface="游ゴシック"/>
              </a:rPr>
              <a:t> 東京都港区新橋</a:t>
            </a:r>
            <a:r>
              <a:rPr sz="800" spc="-10" dirty="0">
                <a:latin typeface="游ゴシック"/>
                <a:cs typeface="游ゴシック"/>
              </a:rPr>
              <a:t>2-3-</a:t>
            </a:r>
            <a:r>
              <a:rPr sz="800" dirty="0">
                <a:latin typeface="游ゴシック"/>
                <a:cs typeface="游ゴシック"/>
              </a:rPr>
              <a:t>7</a:t>
            </a:r>
            <a:r>
              <a:rPr sz="800" spc="25" dirty="0">
                <a:latin typeface="游ゴシック"/>
                <a:cs typeface="游ゴシック"/>
              </a:rPr>
              <a:t>  新橋第二中ビル</a:t>
            </a:r>
            <a:r>
              <a:rPr sz="800" spc="-25" dirty="0">
                <a:latin typeface="游ゴシック"/>
                <a:cs typeface="游ゴシック"/>
              </a:rPr>
              <a:t>3F </a:t>
            </a:r>
            <a:r>
              <a:rPr sz="800" dirty="0">
                <a:latin typeface="游ゴシック"/>
                <a:cs typeface="游ゴシック"/>
              </a:rPr>
              <a:t>TEL: </a:t>
            </a:r>
            <a:r>
              <a:rPr sz="800" spc="-10" dirty="0">
                <a:latin typeface="游ゴシック"/>
                <a:cs typeface="游ゴシック"/>
              </a:rPr>
              <a:t>03-3508-</a:t>
            </a:r>
            <a:r>
              <a:rPr sz="800" dirty="0">
                <a:latin typeface="游ゴシック"/>
                <a:cs typeface="游ゴシック"/>
              </a:rPr>
              <a:t>1263</a:t>
            </a:r>
            <a:r>
              <a:rPr sz="800" spc="185" dirty="0">
                <a:latin typeface="游ゴシック"/>
                <a:cs typeface="游ゴシック"/>
              </a:rPr>
              <a:t>  </a:t>
            </a:r>
            <a:r>
              <a:rPr sz="800" dirty="0">
                <a:latin typeface="游ゴシック"/>
                <a:cs typeface="游ゴシック"/>
              </a:rPr>
              <a:t>FAX</a:t>
            </a:r>
            <a:r>
              <a:rPr sz="800" spc="5" dirty="0">
                <a:latin typeface="游ゴシック"/>
                <a:cs typeface="游ゴシック"/>
              </a:rPr>
              <a:t>: </a:t>
            </a:r>
            <a:r>
              <a:rPr sz="800" spc="-10" dirty="0">
                <a:latin typeface="游ゴシック"/>
                <a:cs typeface="游ゴシック"/>
              </a:rPr>
              <a:t>03-3581-</a:t>
            </a:r>
            <a:r>
              <a:rPr sz="800" spc="-20" dirty="0">
                <a:latin typeface="游ゴシック"/>
                <a:cs typeface="游ゴシック"/>
              </a:rPr>
              <a:t>6128</a:t>
            </a:r>
            <a:endParaRPr sz="800" dirty="0">
              <a:latin typeface="游ゴシック"/>
              <a:cs typeface="游ゴシック"/>
            </a:endParaRPr>
          </a:p>
          <a:p>
            <a:pPr marL="12700">
              <a:lnSpc>
                <a:spcPct val="100000"/>
              </a:lnSpc>
              <a:spcBef>
                <a:spcPts val="160"/>
              </a:spcBef>
            </a:pPr>
            <a:r>
              <a:rPr sz="800" dirty="0">
                <a:latin typeface="游ゴシック"/>
                <a:cs typeface="游ゴシック"/>
              </a:rPr>
              <a:t>E-mail:</a:t>
            </a:r>
            <a:r>
              <a:rPr sz="800" spc="-30" dirty="0">
                <a:latin typeface="游ゴシック"/>
                <a:cs typeface="游ゴシック"/>
              </a:rPr>
              <a:t> </a:t>
            </a:r>
            <a:r>
              <a:rPr sz="800" spc="-10" dirty="0">
                <a:latin typeface="游ゴシック"/>
                <a:cs typeface="游ゴシック"/>
                <a:hlinkClick r:id="rId2"/>
              </a:rPr>
              <a:t>sc@aesj.or.jp</a:t>
            </a:r>
            <a:endParaRPr sz="800" dirty="0">
              <a:latin typeface="游ゴシック"/>
              <a:cs typeface="游ゴシック"/>
            </a:endParaRPr>
          </a:p>
        </p:txBody>
      </p:sp>
      <p:sp>
        <p:nvSpPr>
          <p:cNvPr id="25" name="object 16">
            <a:extLst>
              <a:ext uri="{FF2B5EF4-FFF2-40B4-BE49-F238E27FC236}">
                <a16:creationId xmlns:a16="http://schemas.microsoft.com/office/drawing/2014/main" id="{56FD09CC-213A-4F65-874D-6003920A6A1C}"/>
              </a:ext>
            </a:extLst>
          </p:cNvPr>
          <p:cNvSpPr/>
          <p:nvPr/>
        </p:nvSpPr>
        <p:spPr>
          <a:xfrm>
            <a:off x="666000" y="9461500"/>
            <a:ext cx="6083935" cy="0"/>
          </a:xfrm>
          <a:custGeom>
            <a:avLst/>
            <a:gdLst/>
            <a:ahLst/>
            <a:cxnLst/>
            <a:rect l="l" t="t" r="r" b="b"/>
            <a:pathLst>
              <a:path w="6083934">
                <a:moveTo>
                  <a:pt x="0" y="0"/>
                </a:moveTo>
                <a:lnTo>
                  <a:pt x="6083935" y="0"/>
                </a:lnTo>
              </a:path>
            </a:pathLst>
          </a:custGeom>
          <a:ln w="25400">
            <a:solidFill>
              <a:srgbClr val="000000"/>
            </a:solidFill>
          </a:ln>
        </p:spPr>
        <p:txBody>
          <a:bodyPr wrap="square" lIns="0" tIns="0" rIns="0" bIns="0" rtlCol="0"/>
          <a:lstStyle/>
          <a:p>
            <a:endParaRPr/>
          </a:p>
        </p:txBody>
      </p:sp>
      <p:sp>
        <p:nvSpPr>
          <p:cNvPr id="23" name="スライド番号プレースホルダー 22">
            <a:extLst>
              <a:ext uri="{FF2B5EF4-FFF2-40B4-BE49-F238E27FC236}">
                <a16:creationId xmlns:a16="http://schemas.microsoft.com/office/drawing/2014/main" id="{5B52F80C-159F-4C40-BF77-6E001EF5D9D5}"/>
              </a:ext>
            </a:extLst>
          </p:cNvPr>
          <p:cNvSpPr>
            <a:spLocks noGrp="1"/>
          </p:cNvSpPr>
          <p:nvPr>
            <p:ph type="sldNum" sz="quarter" idx="7"/>
          </p:nvPr>
        </p:nvSpPr>
        <p:spPr>
          <a:xfrm>
            <a:off x="3702050" y="9994900"/>
            <a:ext cx="165100" cy="177800"/>
          </a:xfrm>
        </p:spPr>
        <p:txBody>
          <a:bodyPr/>
          <a:lstStyle/>
          <a:p>
            <a:pPr marL="38100">
              <a:lnSpc>
                <a:spcPts val="1370"/>
              </a:lnSpc>
            </a:pPr>
            <a:r>
              <a:rPr lang="en-US" altLang="ja-JP" dirty="0"/>
              <a:t>6</a:t>
            </a:r>
          </a:p>
        </p:txBody>
      </p:sp>
      <p:sp>
        <p:nvSpPr>
          <p:cNvPr id="4" name="テキスト ボックス 3">
            <a:extLst>
              <a:ext uri="{FF2B5EF4-FFF2-40B4-BE49-F238E27FC236}">
                <a16:creationId xmlns:a16="http://schemas.microsoft.com/office/drawing/2014/main" id="{90E213A6-40AF-E5C9-B798-86805C234781}"/>
              </a:ext>
            </a:extLst>
          </p:cNvPr>
          <p:cNvSpPr txBox="1"/>
          <p:nvPr/>
        </p:nvSpPr>
        <p:spPr>
          <a:xfrm>
            <a:off x="6300000" y="3364876"/>
            <a:ext cx="415498" cy="230832"/>
          </a:xfrm>
          <a:prstGeom prst="rect">
            <a:avLst/>
          </a:prstGeom>
          <a:solidFill>
            <a:schemeClr val="tx2"/>
          </a:solidFill>
        </p:spPr>
        <p:txBody>
          <a:bodyPr wrap="none" rtlCol="0">
            <a:spAutoFit/>
          </a:bodyPr>
          <a:lstStyle/>
          <a:p>
            <a:r>
              <a:rPr kumimoji="1" lang="ja-JP" altLang="en-US" sz="900" dirty="0">
                <a:solidFill>
                  <a:schemeClr val="bg1"/>
                </a:solidFill>
              </a:rPr>
              <a:t>再掲</a:t>
            </a:r>
          </a:p>
        </p:txBody>
      </p:sp>
      <p:sp>
        <p:nvSpPr>
          <p:cNvPr id="26" name="テキスト ボックス 25">
            <a:extLst>
              <a:ext uri="{FF2B5EF4-FFF2-40B4-BE49-F238E27FC236}">
                <a16:creationId xmlns:a16="http://schemas.microsoft.com/office/drawing/2014/main" id="{854CE90A-7E34-6561-5904-2ED9E39CE673}"/>
              </a:ext>
            </a:extLst>
          </p:cNvPr>
          <p:cNvSpPr txBox="1"/>
          <p:nvPr/>
        </p:nvSpPr>
        <p:spPr>
          <a:xfrm>
            <a:off x="6300000" y="4181425"/>
            <a:ext cx="415498" cy="230832"/>
          </a:xfrm>
          <a:prstGeom prst="rect">
            <a:avLst/>
          </a:prstGeom>
          <a:solidFill>
            <a:schemeClr val="tx2"/>
          </a:solidFill>
        </p:spPr>
        <p:txBody>
          <a:bodyPr wrap="none" rtlCol="0">
            <a:spAutoFit/>
          </a:bodyPr>
          <a:lstStyle/>
          <a:p>
            <a:r>
              <a:rPr kumimoji="1" lang="ja-JP" altLang="en-US" sz="900" dirty="0">
                <a:solidFill>
                  <a:schemeClr val="bg1"/>
                </a:solidFill>
              </a:rPr>
              <a:t>再掲</a:t>
            </a:r>
          </a:p>
        </p:txBody>
      </p:sp>
      <p:sp>
        <p:nvSpPr>
          <p:cNvPr id="27" name="テキスト ボックス 26">
            <a:extLst>
              <a:ext uri="{FF2B5EF4-FFF2-40B4-BE49-F238E27FC236}">
                <a16:creationId xmlns:a16="http://schemas.microsoft.com/office/drawing/2014/main" id="{1D9E0170-86F4-0163-BA17-D02CBC2BC23C}"/>
              </a:ext>
            </a:extLst>
          </p:cNvPr>
          <p:cNvSpPr txBox="1"/>
          <p:nvPr/>
        </p:nvSpPr>
        <p:spPr>
          <a:xfrm>
            <a:off x="6300000" y="5013145"/>
            <a:ext cx="415498" cy="230832"/>
          </a:xfrm>
          <a:prstGeom prst="rect">
            <a:avLst/>
          </a:prstGeom>
          <a:solidFill>
            <a:schemeClr val="tx2"/>
          </a:solidFill>
        </p:spPr>
        <p:txBody>
          <a:bodyPr wrap="none" rtlCol="0">
            <a:spAutoFit/>
          </a:bodyPr>
          <a:lstStyle/>
          <a:p>
            <a:r>
              <a:rPr kumimoji="1" lang="ja-JP" altLang="en-US" sz="900" dirty="0">
                <a:solidFill>
                  <a:schemeClr val="bg1"/>
                </a:solidFill>
              </a:rPr>
              <a:t>再掲</a:t>
            </a:r>
          </a:p>
        </p:txBody>
      </p:sp>
      <p:sp>
        <p:nvSpPr>
          <p:cNvPr id="5" name="object 15">
            <a:extLst>
              <a:ext uri="{FF2B5EF4-FFF2-40B4-BE49-F238E27FC236}">
                <a16:creationId xmlns:a16="http://schemas.microsoft.com/office/drawing/2014/main" id="{C9F78CF7-D8D9-3612-0786-83359388CBB8}"/>
              </a:ext>
            </a:extLst>
          </p:cNvPr>
          <p:cNvSpPr txBox="1"/>
          <p:nvPr/>
        </p:nvSpPr>
        <p:spPr>
          <a:xfrm>
            <a:off x="806400" y="9537700"/>
            <a:ext cx="3024505" cy="311047"/>
          </a:xfrm>
          <a:prstGeom prst="rect">
            <a:avLst/>
          </a:prstGeom>
        </p:spPr>
        <p:txBody>
          <a:bodyPr vert="horz" wrap="square" lIns="0" tIns="12700" rIns="0" bIns="0" rtlCol="0">
            <a:spAutoFit/>
          </a:bodyPr>
          <a:lstStyle/>
          <a:p>
            <a:pPr marL="12700" marR="5080">
              <a:lnSpc>
                <a:spcPct val="125000"/>
              </a:lnSpc>
              <a:spcBef>
                <a:spcPts val="100"/>
              </a:spcBef>
            </a:pPr>
            <a:r>
              <a:rPr sz="800" spc="-15" dirty="0">
                <a:latin typeface="游ゴシック" panose="020B0400000000000000" pitchFamily="50" charset="-128"/>
                <a:ea typeface="游ゴシック" panose="020B0400000000000000" pitchFamily="50" charset="-128"/>
                <a:cs typeface="ＭＳ 明朝"/>
              </a:rPr>
              <a:t>※記載価格は，税込です。また，発送には送料が別途</a:t>
            </a:r>
            <a:r>
              <a:rPr sz="800" spc="-10" dirty="0">
                <a:latin typeface="游ゴシック" panose="020B0400000000000000" pitchFamily="50" charset="-128"/>
                <a:ea typeface="游ゴシック" panose="020B0400000000000000" pitchFamily="50" charset="-128"/>
                <a:cs typeface="ＭＳ 明朝"/>
              </a:rPr>
              <a:t>550</a:t>
            </a:r>
            <a:r>
              <a:rPr sz="800" spc="-25" dirty="0">
                <a:latin typeface="游ゴシック" panose="020B0400000000000000" pitchFamily="50" charset="-128"/>
                <a:ea typeface="游ゴシック" panose="020B0400000000000000" pitchFamily="50" charset="-128"/>
                <a:cs typeface="ＭＳ 明朝"/>
              </a:rPr>
              <a:t>円(税込)</a:t>
            </a:r>
            <a:r>
              <a:rPr sz="800" spc="-15" dirty="0">
                <a:latin typeface="游ゴシック" panose="020B0400000000000000" pitchFamily="50" charset="-128"/>
                <a:ea typeface="游ゴシック" panose="020B0400000000000000" pitchFamily="50" charset="-128"/>
                <a:cs typeface="ＭＳ 明朝"/>
              </a:rPr>
              <a:t>必要となります。</a:t>
            </a:r>
            <a:endParaRPr sz="800" dirty="0">
              <a:latin typeface="游ゴシック" panose="020B0400000000000000" pitchFamily="50" charset="-128"/>
              <a:ea typeface="游ゴシック" panose="020B0400000000000000" pitchFamily="50" charset="-128"/>
              <a:cs typeface="ＭＳ 明朝"/>
            </a:endParaRPr>
          </a:p>
        </p:txBody>
      </p:sp>
      <p:sp>
        <p:nvSpPr>
          <p:cNvPr id="8" name="object 10">
            <a:extLst>
              <a:ext uri="{FF2B5EF4-FFF2-40B4-BE49-F238E27FC236}">
                <a16:creationId xmlns:a16="http://schemas.microsoft.com/office/drawing/2014/main" id="{1D5B8382-355D-0BC5-ED10-DF87A5D94ECA}"/>
              </a:ext>
            </a:extLst>
          </p:cNvPr>
          <p:cNvSpPr txBox="1"/>
          <p:nvPr/>
        </p:nvSpPr>
        <p:spPr>
          <a:xfrm>
            <a:off x="691200" y="3053595"/>
            <a:ext cx="5929916" cy="627095"/>
          </a:xfrm>
          <a:prstGeom prst="rect">
            <a:avLst/>
          </a:prstGeom>
        </p:spPr>
        <p:txBody>
          <a:bodyPr vert="horz" wrap="square" lIns="0" tIns="26670" rIns="0" bIns="0" rtlCol="0">
            <a:spAutoFit/>
          </a:bodyPr>
          <a:lstStyle/>
          <a:p>
            <a:pPr marL="12700"/>
            <a:r>
              <a:rPr lang="ja-JP" altLang="en-US" sz="1050" spc="-20" dirty="0">
                <a:latin typeface="HGPｺﾞｼｯｸM" panose="020B0600000000000000" pitchFamily="50" charset="-128"/>
                <a:ea typeface="HGPｺﾞｼｯｸM" panose="020B0600000000000000" pitchFamily="50" charset="-128"/>
                <a:cs typeface="HGPｺﾞｼｯｸM"/>
              </a:rPr>
              <a:t>原子力発電所の出力運転状態を対象とした確率論的リスク評価に関する実施基準（レベル２</a:t>
            </a:r>
            <a:r>
              <a:rPr lang="en-US" altLang="ja-JP" sz="1050" spc="-20" dirty="0">
                <a:latin typeface="HGPｺﾞｼｯｸM" panose="020B0600000000000000" pitchFamily="50" charset="-128"/>
                <a:ea typeface="HGPｺﾞｼｯｸM" panose="020B0600000000000000" pitchFamily="50" charset="-128"/>
                <a:cs typeface="HGPｺﾞｼｯｸM"/>
              </a:rPr>
              <a:t>PRA</a:t>
            </a:r>
            <a:r>
              <a:rPr lang="ja-JP" altLang="en-US" sz="1050" spc="-20" dirty="0">
                <a:latin typeface="HGPｺﾞｼｯｸM" panose="020B0600000000000000" pitchFamily="50" charset="-128"/>
                <a:ea typeface="HGPｺﾞｼｯｸM" panose="020B0600000000000000" pitchFamily="50" charset="-128"/>
                <a:cs typeface="HGPｺﾞｼｯｸM"/>
              </a:rPr>
              <a:t>編）：</a:t>
            </a:r>
            <a:r>
              <a:rPr lang="en-US" altLang="ja-JP" sz="1050" spc="-20" dirty="0">
                <a:latin typeface="HGPｺﾞｼｯｸM" panose="020B0600000000000000" pitchFamily="50" charset="-128"/>
                <a:ea typeface="HGPｺﾞｼｯｸM" panose="020B0600000000000000" pitchFamily="50" charset="-128"/>
                <a:cs typeface="HGPｺﾞｼｯｸM"/>
              </a:rPr>
              <a:t>2022</a:t>
            </a:r>
            <a:r>
              <a:rPr lang="ja-JP" altLang="en-US" sz="1050" spc="-20" dirty="0">
                <a:latin typeface="HGPｺﾞｼｯｸM" panose="020B0600000000000000" pitchFamily="50" charset="-128"/>
                <a:ea typeface="HGPｺﾞｼｯｸM" panose="020B0600000000000000" pitchFamily="50" charset="-128"/>
                <a:cs typeface="HGPｺﾞｼｯｸM"/>
              </a:rPr>
              <a:t>（</a:t>
            </a:r>
            <a:r>
              <a:rPr lang="en-US" altLang="ja-JP" sz="1050" spc="-20" dirty="0">
                <a:latin typeface="HGPｺﾞｼｯｸM" panose="020B0600000000000000" pitchFamily="50" charset="-128"/>
                <a:ea typeface="HGPｺﾞｼｯｸM" panose="020B0600000000000000" pitchFamily="50" charset="-128"/>
                <a:cs typeface="HGPｺﾞｼｯｸM"/>
              </a:rPr>
              <a:t>AESJ-SC-RK012</a:t>
            </a:r>
            <a:r>
              <a:rPr lang="ja-JP" altLang="en-US" sz="1050" spc="-20" dirty="0">
                <a:latin typeface="HGPｺﾞｼｯｸM" panose="020B0600000000000000" pitchFamily="50" charset="-128"/>
                <a:ea typeface="HGPｺﾞｼｯｸM" panose="020B0600000000000000" pitchFamily="50" charset="-128"/>
                <a:cs typeface="HGPｺﾞｼｯｸM"/>
              </a:rPr>
              <a:t>：</a:t>
            </a:r>
            <a:r>
              <a:rPr lang="en-US" altLang="ja-JP" sz="1050" spc="-20" dirty="0">
                <a:latin typeface="HGPｺﾞｼｯｸM" panose="020B0600000000000000" pitchFamily="50" charset="-128"/>
                <a:ea typeface="HGPｺﾞｼｯｸM" panose="020B0600000000000000" pitchFamily="50" charset="-128"/>
                <a:cs typeface="HGPｺﾞｼｯｸM"/>
              </a:rPr>
              <a:t>2022</a:t>
            </a:r>
            <a:r>
              <a:rPr lang="ja-JP" altLang="en-US" sz="1050" spc="-20" dirty="0">
                <a:latin typeface="HGPｺﾞｼｯｸM" panose="020B0600000000000000" pitchFamily="50" charset="-128"/>
                <a:ea typeface="HGPｺﾞｼｯｸM" panose="020B0600000000000000" pitchFamily="50" charset="-128"/>
                <a:cs typeface="HGPｺﾞｼｯｸM"/>
              </a:rPr>
              <a:t>）</a:t>
            </a:r>
            <a:endParaRPr lang="en-US" altLang="ja-JP" sz="1050" spc="-20" dirty="0">
              <a:latin typeface="HGPｺﾞｼｯｸM" panose="020B0600000000000000" pitchFamily="50" charset="-128"/>
              <a:ea typeface="HGPｺﾞｼｯｸM" panose="020B0600000000000000" pitchFamily="50" charset="-128"/>
              <a:cs typeface="HGPｺﾞｼｯｸM"/>
            </a:endParaRPr>
          </a:p>
          <a:p>
            <a:pPr marL="12700"/>
            <a:r>
              <a:rPr lang="en-US" altLang="ja-JP" sz="900" spc="-10" dirty="0">
                <a:latin typeface="HGPｺﾞｼｯｸM"/>
                <a:cs typeface="HGPｺﾞｼｯｸM"/>
              </a:rPr>
              <a:t>【</a:t>
            </a:r>
            <a:r>
              <a:rPr lang="ja-JP" altLang="en-US" sz="900" spc="-10" dirty="0">
                <a:latin typeface="HGPｺﾞｼｯｸM"/>
                <a:cs typeface="HGPｺﾞｼｯｸM"/>
              </a:rPr>
              <a:t>担当分科会</a:t>
            </a:r>
            <a:r>
              <a:rPr lang="en-US" altLang="ja-JP" sz="900" spc="-10" dirty="0">
                <a:latin typeface="HGPｺﾞｼｯｸM"/>
                <a:cs typeface="HGPｺﾞｼｯｸM"/>
              </a:rPr>
              <a:t>】</a:t>
            </a:r>
            <a:r>
              <a:rPr lang="ja-JP" altLang="en-US" sz="900" spc="-10" dirty="0">
                <a:latin typeface="HGPｺﾞｼｯｸM"/>
                <a:cs typeface="HGPｺﾞｼｯｸM"/>
              </a:rPr>
              <a:t>レベル</a:t>
            </a:r>
            <a:r>
              <a:rPr lang="en-US" altLang="ja-JP" sz="900" spc="-10" dirty="0">
                <a:latin typeface="HGPｺﾞｼｯｸM"/>
                <a:cs typeface="HGPｺﾞｼｯｸM"/>
              </a:rPr>
              <a:t>2PRA</a:t>
            </a:r>
            <a:r>
              <a:rPr lang="ja-JP" altLang="en-US" sz="900" spc="-10" dirty="0">
                <a:latin typeface="HGPｺﾞｼｯｸM"/>
                <a:cs typeface="HGPｺﾞｼｯｸM"/>
              </a:rPr>
              <a:t>分科会</a:t>
            </a:r>
            <a:endParaRPr lang="ja-JP" altLang="en-US" sz="900" dirty="0">
              <a:latin typeface="HGPｺﾞｼｯｸM"/>
              <a:cs typeface="HGPｺﾞｼｯｸM"/>
            </a:endParaRPr>
          </a:p>
          <a:p>
            <a:pPr marL="12700"/>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】23</a:t>
            </a:r>
            <a:r>
              <a:rPr lang="en-US" altLang="ja-JP" sz="900" spc="-10" dirty="0">
                <a:latin typeface="HGPｺﾞｼｯｸM"/>
                <a:cs typeface="HGPｺﾞｼｯｸM"/>
              </a:rPr>
              <a:t>,650</a:t>
            </a:r>
            <a:r>
              <a:rPr lang="ja-JP" altLang="en-US" sz="900" spc="10" dirty="0">
                <a:latin typeface="HGPｺﾞｼｯｸM"/>
                <a:cs typeface="HGPｺﾞｼｯｸM"/>
              </a:rPr>
              <a:t>円 </a:t>
            </a:r>
            <a:r>
              <a:rPr lang="en-US" altLang="ja-JP" sz="900" spc="10" dirty="0">
                <a:latin typeface="HGPｺﾞｼｯｸM"/>
                <a:cs typeface="HGPｺﾞｼｯｸM"/>
              </a:rPr>
              <a:t>【</a:t>
            </a:r>
            <a:r>
              <a:rPr lang="ja-JP" altLang="en-US" sz="900" spc="10" dirty="0">
                <a:latin typeface="HGPｺﾞｼｯｸM"/>
                <a:cs typeface="HGPｺﾞｼｯｸM"/>
              </a:rPr>
              <a:t>会員価格・税込</a:t>
            </a:r>
            <a:r>
              <a:rPr lang="en-US" altLang="ja-JP" sz="900" spc="10" dirty="0">
                <a:latin typeface="HGPｺﾞｼｯｸM"/>
                <a:cs typeface="HGPｺﾞｼｯｸM"/>
              </a:rPr>
              <a:t>】19</a:t>
            </a:r>
            <a:r>
              <a:rPr lang="en-US" altLang="ja-JP" sz="900" spc="-10" dirty="0">
                <a:latin typeface="HGPｺﾞｼｯｸM"/>
                <a:cs typeface="HGPｺﾞｼｯｸM"/>
              </a:rPr>
              <a:t>,250</a:t>
            </a:r>
            <a:r>
              <a:rPr lang="ja-JP" altLang="en-US" sz="900" spc="80" dirty="0">
                <a:latin typeface="HGPｺﾞｼｯｸM"/>
                <a:cs typeface="HGPｺﾞｼｯｸM"/>
              </a:rPr>
              <a:t>円 </a:t>
            </a:r>
            <a:r>
              <a:rPr lang="en-US" altLang="ja-JP" sz="900" spc="80" dirty="0">
                <a:latin typeface="HGPｺﾞｼｯｸM"/>
                <a:cs typeface="HGPｺﾞｼｯｸM"/>
              </a:rPr>
              <a:t>【</a:t>
            </a:r>
            <a:r>
              <a:rPr lang="en-US" altLang="ja-JP" sz="900" spc="-10" dirty="0">
                <a:latin typeface="HGPｺﾞｼｯｸM"/>
                <a:cs typeface="HGPｺﾞｼｯｸM"/>
              </a:rPr>
              <a:t>ISBN】978-4-89047-453-0</a:t>
            </a:r>
            <a:r>
              <a:rPr lang="ja-JP" altLang="en-US" sz="900" spc="35"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5" dirty="0">
                <a:latin typeface="HGPｺﾞｼｯｸM"/>
                <a:cs typeface="HGPｺﾞｼｯｸM"/>
              </a:rPr>
              <a:t>2304</a:t>
            </a:r>
          </a:p>
        </p:txBody>
      </p:sp>
      <p:sp>
        <p:nvSpPr>
          <p:cNvPr id="18" name="object 10">
            <a:extLst>
              <a:ext uri="{FF2B5EF4-FFF2-40B4-BE49-F238E27FC236}">
                <a16:creationId xmlns:a16="http://schemas.microsoft.com/office/drawing/2014/main" id="{5E7A7458-DEAB-F2BF-DDEA-D88B0071E99E}"/>
              </a:ext>
            </a:extLst>
          </p:cNvPr>
          <p:cNvSpPr txBox="1"/>
          <p:nvPr/>
        </p:nvSpPr>
        <p:spPr>
          <a:xfrm>
            <a:off x="691200" y="4658539"/>
            <a:ext cx="5929916" cy="639919"/>
          </a:xfrm>
          <a:prstGeom prst="rect">
            <a:avLst/>
          </a:prstGeom>
        </p:spPr>
        <p:txBody>
          <a:bodyPr vert="horz" wrap="square" lIns="0" tIns="26670" rIns="0" bIns="0" rtlCol="0">
            <a:spAutoFit/>
          </a:bodyPr>
          <a:lstStyle/>
          <a:p>
            <a:pPr marL="12700">
              <a:lnSpc>
                <a:spcPct val="100000"/>
              </a:lnSpc>
            </a:pPr>
            <a:r>
              <a:rPr lang="ja-JP" altLang="en-US" sz="1050" spc="-15" dirty="0">
                <a:latin typeface="HGPｺﾞｼｯｸM" panose="020B0600000000000000" pitchFamily="50" charset="-128"/>
                <a:ea typeface="HGPｺﾞｼｯｸM" panose="020B0600000000000000" pitchFamily="50" charset="-128"/>
                <a:cs typeface="HGPｺﾞｼｯｸM"/>
              </a:rPr>
              <a:t>原子力発電所の内的事象を起因とした確率論的リスク評価に関する基準（レベル１</a:t>
            </a:r>
            <a:r>
              <a:rPr lang="en-US" altLang="ja-JP" sz="1050" spc="-15" dirty="0">
                <a:latin typeface="HGPｺﾞｼｯｸM" panose="020B0600000000000000" pitchFamily="50" charset="-128"/>
                <a:ea typeface="HGPｺﾞｼｯｸM" panose="020B0600000000000000" pitchFamily="50" charset="-128"/>
                <a:cs typeface="HGPｺﾞｼｯｸM"/>
              </a:rPr>
              <a:t>PRA </a:t>
            </a:r>
            <a:r>
              <a:rPr lang="ja-JP" altLang="en-US" sz="1050" spc="-15" dirty="0">
                <a:latin typeface="HGPｺﾞｼｯｸM" panose="020B0600000000000000" pitchFamily="50" charset="-128"/>
                <a:ea typeface="HGPｺﾞｼｯｸM" panose="020B0600000000000000" pitchFamily="50" charset="-128"/>
                <a:cs typeface="HGPｺﾞｼｯｸM"/>
              </a:rPr>
              <a:t>編）：</a:t>
            </a:r>
            <a:r>
              <a:rPr lang="en-US" altLang="ja-JP" sz="1050" spc="-15" dirty="0">
                <a:latin typeface="HGPｺﾞｼｯｸM" panose="020B0600000000000000" pitchFamily="50" charset="-128"/>
                <a:ea typeface="HGPｺﾞｼｯｸM" panose="020B0600000000000000" pitchFamily="50" charset="-128"/>
                <a:cs typeface="HGPｺﾞｼｯｸM"/>
              </a:rPr>
              <a:t>2022</a:t>
            </a:r>
            <a:r>
              <a:rPr lang="ja-JP" altLang="en-US" sz="1050" spc="-15" dirty="0">
                <a:latin typeface="HGPｺﾞｼｯｸM" panose="020B0600000000000000" pitchFamily="50" charset="-128"/>
                <a:ea typeface="HGPｺﾞｼｯｸM" panose="020B0600000000000000" pitchFamily="50" charset="-128"/>
                <a:cs typeface="HGPｺﾞｼｯｸM"/>
              </a:rPr>
              <a:t>（</a:t>
            </a:r>
            <a:r>
              <a:rPr lang="en-US" altLang="ja-JP" sz="1050" spc="-15" dirty="0">
                <a:latin typeface="HGPｺﾞｼｯｸM" panose="020B0600000000000000" pitchFamily="50" charset="-128"/>
                <a:ea typeface="HGPｺﾞｼｯｸM" panose="020B0600000000000000" pitchFamily="50" charset="-128"/>
                <a:cs typeface="HGPｺﾞｼｯｸM"/>
              </a:rPr>
              <a:t>AESJ-SC-RK010:2022</a:t>
            </a:r>
            <a:r>
              <a:rPr lang="ja-JP" altLang="en-US" sz="1050" spc="-15" dirty="0">
                <a:latin typeface="HGPｺﾞｼｯｸM" panose="020B0600000000000000" pitchFamily="50" charset="-128"/>
                <a:ea typeface="HGPｺﾞｼｯｸM" panose="020B0600000000000000" pitchFamily="50" charset="-128"/>
                <a:cs typeface="HGPｺﾞｼｯｸM"/>
              </a:rPr>
              <a:t>）</a:t>
            </a:r>
            <a:endParaRPr lang="en-US" altLang="ja-JP" sz="1050" spc="-15" dirty="0">
              <a:latin typeface="HGPｺﾞｼｯｸM" panose="020B0600000000000000" pitchFamily="50" charset="-128"/>
              <a:ea typeface="HGPｺﾞｼｯｸM" panose="020B0600000000000000" pitchFamily="50" charset="-128"/>
              <a:cs typeface="HGPｺﾞｼｯｸM"/>
            </a:endParaRPr>
          </a:p>
          <a:p>
            <a:pPr marL="12700">
              <a:lnSpc>
                <a:spcPct val="100000"/>
              </a:lnSpc>
            </a:pPr>
            <a:r>
              <a:rPr lang="en-US" altLang="ja-JP" sz="900" spc="-10" dirty="0">
                <a:latin typeface="HGPｺﾞｼｯｸM"/>
                <a:cs typeface="HGPｺﾞｼｯｸM"/>
              </a:rPr>
              <a:t>【</a:t>
            </a:r>
            <a:r>
              <a:rPr lang="ja-JP" altLang="en-US" sz="900" spc="-10" dirty="0">
                <a:latin typeface="HGPｺﾞｼｯｸM"/>
                <a:cs typeface="HGPｺﾞｼｯｸM"/>
              </a:rPr>
              <a:t>担当分科会</a:t>
            </a:r>
            <a:r>
              <a:rPr lang="en-US" altLang="ja-JP" sz="900" spc="-10" dirty="0">
                <a:latin typeface="HGPｺﾞｼｯｸM"/>
                <a:cs typeface="HGPｺﾞｼｯｸM"/>
              </a:rPr>
              <a:t>】</a:t>
            </a:r>
            <a:r>
              <a:rPr lang="ja-JP" altLang="en-US" sz="900" spc="-10" dirty="0">
                <a:latin typeface="HGPｺﾞｼｯｸM"/>
                <a:cs typeface="HGPｺﾞｼｯｸM"/>
              </a:rPr>
              <a:t>レベル１</a:t>
            </a:r>
            <a:r>
              <a:rPr lang="en-US" altLang="ja-JP" sz="900" spc="-10" dirty="0">
                <a:latin typeface="HGPｺﾞｼｯｸM"/>
                <a:cs typeface="HGPｺﾞｼｯｸM"/>
              </a:rPr>
              <a:t>PRA</a:t>
            </a:r>
            <a:r>
              <a:rPr lang="ja-JP" altLang="en-US" sz="900" spc="-10" dirty="0">
                <a:latin typeface="HGPｺﾞｼｯｸM"/>
                <a:cs typeface="HGPｺﾞｼｯｸM"/>
              </a:rPr>
              <a:t>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10,450</a:t>
            </a:r>
            <a:r>
              <a:rPr lang="ja-JP" altLang="en-US" sz="900" spc="10" dirty="0">
                <a:latin typeface="HGPｺﾞｼｯｸM"/>
                <a:cs typeface="HGPｺﾞｼｯｸM"/>
              </a:rPr>
              <a:t> 円 </a:t>
            </a:r>
            <a:r>
              <a:rPr lang="en-US" altLang="ja-JP" sz="900" spc="10" dirty="0">
                <a:latin typeface="HGPｺﾞｼｯｸM"/>
                <a:cs typeface="HGPｺﾞｼｯｸM"/>
              </a:rPr>
              <a:t>【</a:t>
            </a:r>
            <a:r>
              <a:rPr lang="ja-JP" altLang="en-US" sz="900" spc="10" dirty="0">
                <a:latin typeface="HGPｺﾞｼｯｸM"/>
                <a:cs typeface="HGPｺﾞｼｯｸM"/>
              </a:rPr>
              <a:t>会員価格・税込</a:t>
            </a:r>
            <a:r>
              <a:rPr lang="en-US" altLang="ja-JP" sz="900" spc="10" dirty="0">
                <a:latin typeface="HGPｺﾞｼｯｸM"/>
                <a:cs typeface="HGPｺﾞｼｯｸM"/>
              </a:rPr>
              <a:t>】8</a:t>
            </a:r>
            <a:r>
              <a:rPr lang="en-US" altLang="ja-JP" sz="900" spc="-10" dirty="0">
                <a:latin typeface="HGPｺﾞｼｯｸM"/>
                <a:cs typeface="HGPｺﾞｼｯｸM"/>
              </a:rPr>
              <a:t>,250</a:t>
            </a:r>
            <a:r>
              <a:rPr lang="ja-JP" altLang="en-US" sz="900" spc="80" dirty="0">
                <a:latin typeface="HGPｺﾞｼｯｸM"/>
                <a:cs typeface="HGPｺﾞｼｯｸM"/>
              </a:rPr>
              <a:t> 円 </a:t>
            </a:r>
            <a:r>
              <a:rPr lang="en-US" altLang="ja-JP" sz="900" spc="80" dirty="0">
                <a:latin typeface="HGPｺﾞｼｯｸM"/>
                <a:cs typeface="HGPｺﾞｼｯｸM"/>
              </a:rPr>
              <a:t>【</a:t>
            </a:r>
            <a:r>
              <a:rPr lang="en-US" altLang="ja-JP" sz="900" spc="-10" dirty="0">
                <a:latin typeface="HGPｺﾞｼｯｸM"/>
                <a:cs typeface="HGPｺﾞｼｯｸM"/>
              </a:rPr>
              <a:t>ISBN】978-4-89047-444-8</a:t>
            </a:r>
            <a:r>
              <a:rPr lang="ja-JP" altLang="en-US" sz="900" spc="35"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5" dirty="0">
                <a:latin typeface="HGPｺﾞｼｯｸM"/>
                <a:cs typeface="HGPｺﾞｼｯｸM"/>
              </a:rPr>
              <a:t>2202</a:t>
            </a:r>
            <a:endParaRPr lang="en-US" altLang="ja-JP" sz="900" b="1" spc="-20" dirty="0">
              <a:latin typeface="HGPｺﾞｼｯｸM"/>
              <a:cs typeface="HGPｺﾞｼｯｸM"/>
            </a:endParaRPr>
          </a:p>
        </p:txBody>
      </p:sp>
      <p:sp>
        <p:nvSpPr>
          <p:cNvPr id="24" name="object 10">
            <a:extLst>
              <a:ext uri="{FF2B5EF4-FFF2-40B4-BE49-F238E27FC236}">
                <a16:creationId xmlns:a16="http://schemas.microsoft.com/office/drawing/2014/main" id="{A649D74B-7DA2-7433-EE11-3128D75BA9AB}"/>
              </a:ext>
            </a:extLst>
          </p:cNvPr>
          <p:cNvSpPr txBox="1"/>
          <p:nvPr/>
        </p:nvSpPr>
        <p:spPr>
          <a:xfrm>
            <a:off x="691200" y="3857575"/>
            <a:ext cx="5929916" cy="639919"/>
          </a:xfrm>
          <a:prstGeom prst="rect">
            <a:avLst/>
          </a:prstGeom>
        </p:spPr>
        <p:txBody>
          <a:bodyPr vert="horz" wrap="square" lIns="0" tIns="26670" rIns="0" bIns="0" rtlCol="0">
            <a:spAutoFit/>
          </a:bodyPr>
          <a:lstStyle/>
          <a:p>
            <a:pPr marL="12700">
              <a:lnSpc>
                <a:spcPct val="100000"/>
              </a:lnSpc>
            </a:pPr>
            <a:r>
              <a:rPr lang="ja-JP" altLang="en-US" sz="1050" spc="-15" dirty="0">
                <a:latin typeface="HGPｺﾞｼｯｸM" panose="020B0600000000000000" pitchFamily="50" charset="-128"/>
                <a:ea typeface="HGPｺﾞｼｯｸM" panose="020B0600000000000000" pitchFamily="50" charset="-128"/>
                <a:cs typeface="HGPｺﾞｼｯｸM"/>
              </a:rPr>
              <a:t>原子力発電所の内的事象を起因とした確率論的リスク評価に関する指針（レベル１</a:t>
            </a:r>
            <a:r>
              <a:rPr lang="en-US" altLang="ja-JP" sz="1050" spc="-15" dirty="0">
                <a:latin typeface="HGPｺﾞｼｯｸM" panose="020B0600000000000000" pitchFamily="50" charset="-128"/>
                <a:ea typeface="HGPｺﾞｼｯｸM" panose="020B0600000000000000" pitchFamily="50" charset="-128"/>
                <a:cs typeface="HGPｺﾞｼｯｸM"/>
              </a:rPr>
              <a:t>PRA </a:t>
            </a:r>
            <a:r>
              <a:rPr lang="ja-JP" altLang="en-US" sz="1050" spc="-15" dirty="0">
                <a:latin typeface="HGPｺﾞｼｯｸM" panose="020B0600000000000000" pitchFamily="50" charset="-128"/>
                <a:ea typeface="HGPｺﾞｼｯｸM" panose="020B0600000000000000" pitchFamily="50" charset="-128"/>
                <a:cs typeface="HGPｺﾞｼｯｸM"/>
              </a:rPr>
              <a:t>編）：</a:t>
            </a:r>
            <a:r>
              <a:rPr lang="en-US" altLang="ja-JP" sz="1050" spc="-15" dirty="0">
                <a:latin typeface="HGPｺﾞｼｯｸM" panose="020B0600000000000000" pitchFamily="50" charset="-128"/>
                <a:ea typeface="HGPｺﾞｼｯｸM" panose="020B0600000000000000" pitchFamily="50" charset="-128"/>
                <a:cs typeface="HGPｺﾞｼｯｸM"/>
              </a:rPr>
              <a:t>2022</a:t>
            </a:r>
            <a:r>
              <a:rPr lang="ja-JP" altLang="en-US" sz="1050" spc="-15" dirty="0">
                <a:latin typeface="HGPｺﾞｼｯｸM" panose="020B0600000000000000" pitchFamily="50" charset="-128"/>
                <a:ea typeface="HGPｺﾞｼｯｸM" panose="020B0600000000000000" pitchFamily="50" charset="-128"/>
                <a:cs typeface="HGPｺﾞｼｯｸM"/>
              </a:rPr>
              <a:t>（</a:t>
            </a:r>
            <a:r>
              <a:rPr lang="en-US" altLang="ja-JP" sz="1050" spc="-15" dirty="0">
                <a:latin typeface="HGPｺﾞｼｯｸM" panose="020B0600000000000000" pitchFamily="50" charset="-128"/>
                <a:ea typeface="HGPｺﾞｼｯｸM" panose="020B0600000000000000" pitchFamily="50" charset="-128"/>
                <a:cs typeface="HGPｺﾞｼｯｸM"/>
              </a:rPr>
              <a:t>AESJ-SC-RK011:2022</a:t>
            </a:r>
            <a:r>
              <a:rPr lang="ja-JP" altLang="en-US" sz="1050" spc="-15" dirty="0">
                <a:latin typeface="HGPｺﾞｼｯｸM" panose="020B0600000000000000" pitchFamily="50" charset="-128"/>
                <a:ea typeface="HGPｺﾞｼｯｸM" panose="020B0600000000000000" pitchFamily="50" charset="-128"/>
                <a:cs typeface="HGPｺﾞｼｯｸM"/>
              </a:rPr>
              <a:t>）</a:t>
            </a:r>
            <a:endParaRPr lang="en-US" altLang="ja-JP" sz="1050" spc="-15" dirty="0">
              <a:latin typeface="HGPｺﾞｼｯｸM" panose="020B0600000000000000" pitchFamily="50" charset="-128"/>
              <a:ea typeface="HGPｺﾞｼｯｸM" panose="020B0600000000000000" pitchFamily="50" charset="-128"/>
              <a:cs typeface="HGPｺﾞｼｯｸM"/>
            </a:endParaRPr>
          </a:p>
          <a:p>
            <a:pPr marL="12700">
              <a:lnSpc>
                <a:spcPct val="100000"/>
              </a:lnSpc>
            </a:pPr>
            <a:r>
              <a:rPr lang="en-US" altLang="ja-JP" sz="900" spc="-10" dirty="0">
                <a:latin typeface="HGPｺﾞｼｯｸM"/>
                <a:cs typeface="HGPｺﾞｼｯｸM"/>
              </a:rPr>
              <a:t>【</a:t>
            </a:r>
            <a:r>
              <a:rPr lang="ja-JP" altLang="en-US" sz="900" spc="-10" dirty="0">
                <a:latin typeface="HGPｺﾞｼｯｸM"/>
                <a:cs typeface="HGPｺﾞｼｯｸM"/>
              </a:rPr>
              <a:t>担当分科会</a:t>
            </a:r>
            <a:r>
              <a:rPr lang="en-US" altLang="ja-JP" sz="900" spc="-10" dirty="0">
                <a:latin typeface="HGPｺﾞｼｯｸM"/>
                <a:cs typeface="HGPｺﾞｼｯｸM"/>
              </a:rPr>
              <a:t>】</a:t>
            </a:r>
            <a:r>
              <a:rPr lang="ja-JP" altLang="en-US" sz="900" spc="-10" dirty="0">
                <a:latin typeface="HGPｺﾞｼｯｸM"/>
                <a:cs typeface="HGPｺﾞｼｯｸM"/>
              </a:rPr>
              <a:t>レベル１</a:t>
            </a:r>
            <a:r>
              <a:rPr lang="en-US" altLang="ja-JP" sz="900" spc="-10" dirty="0">
                <a:latin typeface="HGPｺﾞｼｯｸM"/>
                <a:cs typeface="HGPｺﾞｼｯｸM"/>
              </a:rPr>
              <a:t>PRA</a:t>
            </a:r>
            <a:r>
              <a:rPr lang="ja-JP" altLang="en-US" sz="900" spc="-10" dirty="0">
                <a:latin typeface="HGPｺﾞｼｯｸM"/>
                <a:cs typeface="HGPｺﾞｼｯｸM"/>
              </a:rPr>
              <a:t>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13,750</a:t>
            </a:r>
            <a:r>
              <a:rPr lang="ja-JP" altLang="en-US" sz="900" spc="10" dirty="0">
                <a:latin typeface="HGPｺﾞｼｯｸM"/>
                <a:cs typeface="HGPｺﾞｼｯｸM"/>
              </a:rPr>
              <a:t> 円 </a:t>
            </a:r>
            <a:r>
              <a:rPr lang="en-US" altLang="ja-JP" sz="900" spc="10" dirty="0">
                <a:latin typeface="HGPｺﾞｼｯｸM"/>
                <a:cs typeface="HGPｺﾞｼｯｸM"/>
              </a:rPr>
              <a:t>【</a:t>
            </a:r>
            <a:r>
              <a:rPr lang="ja-JP" altLang="en-US" sz="900" spc="10" dirty="0">
                <a:latin typeface="HGPｺﾞｼｯｸM"/>
                <a:cs typeface="HGPｺﾞｼｯｸM"/>
              </a:rPr>
              <a:t>会員価格・税込</a:t>
            </a:r>
            <a:r>
              <a:rPr lang="en-US" altLang="ja-JP" sz="900" spc="10" dirty="0">
                <a:latin typeface="HGPｺﾞｼｯｸM"/>
                <a:cs typeface="HGPｺﾞｼｯｸM"/>
              </a:rPr>
              <a:t>】11</a:t>
            </a:r>
            <a:r>
              <a:rPr lang="en-US" altLang="ja-JP" sz="900" spc="-10" dirty="0">
                <a:latin typeface="HGPｺﾞｼｯｸM"/>
                <a:cs typeface="HGPｺﾞｼｯｸM"/>
              </a:rPr>
              <a:t>,000</a:t>
            </a:r>
            <a:r>
              <a:rPr lang="ja-JP" altLang="en-US" sz="900" spc="80" dirty="0">
                <a:latin typeface="HGPｺﾞｼｯｸM"/>
                <a:cs typeface="HGPｺﾞｼｯｸM"/>
              </a:rPr>
              <a:t> 円 </a:t>
            </a:r>
            <a:r>
              <a:rPr lang="en-US" altLang="ja-JP" sz="900" spc="80" dirty="0">
                <a:latin typeface="HGPｺﾞｼｯｸM"/>
                <a:cs typeface="HGPｺﾞｼｯｸM"/>
              </a:rPr>
              <a:t>【</a:t>
            </a:r>
            <a:r>
              <a:rPr lang="en-US" altLang="ja-JP" sz="900" spc="-10" dirty="0">
                <a:latin typeface="HGPｺﾞｼｯｸM"/>
                <a:cs typeface="HGPｺﾞｼｯｸM"/>
              </a:rPr>
              <a:t>ISBN】978-4-89047-445-5</a:t>
            </a:r>
            <a:r>
              <a:rPr lang="ja-JP" altLang="en-US" sz="900" spc="35"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5" dirty="0">
                <a:latin typeface="HGPｺﾞｼｯｸM"/>
                <a:cs typeface="HGPｺﾞｼｯｸM"/>
              </a:rPr>
              <a:t>2203</a:t>
            </a:r>
            <a:endParaRPr lang="ja-JP" altLang="en-US" sz="900" dirty="0">
              <a:latin typeface="HGPｺﾞｼｯｸM"/>
              <a:cs typeface="HGPｺﾞｼｯｸM"/>
            </a:endParaRPr>
          </a:p>
        </p:txBody>
      </p:sp>
      <p:sp>
        <p:nvSpPr>
          <p:cNvPr id="10" name="object 10">
            <a:extLst>
              <a:ext uri="{FF2B5EF4-FFF2-40B4-BE49-F238E27FC236}">
                <a16:creationId xmlns:a16="http://schemas.microsoft.com/office/drawing/2014/main" id="{8845978C-4A29-DFFA-375C-8C0095F8E25B}"/>
              </a:ext>
            </a:extLst>
          </p:cNvPr>
          <p:cNvSpPr txBox="1"/>
          <p:nvPr/>
        </p:nvSpPr>
        <p:spPr>
          <a:xfrm>
            <a:off x="3106800" y="1032103"/>
            <a:ext cx="3773170" cy="482600"/>
          </a:xfrm>
          <a:prstGeom prst="rect">
            <a:avLst/>
          </a:prstGeom>
        </p:spPr>
        <p:txBody>
          <a:bodyPr vert="horz" wrap="square" lIns="0" tIns="43180" rIns="0" bIns="0" rtlCol="0">
            <a:spAutoFit/>
          </a:bodyPr>
          <a:lstStyle/>
          <a:p>
            <a:pPr marL="12700">
              <a:lnSpc>
                <a:spcPct val="100000"/>
              </a:lnSpc>
              <a:spcBef>
                <a:spcPts val="340"/>
              </a:spcBef>
            </a:pPr>
            <a:r>
              <a:rPr sz="800" b="1" spc="-10" dirty="0">
                <a:latin typeface="游ゴシック"/>
                <a:cs typeface="游ゴシック"/>
              </a:rPr>
              <a:t>リスク専門部会では、</a:t>
            </a:r>
            <a:r>
              <a:rPr sz="800" spc="-15" dirty="0">
                <a:latin typeface="游ゴシック"/>
                <a:cs typeface="游ゴシック"/>
              </a:rPr>
              <a:t>リスク情報活用の為の考え方、各原子力施設における</a:t>
            </a:r>
            <a:r>
              <a:rPr sz="800" spc="-25" dirty="0">
                <a:latin typeface="游ゴシック"/>
                <a:cs typeface="游ゴシック"/>
              </a:rPr>
              <a:t>PRA</a:t>
            </a:r>
            <a:endParaRPr sz="800" dirty="0">
              <a:latin typeface="游ゴシック"/>
              <a:cs typeface="游ゴシック"/>
            </a:endParaRPr>
          </a:p>
          <a:p>
            <a:pPr marL="12700" marR="5080">
              <a:lnSpc>
                <a:spcPct val="125000"/>
              </a:lnSpc>
            </a:pPr>
            <a:r>
              <a:rPr sz="800" spc="-10" dirty="0">
                <a:latin typeface="游ゴシック"/>
                <a:cs typeface="游ゴシック"/>
              </a:rPr>
              <a:t>（Probabilistic </a:t>
            </a:r>
            <a:r>
              <a:rPr sz="800" dirty="0">
                <a:latin typeface="游ゴシック"/>
                <a:cs typeface="游ゴシック"/>
              </a:rPr>
              <a:t>Risk </a:t>
            </a:r>
            <a:r>
              <a:rPr sz="800" spc="-10" dirty="0">
                <a:latin typeface="游ゴシック"/>
                <a:cs typeface="游ゴシック"/>
              </a:rPr>
              <a:t>Assessment）</a:t>
            </a:r>
            <a:r>
              <a:rPr sz="800" spc="-20" dirty="0">
                <a:latin typeface="游ゴシック"/>
                <a:cs typeface="游ゴシック"/>
              </a:rPr>
              <a:t>の手法、およびそれから得られるリスク情報を各分野において活用する為の具体的方法を中心に標準の整備を行っています。</a:t>
            </a:r>
            <a:endParaRPr sz="800" dirty="0">
              <a:latin typeface="游ゴシック"/>
              <a:cs typeface="游ゴシック"/>
            </a:endParaRPr>
          </a:p>
        </p:txBody>
      </p:sp>
      <p:sp>
        <p:nvSpPr>
          <p:cNvPr id="12" name="object 5">
            <a:extLst>
              <a:ext uri="{FF2B5EF4-FFF2-40B4-BE49-F238E27FC236}">
                <a16:creationId xmlns:a16="http://schemas.microsoft.com/office/drawing/2014/main" id="{79D79A7A-D67E-3F6B-2266-651A3BB666BC}"/>
              </a:ext>
            </a:extLst>
          </p:cNvPr>
          <p:cNvSpPr txBox="1"/>
          <p:nvPr/>
        </p:nvSpPr>
        <p:spPr>
          <a:xfrm>
            <a:off x="691200" y="2402695"/>
            <a:ext cx="6083935" cy="478336"/>
          </a:xfrm>
          <a:prstGeom prst="rect">
            <a:avLst/>
          </a:prstGeom>
        </p:spPr>
        <p:txBody>
          <a:bodyPr vert="horz" wrap="square" lIns="0" tIns="26670" rIns="0" bIns="0" rtlCol="0">
            <a:spAutoFit/>
          </a:bodyPr>
          <a:lstStyle/>
          <a:p>
            <a:pPr marL="12700"/>
            <a:r>
              <a:rPr lang="ja-JP" altLang="en-US" sz="1050" spc="-15" dirty="0">
                <a:latin typeface="HGPｺﾞｼｯｸM"/>
                <a:cs typeface="HGPｺﾞｼｯｸM"/>
              </a:rPr>
              <a:t>原子力発電所に対する地震を起因とした確率論的リスク評価に関する実施基準</a:t>
            </a:r>
            <a:r>
              <a:rPr lang="en-US" altLang="ja-JP" sz="1050" spc="-15" dirty="0">
                <a:latin typeface="HGPｺﾞｼｯｸM"/>
                <a:cs typeface="HGPｺﾞｼｯｸM"/>
              </a:rPr>
              <a:t>:2024</a:t>
            </a:r>
            <a:r>
              <a:rPr lang="ja-JP" altLang="en-US" sz="1050" spc="-15" dirty="0">
                <a:latin typeface="HGPｺﾞｼｯｸM"/>
                <a:cs typeface="HGPｺﾞｼｯｸM"/>
              </a:rPr>
              <a:t>（</a:t>
            </a:r>
            <a:r>
              <a:rPr lang="en-US" altLang="ja-JP" sz="1050" spc="-15" dirty="0">
                <a:latin typeface="HGPｺﾞｼｯｸM"/>
                <a:cs typeface="HGPｺﾞｼｯｸM"/>
              </a:rPr>
              <a:t>AESJ-SC-RK013</a:t>
            </a:r>
            <a:r>
              <a:rPr lang="ja-JP" altLang="en-US" sz="1050" spc="-15" dirty="0">
                <a:latin typeface="HGPｺﾞｼｯｸM"/>
                <a:cs typeface="HGPｺﾞｼｯｸM"/>
              </a:rPr>
              <a:t>：</a:t>
            </a:r>
            <a:r>
              <a:rPr lang="en-US" altLang="ja-JP" sz="1050" spc="-15" dirty="0">
                <a:latin typeface="HGPｺﾞｼｯｸM"/>
                <a:cs typeface="HGPｺﾞｼｯｸM"/>
              </a:rPr>
              <a:t>2024)</a:t>
            </a:r>
            <a:r>
              <a:rPr lang="en-US" altLang="ja-JP" sz="900" spc="-15" dirty="0">
                <a:latin typeface="HGPｺﾞｼｯｸM"/>
                <a:cs typeface="HGPｺﾞｼｯｸM"/>
              </a:rPr>
              <a:t>【</a:t>
            </a:r>
            <a:r>
              <a:rPr lang="ja-JP" altLang="en-US" sz="900" spc="-15" dirty="0">
                <a:latin typeface="HGPｺﾞｼｯｸM"/>
                <a:cs typeface="HGPｺﾞｼｯｸM"/>
              </a:rPr>
              <a:t>担当分科会</a:t>
            </a:r>
            <a:r>
              <a:rPr lang="en-US" altLang="ja-JP" sz="900" spc="-15" dirty="0">
                <a:latin typeface="HGPｺﾞｼｯｸM"/>
                <a:cs typeface="HGPｺﾞｼｯｸM"/>
              </a:rPr>
              <a:t>】</a:t>
            </a:r>
            <a:r>
              <a:rPr lang="zh-CN" altLang="en-US" sz="900" dirty="0">
                <a:latin typeface="HGPｺﾞｼｯｸM"/>
                <a:cs typeface="HGPｺﾞｼｯｸM"/>
              </a:rPr>
              <a:t>外的事象</a:t>
            </a:r>
            <a:r>
              <a:rPr lang="en-US" altLang="zh-CN" sz="900" spc="-10" dirty="0">
                <a:latin typeface="HGPｺﾞｼｯｸM"/>
                <a:cs typeface="HGPｺﾞｼｯｸM"/>
              </a:rPr>
              <a:t>PRA</a:t>
            </a:r>
            <a:r>
              <a:rPr lang="zh-CN" altLang="en-US" sz="900" spc="-25" dirty="0">
                <a:latin typeface="HGPｺﾞｼｯｸM"/>
                <a:cs typeface="HGPｺﾞｼｯｸM"/>
              </a:rPr>
              <a:t>分科会</a:t>
            </a:r>
            <a:endParaRPr lang="ja-JP" altLang="en-US" sz="90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】27</a:t>
            </a:r>
            <a:r>
              <a:rPr lang="en-US" altLang="ja-JP" sz="900" spc="-10" dirty="0">
                <a:latin typeface="HGPｺﾞｼｯｸM"/>
                <a:cs typeface="HGPｺﾞｼｯｸM"/>
              </a:rPr>
              <a:t>,500</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】22</a:t>
            </a:r>
            <a:r>
              <a:rPr lang="en-US" altLang="ja-JP" sz="900" spc="-10" dirty="0">
                <a:latin typeface="HGPｺﾞｼｯｸM"/>
                <a:cs typeface="HGPｺﾞｼｯｸM"/>
              </a:rPr>
              <a:t>,000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】978-4-89047-469-1</a:t>
            </a:r>
            <a:r>
              <a:rPr lang="ja-JP" altLang="en-US" sz="900"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】2404</a:t>
            </a:r>
          </a:p>
        </p:txBody>
      </p:sp>
      <p:sp>
        <p:nvSpPr>
          <p:cNvPr id="19" name="テキスト ボックス 18">
            <a:extLst>
              <a:ext uri="{FF2B5EF4-FFF2-40B4-BE49-F238E27FC236}">
                <a16:creationId xmlns:a16="http://schemas.microsoft.com/office/drawing/2014/main" id="{3C58C95D-E0D7-13C0-F152-3917EA18C77E}"/>
              </a:ext>
            </a:extLst>
          </p:cNvPr>
          <p:cNvSpPr txBox="1"/>
          <p:nvPr/>
        </p:nvSpPr>
        <p:spPr>
          <a:xfrm>
            <a:off x="6300000" y="2656800"/>
            <a:ext cx="415498" cy="230832"/>
          </a:xfrm>
          <a:prstGeom prst="rect">
            <a:avLst/>
          </a:prstGeom>
          <a:solidFill>
            <a:schemeClr val="tx2"/>
          </a:solidFill>
        </p:spPr>
        <p:txBody>
          <a:bodyPr wrap="none" rtlCol="0">
            <a:spAutoFit/>
          </a:bodyPr>
          <a:lstStyle/>
          <a:p>
            <a:r>
              <a:rPr kumimoji="1" lang="ja-JP" altLang="en-US" sz="900" dirty="0">
                <a:solidFill>
                  <a:schemeClr val="bg1"/>
                </a:solidFill>
              </a:rPr>
              <a:t>再掲</a:t>
            </a:r>
          </a:p>
        </p:txBody>
      </p:sp>
      <p:sp>
        <p:nvSpPr>
          <p:cNvPr id="50" name="object 6">
            <a:extLst>
              <a:ext uri="{FF2B5EF4-FFF2-40B4-BE49-F238E27FC236}">
                <a16:creationId xmlns:a16="http://schemas.microsoft.com/office/drawing/2014/main" id="{E922F5B2-1FC0-4E4D-0532-8A41F6BBD35C}"/>
              </a:ext>
            </a:extLst>
          </p:cNvPr>
          <p:cNvSpPr/>
          <p:nvPr/>
        </p:nvSpPr>
        <p:spPr>
          <a:xfrm>
            <a:off x="666000" y="37980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11" name="object 6">
            <a:extLst>
              <a:ext uri="{FF2B5EF4-FFF2-40B4-BE49-F238E27FC236}">
                <a16:creationId xmlns:a16="http://schemas.microsoft.com/office/drawing/2014/main" id="{6D10868D-0151-F731-F9DB-E99633D5053E}"/>
              </a:ext>
            </a:extLst>
          </p:cNvPr>
          <p:cNvSpPr/>
          <p:nvPr/>
        </p:nvSpPr>
        <p:spPr>
          <a:xfrm>
            <a:off x="666000" y="46080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28" name="object 6">
            <a:extLst>
              <a:ext uri="{FF2B5EF4-FFF2-40B4-BE49-F238E27FC236}">
                <a16:creationId xmlns:a16="http://schemas.microsoft.com/office/drawing/2014/main" id="{4A965631-025B-6478-ED99-E231C90EA575}"/>
              </a:ext>
            </a:extLst>
          </p:cNvPr>
          <p:cNvSpPr/>
          <p:nvPr/>
        </p:nvSpPr>
        <p:spPr>
          <a:xfrm>
            <a:off x="666000" y="54229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29" name="object 6">
            <a:extLst>
              <a:ext uri="{FF2B5EF4-FFF2-40B4-BE49-F238E27FC236}">
                <a16:creationId xmlns:a16="http://schemas.microsoft.com/office/drawing/2014/main" id="{572B042D-8E93-5FFA-ABAA-C6148F6ED4AC}"/>
              </a:ext>
            </a:extLst>
          </p:cNvPr>
          <p:cNvSpPr/>
          <p:nvPr/>
        </p:nvSpPr>
        <p:spPr>
          <a:xfrm>
            <a:off x="666000" y="62280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30" name="object 6">
            <a:extLst>
              <a:ext uri="{FF2B5EF4-FFF2-40B4-BE49-F238E27FC236}">
                <a16:creationId xmlns:a16="http://schemas.microsoft.com/office/drawing/2014/main" id="{9E92054F-7D0B-2BC6-64AA-C597A67FDB8E}"/>
              </a:ext>
            </a:extLst>
          </p:cNvPr>
          <p:cNvSpPr/>
          <p:nvPr/>
        </p:nvSpPr>
        <p:spPr>
          <a:xfrm>
            <a:off x="666000" y="70560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31" name="object 6">
            <a:extLst>
              <a:ext uri="{FF2B5EF4-FFF2-40B4-BE49-F238E27FC236}">
                <a16:creationId xmlns:a16="http://schemas.microsoft.com/office/drawing/2014/main" id="{092F892E-6883-666C-6C4B-2B9567F59849}"/>
              </a:ext>
            </a:extLst>
          </p:cNvPr>
          <p:cNvSpPr/>
          <p:nvPr/>
        </p:nvSpPr>
        <p:spPr>
          <a:xfrm>
            <a:off x="666000" y="78480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32" name="object 6">
            <a:extLst>
              <a:ext uri="{FF2B5EF4-FFF2-40B4-BE49-F238E27FC236}">
                <a16:creationId xmlns:a16="http://schemas.microsoft.com/office/drawing/2014/main" id="{662080AC-D063-7CF7-0755-A55BE0B949FD}"/>
              </a:ext>
            </a:extLst>
          </p:cNvPr>
          <p:cNvSpPr/>
          <p:nvPr/>
        </p:nvSpPr>
        <p:spPr>
          <a:xfrm>
            <a:off x="666000" y="8735575"/>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33" name="object 6">
            <a:extLst>
              <a:ext uri="{FF2B5EF4-FFF2-40B4-BE49-F238E27FC236}">
                <a16:creationId xmlns:a16="http://schemas.microsoft.com/office/drawing/2014/main" id="{A3F64AFE-126C-49C7-884D-28107B6E495A}"/>
              </a:ext>
            </a:extLst>
          </p:cNvPr>
          <p:cNvSpPr/>
          <p:nvPr/>
        </p:nvSpPr>
        <p:spPr>
          <a:xfrm>
            <a:off x="666000" y="3006000"/>
            <a:ext cx="6088380" cy="0"/>
          </a:xfrm>
          <a:custGeom>
            <a:avLst/>
            <a:gdLst/>
            <a:ahLst/>
            <a:cxnLst/>
            <a:rect l="l" t="t" r="r" b="b"/>
            <a:pathLst>
              <a:path w="6088380">
                <a:moveTo>
                  <a:pt x="0" y="0"/>
                </a:moveTo>
                <a:lnTo>
                  <a:pt x="6088125" y="0"/>
                </a:lnTo>
              </a:path>
            </a:pathLst>
          </a:custGeom>
          <a:ln w="7620">
            <a:solidFill>
              <a:srgbClr val="000000"/>
            </a:solidFill>
            <a:prstDash val="sysDot"/>
          </a:ln>
        </p:spPr>
        <p:txBody>
          <a:bodyPr wrap="square" lIns="0" tIns="0" rIns="0" bIns="0" rtlCol="0"/>
          <a:lstStyle/>
          <a:p>
            <a:endParaRPr dirty="0"/>
          </a:p>
        </p:txBody>
      </p:sp>
      <p:sp>
        <p:nvSpPr>
          <p:cNvPr id="34" name="object 10">
            <a:extLst>
              <a:ext uri="{FF2B5EF4-FFF2-40B4-BE49-F238E27FC236}">
                <a16:creationId xmlns:a16="http://schemas.microsoft.com/office/drawing/2014/main" id="{F8E02517-56C9-37F2-8D03-B97FA0B655A6}"/>
              </a:ext>
            </a:extLst>
          </p:cNvPr>
          <p:cNvSpPr txBox="1"/>
          <p:nvPr/>
        </p:nvSpPr>
        <p:spPr>
          <a:xfrm>
            <a:off x="691200" y="5443739"/>
            <a:ext cx="5929916" cy="639919"/>
          </a:xfrm>
          <a:prstGeom prst="rect">
            <a:avLst/>
          </a:prstGeom>
        </p:spPr>
        <p:txBody>
          <a:bodyPr vert="horz" wrap="square" lIns="0" tIns="26670" rIns="0" bIns="0" rtlCol="0">
            <a:spAutoFit/>
          </a:bodyPr>
          <a:lstStyle/>
          <a:p>
            <a:pPr marL="12700">
              <a:lnSpc>
                <a:spcPts val="1230"/>
              </a:lnSpc>
            </a:pPr>
            <a:r>
              <a:rPr lang="ja-JP" altLang="en-US" sz="1050" spc="-20" dirty="0">
                <a:latin typeface="HGPｺﾞｼｯｸM" panose="020B0600000000000000" pitchFamily="50" charset="-128"/>
                <a:ea typeface="HGPｺﾞｼｯｸM" panose="020B0600000000000000" pitchFamily="50" charset="-128"/>
                <a:cs typeface="HGPｺﾞｼｯｸM"/>
              </a:rPr>
              <a:t>原子力発電所に対する断層変位を起因とした確率論的リスク評価に関する実施基準：</a:t>
            </a:r>
            <a:r>
              <a:rPr lang="en-US" altLang="ja-JP" sz="1050" spc="-10" dirty="0">
                <a:latin typeface="HGPｺﾞｼｯｸM" panose="020B0600000000000000" pitchFamily="50" charset="-128"/>
                <a:ea typeface="HGPｺﾞｼｯｸM" panose="020B0600000000000000" pitchFamily="50" charset="-128"/>
                <a:cs typeface="HGPｺﾞｼｯｸM"/>
              </a:rPr>
              <a:t>2021</a:t>
            </a:r>
            <a:endParaRPr lang="ja-JP" altLang="en-US" sz="1050" dirty="0">
              <a:latin typeface="HGPｺﾞｼｯｸM" panose="020B0600000000000000" pitchFamily="50" charset="-128"/>
              <a:ea typeface="HGPｺﾞｼｯｸM" panose="020B0600000000000000" pitchFamily="50" charset="-128"/>
              <a:cs typeface="HGPｺﾞｼｯｸM"/>
            </a:endParaRPr>
          </a:p>
          <a:p>
            <a:pPr marL="12700">
              <a:lnSpc>
                <a:spcPts val="1230"/>
              </a:lnSpc>
            </a:pPr>
            <a:r>
              <a:rPr lang="ja-JP" altLang="en-US" sz="1050" spc="-10"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AESJ-SC-RK009</a:t>
            </a:r>
            <a:r>
              <a:rPr lang="ja-JP" altLang="en-US" sz="1050" spc="-10"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2021</a:t>
            </a:r>
            <a:r>
              <a:rPr lang="ja-JP" altLang="en-US" sz="1050" spc="-10" dirty="0">
                <a:latin typeface="HGPｺﾞｼｯｸM" panose="020B0600000000000000" pitchFamily="50" charset="-128"/>
                <a:ea typeface="HGPｺﾞｼｯｸM" panose="020B0600000000000000" pitchFamily="50" charset="-128"/>
                <a:cs typeface="HGPｺﾞｼｯｸM"/>
              </a:rPr>
              <a:t>）</a:t>
            </a:r>
          </a:p>
          <a:p>
            <a:pPr marL="12700">
              <a:lnSpc>
                <a:spcPts val="1230"/>
              </a:lnSpc>
            </a:pPr>
            <a:r>
              <a:rPr lang="en-US" altLang="ja-JP" sz="900" dirty="0">
                <a:latin typeface="HGPｺﾞｼｯｸM"/>
                <a:cs typeface="HGPｺﾞｼｯｸM"/>
              </a:rPr>
              <a:t>【</a:t>
            </a:r>
            <a:r>
              <a:rPr lang="ja-JP" altLang="en-US" sz="900" dirty="0">
                <a:latin typeface="HGPｺﾞｼｯｸM"/>
                <a:cs typeface="HGPｺﾞｼｯｸM"/>
              </a:rPr>
              <a:t>担当分科会</a:t>
            </a:r>
            <a:r>
              <a:rPr lang="en-US" altLang="ja-JP" sz="900" dirty="0">
                <a:latin typeface="HGPｺﾞｼｯｸM"/>
                <a:cs typeface="HGPｺﾞｼｯｸM"/>
              </a:rPr>
              <a:t>】</a:t>
            </a:r>
            <a:r>
              <a:rPr lang="ja-JP" altLang="en-US" sz="900" dirty="0">
                <a:latin typeface="HGPｺﾞｼｯｸM"/>
                <a:cs typeface="HGPｺﾞｼｯｸM"/>
              </a:rPr>
              <a:t>外的事象</a:t>
            </a:r>
            <a:r>
              <a:rPr lang="en-US" altLang="ja-JP" sz="900" spc="-10" dirty="0">
                <a:latin typeface="HGPｺﾞｼｯｸM"/>
                <a:cs typeface="HGPｺﾞｼｯｸM"/>
              </a:rPr>
              <a:t>PRA</a:t>
            </a:r>
            <a:r>
              <a:rPr lang="ja-JP" altLang="en-US" sz="900" spc="-25" dirty="0">
                <a:latin typeface="HGPｺﾞｼｯｸM"/>
                <a:cs typeface="HGPｺﾞｼｯｸM"/>
              </a:rPr>
              <a:t>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23,650</a:t>
            </a:r>
            <a:r>
              <a:rPr lang="ja-JP" altLang="en-US" sz="900" spc="5" dirty="0">
                <a:latin typeface="HGPｺﾞｼｯｸM"/>
                <a:cs typeface="HGPｺﾞｼｯｸM"/>
              </a:rPr>
              <a:t> 円 </a:t>
            </a:r>
            <a:r>
              <a:rPr lang="en-US" altLang="ja-JP" sz="900" spc="5" dirty="0">
                <a:latin typeface="HGPｺﾞｼｯｸM"/>
                <a:cs typeface="HGPｺﾞｼｯｸM"/>
              </a:rPr>
              <a:t>【</a:t>
            </a:r>
            <a:r>
              <a:rPr lang="ja-JP" altLang="en-US" sz="900" spc="5" dirty="0">
                <a:latin typeface="HGPｺﾞｼｯｸM"/>
                <a:cs typeface="HGPｺﾞｼｯｸM"/>
              </a:rPr>
              <a:t>会員価格・税込</a:t>
            </a:r>
            <a:r>
              <a:rPr lang="en-US" altLang="ja-JP" sz="900" spc="5" dirty="0">
                <a:latin typeface="HGPｺﾞｼｯｸM"/>
                <a:cs typeface="HGPｺﾞｼｯｸM"/>
              </a:rPr>
              <a:t>】</a:t>
            </a:r>
            <a:r>
              <a:rPr lang="en-US" altLang="ja-JP" sz="900" spc="-10" dirty="0">
                <a:latin typeface="HGPｺﾞｼｯｸM"/>
                <a:cs typeface="HGPｺﾞｼｯｸM"/>
              </a:rPr>
              <a:t>19,250</a:t>
            </a:r>
            <a:r>
              <a:rPr lang="ja-JP" altLang="en-US" sz="900" spc="75" dirty="0">
                <a:latin typeface="HGPｺﾞｼｯｸM"/>
                <a:cs typeface="HGPｺﾞｼｯｸM"/>
              </a:rPr>
              <a:t> 円 </a:t>
            </a:r>
            <a:r>
              <a:rPr lang="en-US" altLang="ja-JP" sz="900" spc="75" dirty="0">
                <a:latin typeface="HGPｺﾞｼｯｸM"/>
                <a:cs typeface="HGPｺﾞｼｯｸM"/>
              </a:rPr>
              <a:t>【</a:t>
            </a:r>
            <a:r>
              <a:rPr lang="en-US" altLang="ja-JP" sz="900" spc="-10" dirty="0">
                <a:latin typeface="HGPｺﾞｼｯｸM"/>
                <a:cs typeface="HGPｺﾞｼｯｸM"/>
              </a:rPr>
              <a:t>ISBN】978-</a:t>
            </a:r>
            <a:r>
              <a:rPr lang="en-US" altLang="ja-JP" sz="900" dirty="0">
                <a:latin typeface="HGPｺﾞｼｯｸM"/>
                <a:cs typeface="HGPｺﾞｼｯｸM"/>
              </a:rPr>
              <a:t>4</a:t>
            </a:r>
            <a:r>
              <a:rPr lang="ja-JP" altLang="en-US" sz="900" spc="-15" dirty="0">
                <a:latin typeface="HGPｺﾞｼｯｸM"/>
                <a:cs typeface="HGPｺﾞｼｯｸM"/>
              </a:rPr>
              <a:t> 定価</a:t>
            </a:r>
            <a:r>
              <a:rPr lang="en-US" altLang="ja-JP" sz="900" spc="-15" dirty="0">
                <a:latin typeface="HGPｺﾞｼｯｸM"/>
                <a:cs typeface="HGPｺﾞｼｯｸM"/>
              </a:rPr>
              <a:t>-</a:t>
            </a:r>
            <a:r>
              <a:rPr lang="en-US" altLang="ja-JP" sz="900" spc="-10" dirty="0">
                <a:latin typeface="HGPｺﾞｼｯｸM"/>
                <a:cs typeface="HGPｺﾞｼｯｸM"/>
              </a:rPr>
              <a:t>89047-434-</a:t>
            </a:r>
            <a:r>
              <a:rPr lang="en-US" altLang="ja-JP" sz="900" dirty="0">
                <a:latin typeface="HGPｺﾞｼｯｸM"/>
                <a:cs typeface="HGPｺﾞｼｯｸM"/>
              </a:rPr>
              <a:t>9</a:t>
            </a:r>
            <a:r>
              <a:rPr lang="ja-JP" altLang="en-US" sz="900" spc="35"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0" dirty="0">
                <a:latin typeface="HGPｺﾞｼｯｸM"/>
                <a:cs typeface="HGPｺﾞｼｯｸM"/>
              </a:rPr>
              <a:t>1732</a:t>
            </a:r>
            <a:endParaRPr lang="ja-JP" altLang="en-US" sz="900" dirty="0">
              <a:latin typeface="HGPｺﾞｼｯｸM"/>
              <a:cs typeface="HGPｺﾞｼｯｸM"/>
            </a:endParaRPr>
          </a:p>
        </p:txBody>
      </p:sp>
      <p:sp>
        <p:nvSpPr>
          <p:cNvPr id="35" name="object 10">
            <a:extLst>
              <a:ext uri="{FF2B5EF4-FFF2-40B4-BE49-F238E27FC236}">
                <a16:creationId xmlns:a16="http://schemas.microsoft.com/office/drawing/2014/main" id="{20E32357-A0DA-3E3E-75AE-7BA38384416A}"/>
              </a:ext>
            </a:extLst>
          </p:cNvPr>
          <p:cNvSpPr txBox="1"/>
          <p:nvPr/>
        </p:nvSpPr>
        <p:spPr>
          <a:xfrm>
            <a:off x="691200" y="6267463"/>
            <a:ext cx="5929916" cy="788677"/>
          </a:xfrm>
          <a:prstGeom prst="rect">
            <a:avLst/>
          </a:prstGeom>
        </p:spPr>
        <p:txBody>
          <a:bodyPr vert="horz" wrap="square" lIns="0" tIns="26670" rIns="0" bIns="0" rtlCol="0">
            <a:spAutoFit/>
          </a:bodyPr>
          <a:lstStyle/>
          <a:p>
            <a:pPr marL="12700">
              <a:lnSpc>
                <a:spcPts val="1230"/>
              </a:lnSpc>
            </a:pPr>
            <a:r>
              <a:rPr lang="en-US" altLang="ja-JP" sz="1050" dirty="0">
                <a:latin typeface="HGPｺﾞｼｯｸM" panose="020B0600000000000000" pitchFamily="50" charset="-128"/>
                <a:ea typeface="HGPｺﾞｼｯｸM" panose="020B0600000000000000" pitchFamily="50" charset="-128"/>
                <a:cs typeface="HGPｺﾞｼｯｸM"/>
              </a:rPr>
              <a:t>A</a:t>
            </a:r>
            <a:r>
              <a:rPr lang="en-US" altLang="ja-JP" sz="1050" spc="-30" dirty="0">
                <a:latin typeface="HGPｺﾞｼｯｸM" panose="020B0600000000000000" pitchFamily="50" charset="-128"/>
                <a:ea typeface="HGPｺﾞｼｯｸM" panose="020B0600000000000000" pitchFamily="50" charset="-128"/>
                <a:cs typeface="HGPｺﾞｼｯｸM"/>
              </a:rPr>
              <a:t> </a:t>
            </a:r>
            <a:r>
              <a:rPr lang="en-US" altLang="ja-JP" sz="1050" dirty="0">
                <a:latin typeface="HGPｺﾞｼｯｸM" panose="020B0600000000000000" pitchFamily="50" charset="-128"/>
                <a:ea typeface="HGPｺﾞｼｯｸM" panose="020B0600000000000000" pitchFamily="50" charset="-128"/>
                <a:cs typeface="HGPｺﾞｼｯｸM"/>
              </a:rPr>
              <a:t>Standard</a:t>
            </a:r>
            <a:r>
              <a:rPr lang="en-US" altLang="ja-JP" sz="1050" spc="-40" dirty="0">
                <a:latin typeface="HGPｺﾞｼｯｸM" panose="020B0600000000000000" pitchFamily="50" charset="-128"/>
                <a:ea typeface="HGPｺﾞｼｯｸM" panose="020B0600000000000000" pitchFamily="50" charset="-128"/>
                <a:cs typeface="HGPｺﾞｼｯｸM"/>
              </a:rPr>
              <a:t> </a:t>
            </a:r>
            <a:r>
              <a:rPr lang="en-US" altLang="ja-JP" sz="1050" dirty="0">
                <a:latin typeface="HGPｺﾞｼｯｸM" panose="020B0600000000000000" pitchFamily="50" charset="-128"/>
                <a:ea typeface="HGPｺﾞｼｯｸM" panose="020B0600000000000000" pitchFamily="50" charset="-128"/>
                <a:cs typeface="HGPｺﾞｼｯｸM"/>
              </a:rPr>
              <a:t>for</a:t>
            </a:r>
            <a:r>
              <a:rPr lang="en-US" altLang="ja-JP" sz="1050" spc="-20" dirty="0">
                <a:latin typeface="HGPｺﾞｼｯｸM" panose="020B0600000000000000" pitchFamily="50" charset="-128"/>
                <a:ea typeface="HGPｺﾞｼｯｸM" panose="020B0600000000000000" pitchFamily="50" charset="-128"/>
                <a:cs typeface="HGPｺﾞｼｯｸM"/>
              </a:rPr>
              <a:t> </a:t>
            </a:r>
            <a:r>
              <a:rPr lang="en-US" altLang="ja-JP" sz="1050" dirty="0">
                <a:latin typeface="HGPｺﾞｼｯｸM" panose="020B0600000000000000" pitchFamily="50" charset="-128"/>
                <a:ea typeface="HGPｺﾞｼｯｸM" panose="020B0600000000000000" pitchFamily="50" charset="-128"/>
                <a:cs typeface="HGPｺﾞｼｯｸM"/>
              </a:rPr>
              <a:t>Procedure</a:t>
            </a:r>
            <a:r>
              <a:rPr lang="en-US" altLang="ja-JP" sz="1050" spc="-40" dirty="0">
                <a:latin typeface="HGPｺﾞｼｯｸM" panose="020B0600000000000000" pitchFamily="50" charset="-128"/>
                <a:ea typeface="HGPｺﾞｼｯｸM" panose="020B0600000000000000" pitchFamily="50" charset="-128"/>
                <a:cs typeface="HGPｺﾞｼｯｸM"/>
              </a:rPr>
              <a:t> </a:t>
            </a:r>
            <a:r>
              <a:rPr lang="en-US" altLang="ja-JP" sz="1050" dirty="0">
                <a:latin typeface="HGPｺﾞｼｯｸM" panose="020B0600000000000000" pitchFamily="50" charset="-128"/>
                <a:ea typeface="HGPｺﾞｼｯｸM" panose="020B0600000000000000" pitchFamily="50" charset="-128"/>
                <a:cs typeface="HGPｺﾞｼｯｸM"/>
              </a:rPr>
              <a:t>of</a:t>
            </a:r>
            <a:r>
              <a:rPr lang="en-US" altLang="ja-JP" sz="1050" spc="-20" dirty="0">
                <a:latin typeface="HGPｺﾞｼｯｸM" panose="020B0600000000000000" pitchFamily="50" charset="-128"/>
                <a:ea typeface="HGPｺﾞｼｯｸM" panose="020B0600000000000000" pitchFamily="50" charset="-128"/>
                <a:cs typeface="HGPｺﾞｼｯｸM"/>
              </a:rPr>
              <a:t> </a:t>
            </a:r>
            <a:r>
              <a:rPr lang="en-US" altLang="ja-JP" sz="1050" dirty="0">
                <a:latin typeface="HGPｺﾞｼｯｸM" panose="020B0600000000000000" pitchFamily="50" charset="-128"/>
                <a:ea typeface="HGPｺﾞｼｯｸM" panose="020B0600000000000000" pitchFamily="50" charset="-128"/>
                <a:cs typeface="HGPｺﾞｼｯｸM"/>
              </a:rPr>
              <a:t>Seismic</a:t>
            </a:r>
            <a:r>
              <a:rPr lang="en-US" altLang="ja-JP" sz="1050" spc="-25" dirty="0">
                <a:latin typeface="HGPｺﾞｼｯｸM" panose="020B0600000000000000" pitchFamily="50" charset="-128"/>
                <a:ea typeface="HGPｺﾞｼｯｸM" panose="020B0600000000000000" pitchFamily="50" charset="-128"/>
                <a:cs typeface="HGPｺﾞｼｯｸM"/>
              </a:rPr>
              <a:t> </a:t>
            </a:r>
            <a:r>
              <a:rPr lang="en-US" altLang="ja-JP" sz="1050" dirty="0">
                <a:latin typeface="HGPｺﾞｼｯｸM" panose="020B0600000000000000" pitchFamily="50" charset="-128"/>
                <a:ea typeface="HGPｺﾞｼｯｸM" panose="020B0600000000000000" pitchFamily="50" charset="-128"/>
                <a:cs typeface="HGPｺﾞｼｯｸM"/>
              </a:rPr>
              <a:t>Probabilistic</a:t>
            </a:r>
            <a:r>
              <a:rPr lang="en-US" altLang="ja-JP" sz="1050" spc="-20" dirty="0">
                <a:latin typeface="HGPｺﾞｼｯｸM" panose="020B0600000000000000" pitchFamily="50" charset="-128"/>
                <a:ea typeface="HGPｺﾞｼｯｸM" panose="020B0600000000000000" pitchFamily="50" charset="-128"/>
                <a:cs typeface="HGPｺﾞｼｯｸM"/>
              </a:rPr>
              <a:t> </a:t>
            </a:r>
            <a:r>
              <a:rPr lang="en-US" altLang="ja-JP" sz="1050" dirty="0">
                <a:latin typeface="HGPｺﾞｼｯｸM" panose="020B0600000000000000" pitchFamily="50" charset="-128"/>
                <a:ea typeface="HGPｺﾞｼｯｸM" panose="020B0600000000000000" pitchFamily="50" charset="-128"/>
                <a:cs typeface="HGPｺﾞｼｯｸM"/>
              </a:rPr>
              <a:t>Risk</a:t>
            </a:r>
            <a:r>
              <a:rPr lang="en-US" altLang="ja-JP" sz="1050" spc="-30" dirty="0">
                <a:latin typeface="HGPｺﾞｼｯｸM" panose="020B0600000000000000" pitchFamily="50" charset="-128"/>
                <a:ea typeface="HGPｺﾞｼｯｸM" panose="020B0600000000000000" pitchFamily="50" charset="-128"/>
                <a:cs typeface="HGPｺﾞｼｯｸM"/>
              </a:rPr>
              <a:t> </a:t>
            </a:r>
            <a:r>
              <a:rPr lang="en-US" altLang="ja-JP" sz="1050" dirty="0">
                <a:latin typeface="HGPｺﾞｼｯｸM" panose="020B0600000000000000" pitchFamily="50" charset="-128"/>
                <a:ea typeface="HGPｺﾞｼｯｸM" panose="020B0600000000000000" pitchFamily="50" charset="-128"/>
                <a:cs typeface="HGPｺﾞｼｯｸM"/>
              </a:rPr>
              <a:t>Assessment</a:t>
            </a:r>
            <a:r>
              <a:rPr lang="en-US" altLang="ja-JP" sz="1050" spc="-10" dirty="0">
                <a:latin typeface="HGPｺﾞｼｯｸM" panose="020B0600000000000000" pitchFamily="50" charset="-128"/>
                <a:ea typeface="HGPｺﾞｼｯｸM" panose="020B0600000000000000" pitchFamily="50" charset="-128"/>
                <a:cs typeface="HGPｺﾞｼｯｸM"/>
              </a:rPr>
              <a:t> </a:t>
            </a:r>
            <a:r>
              <a:rPr lang="en-US" altLang="ja-JP" sz="1050" dirty="0">
                <a:latin typeface="HGPｺﾞｼｯｸM" panose="020B0600000000000000" pitchFamily="50" charset="-128"/>
                <a:ea typeface="HGPｺﾞｼｯｸM" panose="020B0600000000000000" pitchFamily="50" charset="-128"/>
                <a:cs typeface="HGPｺﾞｼｯｸM"/>
              </a:rPr>
              <a:t>for</a:t>
            </a:r>
            <a:r>
              <a:rPr lang="en-US" altLang="ja-JP" sz="1050" spc="-35" dirty="0">
                <a:latin typeface="HGPｺﾞｼｯｸM" panose="020B0600000000000000" pitchFamily="50" charset="-128"/>
                <a:ea typeface="HGPｺﾞｼｯｸM" panose="020B0600000000000000" pitchFamily="50" charset="-128"/>
                <a:cs typeface="HGPｺﾞｼｯｸM"/>
              </a:rPr>
              <a:t> </a:t>
            </a:r>
            <a:r>
              <a:rPr lang="en-US" altLang="ja-JP" sz="1050" dirty="0">
                <a:latin typeface="HGPｺﾞｼｯｸM" panose="020B0600000000000000" pitchFamily="50" charset="-128"/>
                <a:ea typeface="HGPｺﾞｼｯｸM" panose="020B0600000000000000" pitchFamily="50" charset="-128"/>
                <a:cs typeface="HGPｺﾞｼｯｸM"/>
              </a:rPr>
              <a:t>Nuclear</a:t>
            </a:r>
            <a:r>
              <a:rPr lang="en-US" altLang="ja-JP" sz="1050" spc="-35" dirty="0">
                <a:latin typeface="HGPｺﾞｼｯｸM" panose="020B0600000000000000" pitchFamily="50" charset="-128"/>
                <a:ea typeface="HGPｺﾞｼｯｸM" panose="020B0600000000000000" pitchFamily="50" charset="-128"/>
                <a:cs typeface="HGPｺﾞｼｯｸM"/>
              </a:rPr>
              <a:t> </a:t>
            </a:r>
            <a:r>
              <a:rPr lang="en-US" altLang="ja-JP" sz="1050" dirty="0">
                <a:latin typeface="HGPｺﾞｼｯｸM" panose="020B0600000000000000" pitchFamily="50" charset="-128"/>
                <a:ea typeface="HGPｺﾞｼｯｸM" panose="020B0600000000000000" pitchFamily="50" charset="-128"/>
                <a:cs typeface="HGPｺﾞｼｯｸM"/>
              </a:rPr>
              <a:t>Power</a:t>
            </a:r>
            <a:r>
              <a:rPr lang="en-US" altLang="ja-JP" sz="1050" spc="-20" dirty="0">
                <a:latin typeface="HGPｺﾞｼｯｸM" panose="020B0600000000000000" pitchFamily="50" charset="-128"/>
                <a:ea typeface="HGPｺﾞｼｯｸM" panose="020B0600000000000000" pitchFamily="50" charset="-128"/>
                <a:cs typeface="HGPｺﾞｼｯｸM"/>
              </a:rPr>
              <a:t> </a:t>
            </a:r>
            <a:r>
              <a:rPr lang="en-US" altLang="ja-JP" sz="1050" dirty="0">
                <a:latin typeface="HGPｺﾞｼｯｸM" panose="020B0600000000000000" pitchFamily="50" charset="-128"/>
                <a:ea typeface="HGPｺﾞｼｯｸM" panose="020B0600000000000000" pitchFamily="50" charset="-128"/>
                <a:cs typeface="HGPｺﾞｼｯｸM"/>
              </a:rPr>
              <a:t>Plants:</a:t>
            </a:r>
            <a:r>
              <a:rPr lang="en-US" altLang="ja-JP" sz="1050" spc="-25" dirty="0">
                <a:latin typeface="HGPｺﾞｼｯｸM" panose="020B0600000000000000" pitchFamily="50" charset="-128"/>
                <a:ea typeface="HGPｺﾞｼｯｸM" panose="020B0600000000000000" pitchFamily="50" charset="-128"/>
                <a:cs typeface="HGPｺﾞｼｯｸM"/>
              </a:rPr>
              <a:t> </a:t>
            </a:r>
            <a:r>
              <a:rPr lang="en-US" altLang="ja-JP" sz="1050" spc="-20" dirty="0">
                <a:latin typeface="HGPｺﾞｼｯｸM" panose="020B0600000000000000" pitchFamily="50" charset="-128"/>
                <a:ea typeface="HGPｺﾞｼｯｸM" panose="020B0600000000000000" pitchFamily="50" charset="-128"/>
                <a:cs typeface="HGPｺﾞｼｯｸM"/>
              </a:rPr>
              <a:t>2015</a:t>
            </a:r>
            <a:endParaRPr lang="en-US" altLang="ja-JP" sz="1050" dirty="0">
              <a:latin typeface="HGPｺﾞｼｯｸM" panose="020B0600000000000000" pitchFamily="50" charset="-128"/>
              <a:ea typeface="HGPｺﾞｼｯｸM" panose="020B0600000000000000" pitchFamily="50" charset="-128"/>
              <a:cs typeface="HGPｺﾞｼｯｸM"/>
            </a:endParaRPr>
          </a:p>
          <a:p>
            <a:pPr marL="12700">
              <a:lnSpc>
                <a:spcPts val="1230"/>
              </a:lnSpc>
            </a:pPr>
            <a:r>
              <a:rPr lang="ja-JP" altLang="en-US" sz="1050" spc="-10"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AESJ-SC-P006E</a:t>
            </a:r>
            <a:r>
              <a:rPr lang="ja-JP" altLang="en-US" sz="1050" spc="-10"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2015</a:t>
            </a:r>
            <a:r>
              <a:rPr lang="ja-JP" altLang="en-US" sz="1050" spc="-10" dirty="0">
                <a:latin typeface="HGPｺﾞｼｯｸM" panose="020B0600000000000000" pitchFamily="50" charset="-128"/>
                <a:ea typeface="HGPｺﾞｼｯｸM" panose="020B0600000000000000" pitchFamily="50" charset="-128"/>
                <a:cs typeface="HGPｺﾞｼｯｸM"/>
              </a:rPr>
              <a:t>）</a:t>
            </a:r>
            <a:endParaRPr lang="en-US" altLang="ja-JP" sz="105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90"/>
              </a:spcBef>
            </a:pPr>
            <a:r>
              <a:rPr lang="en-US" altLang="ja-JP" sz="900" dirty="0">
                <a:latin typeface="HGPｺﾞｼｯｸM"/>
                <a:cs typeface="HGPｺﾞｼｯｸM"/>
              </a:rPr>
              <a:t>【</a:t>
            </a:r>
            <a:r>
              <a:rPr lang="ja-JP" altLang="en-US" sz="900" dirty="0">
                <a:latin typeface="HGPｺﾞｼｯｸM"/>
                <a:cs typeface="HGPｺﾞｼｯｸM"/>
              </a:rPr>
              <a:t>担当分科会</a:t>
            </a:r>
            <a:r>
              <a:rPr lang="en-US" altLang="ja-JP" sz="900" dirty="0">
                <a:latin typeface="HGPｺﾞｼｯｸM"/>
                <a:cs typeface="HGPｺﾞｼｯｸM"/>
              </a:rPr>
              <a:t>】</a:t>
            </a:r>
            <a:r>
              <a:rPr lang="ja-JP" altLang="en-US" sz="900" dirty="0">
                <a:latin typeface="HGPｺﾞｼｯｸM"/>
                <a:cs typeface="HGPｺﾞｼｯｸM"/>
              </a:rPr>
              <a:t>外的事象</a:t>
            </a:r>
            <a:r>
              <a:rPr lang="en-US" altLang="ja-JP" sz="900" spc="-10" dirty="0">
                <a:latin typeface="HGPｺﾞｼｯｸM"/>
                <a:cs typeface="HGPｺﾞｼｯｸM"/>
              </a:rPr>
              <a:t>PRA</a:t>
            </a:r>
            <a:r>
              <a:rPr lang="ja-JP" altLang="en-US" sz="900" spc="-25" dirty="0">
                <a:latin typeface="HGPｺﾞｼｯｸM"/>
                <a:cs typeface="HGPｺﾞｼｯｸM"/>
              </a:rPr>
              <a:t>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20,900</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16,500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】978-</a:t>
            </a:r>
            <a:r>
              <a:rPr lang="en-US" altLang="ja-JP" sz="900" spc="-10" dirty="0">
                <a:latin typeface="HGPｺﾞｼｯｸM"/>
                <a:cs typeface="HGPｺﾞｼｯｸM"/>
              </a:rPr>
              <a:t>4-89047-429-</a:t>
            </a:r>
            <a:r>
              <a:rPr lang="en-US" altLang="ja-JP" sz="900" dirty="0">
                <a:latin typeface="HGPｺﾞｼｯｸM"/>
                <a:cs typeface="HGPｺﾞｼｯｸM"/>
              </a:rPr>
              <a:t>5</a:t>
            </a:r>
            <a:r>
              <a:rPr lang="en-US" altLang="ja-JP" sz="900" spc="35" dirty="0">
                <a:latin typeface="HGPｺﾞｼｯｸM"/>
                <a:cs typeface="HGPｺﾞｼｯｸM"/>
              </a:rPr>
              <a:t> 【</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0" dirty="0">
                <a:latin typeface="HGPｺﾞｼｯｸM"/>
                <a:cs typeface="HGPｺﾞｼｯｸM"/>
              </a:rPr>
              <a:t>1727</a:t>
            </a:r>
            <a:endParaRPr lang="ja-JP" altLang="en-US" sz="900" dirty="0">
              <a:latin typeface="HGPｺﾞｼｯｸM"/>
              <a:cs typeface="HGPｺﾞｼｯｸM"/>
            </a:endParaRPr>
          </a:p>
          <a:p>
            <a:pPr marL="12700">
              <a:lnSpc>
                <a:spcPct val="100000"/>
              </a:lnSpc>
              <a:spcBef>
                <a:spcPts val="120"/>
              </a:spcBef>
            </a:pPr>
            <a:endParaRPr lang="ja-JP" altLang="en-US" sz="900" dirty="0">
              <a:latin typeface="HGPｺﾞｼｯｸM"/>
              <a:cs typeface="HGPｺﾞｼｯｸM"/>
            </a:endParaRPr>
          </a:p>
        </p:txBody>
      </p:sp>
      <p:sp>
        <p:nvSpPr>
          <p:cNvPr id="36" name="object 10">
            <a:extLst>
              <a:ext uri="{FF2B5EF4-FFF2-40B4-BE49-F238E27FC236}">
                <a16:creationId xmlns:a16="http://schemas.microsoft.com/office/drawing/2014/main" id="{3849CB97-CB0C-29D2-FAF4-CC0B224692C9}"/>
              </a:ext>
            </a:extLst>
          </p:cNvPr>
          <p:cNvSpPr txBox="1"/>
          <p:nvPr/>
        </p:nvSpPr>
        <p:spPr>
          <a:xfrm>
            <a:off x="691200" y="7158222"/>
            <a:ext cx="5929916" cy="788677"/>
          </a:xfrm>
          <a:prstGeom prst="rect">
            <a:avLst/>
          </a:prstGeom>
        </p:spPr>
        <p:txBody>
          <a:bodyPr vert="horz" wrap="square" lIns="0" tIns="26670" rIns="0" bIns="0" rtlCol="0">
            <a:spAutoFit/>
          </a:bodyPr>
          <a:lstStyle/>
          <a:p>
            <a:pPr marL="12700" marR="1011555">
              <a:lnSpc>
                <a:spcPts val="1200"/>
              </a:lnSpc>
            </a:pPr>
            <a:r>
              <a:rPr lang="en-US" altLang="ja-JP" sz="1050" dirty="0">
                <a:latin typeface="HGPｺﾞｼｯｸM" panose="020B0600000000000000" pitchFamily="50" charset="-128"/>
                <a:ea typeface="HGPｺﾞｼｯｸM" panose="020B0600000000000000" pitchFamily="50" charset="-128"/>
                <a:cs typeface="HGPｺﾞｼｯｸM"/>
              </a:rPr>
              <a:t>Terms</a:t>
            </a:r>
            <a:r>
              <a:rPr lang="en-US" altLang="ja-JP" sz="1050" spc="-25" dirty="0">
                <a:latin typeface="HGPｺﾞｼｯｸM" panose="020B0600000000000000" pitchFamily="50" charset="-128"/>
                <a:ea typeface="HGPｺﾞｼｯｸM" panose="020B0600000000000000" pitchFamily="50" charset="-128"/>
                <a:cs typeface="HGPｺﾞｼｯｸM"/>
              </a:rPr>
              <a:t> </a:t>
            </a:r>
            <a:r>
              <a:rPr lang="en-US" altLang="ja-JP" sz="1050" dirty="0">
                <a:latin typeface="HGPｺﾞｼｯｸM" panose="020B0600000000000000" pitchFamily="50" charset="-128"/>
                <a:ea typeface="HGPｺﾞｼｯｸM" panose="020B0600000000000000" pitchFamily="50" charset="-128"/>
                <a:cs typeface="HGPｺﾞｼｯｸM"/>
              </a:rPr>
              <a:t>and</a:t>
            </a:r>
            <a:r>
              <a:rPr lang="en-US" altLang="ja-JP" sz="1050" spc="-30" dirty="0">
                <a:latin typeface="HGPｺﾞｼｯｸM" panose="020B0600000000000000" pitchFamily="50" charset="-128"/>
                <a:ea typeface="HGPｺﾞｼｯｸM" panose="020B0600000000000000" pitchFamily="50" charset="-128"/>
                <a:cs typeface="HGPｺﾞｼｯｸM"/>
              </a:rPr>
              <a:t> </a:t>
            </a:r>
            <a:r>
              <a:rPr lang="en-US" altLang="ja-JP" sz="1050" dirty="0">
                <a:latin typeface="HGPｺﾞｼｯｸM" panose="020B0600000000000000" pitchFamily="50" charset="-128"/>
                <a:ea typeface="HGPｺﾞｼｯｸM" panose="020B0600000000000000" pitchFamily="50" charset="-128"/>
                <a:cs typeface="HGPｺﾞｼｯｸM"/>
              </a:rPr>
              <a:t>Definitions</a:t>
            </a:r>
            <a:r>
              <a:rPr lang="en-US" altLang="ja-JP" sz="1050" spc="-35" dirty="0">
                <a:latin typeface="HGPｺﾞｼｯｸM" panose="020B0600000000000000" pitchFamily="50" charset="-128"/>
                <a:ea typeface="HGPｺﾞｼｯｸM" panose="020B0600000000000000" pitchFamily="50" charset="-128"/>
                <a:cs typeface="HGPｺﾞｼｯｸM"/>
              </a:rPr>
              <a:t> </a:t>
            </a:r>
            <a:r>
              <a:rPr lang="en-US" altLang="ja-JP" sz="1050" dirty="0">
                <a:latin typeface="HGPｺﾞｼｯｸM" panose="020B0600000000000000" pitchFamily="50" charset="-128"/>
                <a:ea typeface="HGPｺﾞｼｯｸM" panose="020B0600000000000000" pitchFamily="50" charset="-128"/>
                <a:cs typeface="HGPｺﾞｼｯｸM"/>
              </a:rPr>
              <a:t>shared</a:t>
            </a:r>
            <a:r>
              <a:rPr lang="en-US" altLang="ja-JP" sz="1050" spc="-30" dirty="0">
                <a:latin typeface="HGPｺﾞｼｯｸM" panose="020B0600000000000000" pitchFamily="50" charset="-128"/>
                <a:ea typeface="HGPｺﾞｼｯｸM" panose="020B0600000000000000" pitchFamily="50" charset="-128"/>
                <a:cs typeface="HGPｺﾞｼｯｸM"/>
              </a:rPr>
              <a:t> </a:t>
            </a:r>
            <a:r>
              <a:rPr lang="en-US" altLang="ja-JP" sz="1050" dirty="0">
                <a:latin typeface="HGPｺﾞｼｯｸM" panose="020B0600000000000000" pitchFamily="50" charset="-128"/>
                <a:ea typeface="HGPｺﾞｼｯｸM" panose="020B0600000000000000" pitchFamily="50" charset="-128"/>
                <a:cs typeface="HGPｺﾞｼｯｸM"/>
              </a:rPr>
              <a:t>by</a:t>
            </a:r>
            <a:r>
              <a:rPr lang="en-US" altLang="ja-JP" sz="1050" spc="-30" dirty="0">
                <a:latin typeface="HGPｺﾞｼｯｸM" panose="020B0600000000000000" pitchFamily="50" charset="-128"/>
                <a:ea typeface="HGPｺﾞｼｯｸM" panose="020B0600000000000000" pitchFamily="50" charset="-128"/>
                <a:cs typeface="HGPｺﾞｼｯｸM"/>
              </a:rPr>
              <a:t> </a:t>
            </a:r>
            <a:r>
              <a:rPr lang="en-US" altLang="ja-JP" sz="1050" dirty="0">
                <a:latin typeface="HGPｺﾞｼｯｸM" panose="020B0600000000000000" pitchFamily="50" charset="-128"/>
                <a:ea typeface="HGPｺﾞｼｯｸM" panose="020B0600000000000000" pitchFamily="50" charset="-128"/>
                <a:cs typeface="HGPｺﾞｼｯｸM"/>
              </a:rPr>
              <a:t>the</a:t>
            </a:r>
            <a:r>
              <a:rPr lang="en-US" altLang="ja-JP" sz="1050" spc="-25" dirty="0">
                <a:latin typeface="HGPｺﾞｼｯｸM" panose="020B0600000000000000" pitchFamily="50" charset="-128"/>
                <a:ea typeface="HGPｺﾞｼｯｸM" panose="020B0600000000000000" pitchFamily="50" charset="-128"/>
                <a:cs typeface="HGPｺﾞｼｯｸM"/>
              </a:rPr>
              <a:t> </a:t>
            </a:r>
            <a:r>
              <a:rPr lang="en-US" altLang="ja-JP" sz="1050" dirty="0">
                <a:latin typeface="HGPｺﾞｼｯｸM" panose="020B0600000000000000" pitchFamily="50" charset="-128"/>
                <a:ea typeface="HGPｺﾞｼｯｸM" panose="020B0600000000000000" pitchFamily="50" charset="-128"/>
                <a:cs typeface="HGPｺﾞｼｯｸM"/>
              </a:rPr>
              <a:t>Risk</a:t>
            </a:r>
            <a:r>
              <a:rPr lang="en-US" altLang="ja-JP" sz="1050" spc="-30" dirty="0">
                <a:latin typeface="HGPｺﾞｼｯｸM" panose="020B0600000000000000" pitchFamily="50" charset="-128"/>
                <a:ea typeface="HGPｺﾞｼｯｸM" panose="020B0600000000000000" pitchFamily="50" charset="-128"/>
                <a:cs typeface="HGPｺﾞｼｯｸM"/>
              </a:rPr>
              <a:t> </a:t>
            </a:r>
            <a:r>
              <a:rPr lang="en-US" altLang="ja-JP" sz="1050" dirty="0">
                <a:latin typeface="HGPｺﾞｼｯｸM" panose="020B0600000000000000" pitchFamily="50" charset="-128"/>
                <a:ea typeface="HGPｺﾞｼｯｸM" panose="020B0600000000000000" pitchFamily="50" charset="-128"/>
                <a:cs typeface="HGPｺﾞｼｯｸM"/>
              </a:rPr>
              <a:t>Assessment</a:t>
            </a:r>
            <a:r>
              <a:rPr lang="en-US" altLang="ja-JP" sz="1050" spc="-40" dirty="0">
                <a:latin typeface="HGPｺﾞｼｯｸM" panose="020B0600000000000000" pitchFamily="50" charset="-128"/>
                <a:ea typeface="HGPｺﾞｼｯｸM" panose="020B0600000000000000" pitchFamily="50" charset="-128"/>
                <a:cs typeface="HGPｺﾞｼｯｸM"/>
              </a:rPr>
              <a:t> </a:t>
            </a:r>
            <a:r>
              <a:rPr lang="en-US" altLang="ja-JP" sz="1050" dirty="0">
                <a:latin typeface="HGPｺﾞｼｯｸM" panose="020B0600000000000000" pitchFamily="50" charset="-128"/>
                <a:ea typeface="HGPｺﾞｼｯｸM" panose="020B0600000000000000" pitchFamily="50" charset="-128"/>
                <a:cs typeface="HGPｺﾞｼｯｸM"/>
              </a:rPr>
              <a:t>Standards</a:t>
            </a:r>
            <a:r>
              <a:rPr lang="en-US" altLang="ja-JP" sz="1050" spc="-20" dirty="0">
                <a:latin typeface="HGPｺﾞｼｯｸM" panose="020B0600000000000000" pitchFamily="50" charset="-128"/>
                <a:ea typeface="HGPｺﾞｼｯｸM" panose="020B0600000000000000" pitchFamily="50" charset="-128"/>
                <a:cs typeface="HGPｺﾞｼｯｸM"/>
              </a:rPr>
              <a:t> </a:t>
            </a:r>
            <a:r>
              <a:rPr lang="en-US" altLang="ja-JP" sz="1050" dirty="0">
                <a:latin typeface="HGPｺﾞｼｯｸM" panose="020B0600000000000000" pitchFamily="50" charset="-128"/>
                <a:ea typeface="HGPｺﾞｼｯｸM" panose="020B0600000000000000" pitchFamily="50" charset="-128"/>
                <a:cs typeface="HGPｺﾞｼｯｸM"/>
              </a:rPr>
              <a:t>for</a:t>
            </a:r>
            <a:r>
              <a:rPr lang="en-US" altLang="ja-JP" sz="1050" spc="-25" dirty="0">
                <a:latin typeface="HGPｺﾞｼｯｸM" panose="020B0600000000000000" pitchFamily="50" charset="-128"/>
                <a:ea typeface="HGPｺﾞｼｯｸM" panose="020B0600000000000000" pitchFamily="50" charset="-128"/>
                <a:cs typeface="HGPｺﾞｼｯｸM"/>
              </a:rPr>
              <a:t> </a:t>
            </a:r>
            <a:r>
              <a:rPr lang="en-US" altLang="ja-JP" sz="1050" dirty="0">
                <a:latin typeface="HGPｺﾞｼｯｸM" panose="020B0600000000000000" pitchFamily="50" charset="-128"/>
                <a:ea typeface="HGPｺﾞｼｯｸM" panose="020B0600000000000000" pitchFamily="50" charset="-128"/>
                <a:cs typeface="HGPｺﾞｼｯｸM"/>
              </a:rPr>
              <a:t>Nuclear</a:t>
            </a:r>
            <a:r>
              <a:rPr lang="en-US" altLang="ja-JP" sz="1050" spc="-25" dirty="0">
                <a:latin typeface="HGPｺﾞｼｯｸM" panose="020B0600000000000000" pitchFamily="50" charset="-128"/>
                <a:ea typeface="HGPｺﾞｼｯｸM" panose="020B0600000000000000" pitchFamily="50" charset="-128"/>
                <a:cs typeface="HGPｺﾞｼｯｸM"/>
              </a:rPr>
              <a:t> </a:t>
            </a:r>
            <a:r>
              <a:rPr lang="en-US" altLang="ja-JP" sz="1050" dirty="0">
                <a:latin typeface="HGPｺﾞｼｯｸM" panose="020B0600000000000000" pitchFamily="50" charset="-128"/>
                <a:ea typeface="HGPｺﾞｼｯｸM" panose="020B0600000000000000" pitchFamily="50" charset="-128"/>
                <a:cs typeface="HGPｺﾞｼｯｸM"/>
              </a:rPr>
              <a:t>Facilities:</a:t>
            </a:r>
            <a:r>
              <a:rPr lang="en-US" altLang="ja-JP" sz="1050" spc="-25" dirty="0">
                <a:latin typeface="HGPｺﾞｼｯｸM" panose="020B0600000000000000" pitchFamily="50" charset="-128"/>
                <a:ea typeface="HGPｺﾞｼｯｸM" panose="020B0600000000000000" pitchFamily="50" charset="-128"/>
                <a:cs typeface="HGPｺﾞｼｯｸM"/>
              </a:rPr>
              <a:t> </a:t>
            </a:r>
            <a:r>
              <a:rPr lang="en-US" altLang="ja-JP" sz="1050" spc="-20" dirty="0">
                <a:latin typeface="HGPｺﾞｼｯｸM" panose="020B0600000000000000" pitchFamily="50" charset="-128"/>
                <a:ea typeface="HGPｺﾞｼｯｸM" panose="020B0600000000000000" pitchFamily="50" charset="-128"/>
                <a:cs typeface="HGPｺﾞｼｯｸM"/>
              </a:rPr>
              <a:t>2018 </a:t>
            </a:r>
            <a:r>
              <a:rPr lang="en-US" altLang="ja-JP" sz="1050" spc="-10" dirty="0">
                <a:latin typeface="HGPｺﾞｼｯｸM" panose="020B0600000000000000" pitchFamily="50" charset="-128"/>
                <a:ea typeface="HGPｺﾞｼｯｸM" panose="020B0600000000000000" pitchFamily="50" charset="-128"/>
                <a:cs typeface="HGPｺﾞｼｯｸM"/>
              </a:rPr>
              <a:t>(AESJ-SC-RK003E</a:t>
            </a:r>
            <a:r>
              <a:rPr lang="ja-JP" altLang="en-US" sz="1050" spc="-10"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2018</a:t>
            </a:r>
            <a:r>
              <a:rPr lang="ja-JP" altLang="en-US" sz="1050" spc="-10" dirty="0">
                <a:latin typeface="HGPｺﾞｼｯｸM" panose="020B0600000000000000" pitchFamily="50" charset="-128"/>
                <a:ea typeface="HGPｺﾞｼｯｸM" panose="020B0600000000000000" pitchFamily="50" charset="-128"/>
                <a:cs typeface="HGPｺﾞｼｯｸM"/>
              </a:rPr>
              <a:t>）</a:t>
            </a:r>
            <a:endParaRPr lang="en-US" altLang="ja-JP" sz="105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60"/>
              </a:spcBef>
            </a:pPr>
            <a:r>
              <a:rPr lang="en-US" altLang="ja-JP" sz="900" dirty="0">
                <a:latin typeface="HGPｺﾞｼｯｸM"/>
                <a:cs typeface="HGPｺﾞｼｯｸM"/>
              </a:rPr>
              <a:t>【</a:t>
            </a:r>
            <a:r>
              <a:rPr lang="ja-JP" altLang="en-US" sz="900" dirty="0">
                <a:latin typeface="HGPｺﾞｼｯｸM"/>
                <a:cs typeface="HGPｺﾞｼｯｸM"/>
              </a:rPr>
              <a:t>担当分科会</a:t>
            </a:r>
            <a:r>
              <a:rPr lang="en-US" altLang="ja-JP" sz="900" dirty="0">
                <a:latin typeface="HGPｺﾞｼｯｸM"/>
                <a:cs typeface="HGPｺﾞｼｯｸM"/>
              </a:rPr>
              <a:t>】</a:t>
            </a:r>
            <a:r>
              <a:rPr lang="en-US" altLang="ja-JP" sz="900" spc="-10" dirty="0">
                <a:latin typeface="HGPｺﾞｼｯｸM"/>
                <a:cs typeface="HGPｺﾞｼｯｸM"/>
              </a:rPr>
              <a:t>PRA</a:t>
            </a:r>
            <a:r>
              <a:rPr lang="ja-JP" altLang="en-US" sz="900" spc="-15" dirty="0">
                <a:latin typeface="HGPｺﾞｼｯｸM"/>
                <a:cs typeface="HGPｺﾞｼｯｸM"/>
              </a:rPr>
              <a:t>品質確保分科会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10,450</a:t>
            </a:r>
            <a:r>
              <a:rPr lang="ja-JP" altLang="en-US" sz="900" spc="30" dirty="0">
                <a:latin typeface="HGPｺﾞｼｯｸM"/>
                <a:cs typeface="HGPｺﾞｼｯｸM"/>
              </a:rPr>
              <a:t>円 </a:t>
            </a:r>
            <a:r>
              <a:rPr lang="en-US" altLang="ja-JP" sz="900" spc="30" dirty="0">
                <a:latin typeface="HGPｺﾞｼｯｸM"/>
                <a:cs typeface="HGPｺﾞｼｯｸM"/>
              </a:rPr>
              <a:t>【</a:t>
            </a:r>
            <a:r>
              <a:rPr lang="ja-JP" altLang="en-US" sz="900" spc="30" dirty="0">
                <a:latin typeface="HGPｺﾞｼｯｸM"/>
                <a:cs typeface="HGPｺﾞｼｯｸM"/>
              </a:rPr>
              <a:t>会員価格・税込</a:t>
            </a:r>
            <a:r>
              <a:rPr lang="en-US" altLang="ja-JP" sz="900" spc="30" dirty="0">
                <a:latin typeface="HGPｺﾞｼｯｸM"/>
                <a:cs typeface="HGPｺﾞｼｯｸM"/>
              </a:rPr>
              <a:t>】</a:t>
            </a:r>
            <a:r>
              <a:rPr lang="en-US" altLang="ja-JP" sz="900" spc="-10" dirty="0">
                <a:latin typeface="HGPｺﾞｼｯｸM"/>
                <a:cs typeface="HGPｺﾞｼｯｸM"/>
              </a:rPr>
              <a:t>8,250</a:t>
            </a:r>
            <a:r>
              <a:rPr lang="ja-JP" altLang="en-US" sz="900" spc="140" dirty="0">
                <a:latin typeface="HGPｺﾞｼｯｸM"/>
                <a:cs typeface="HGPｺﾞｼｯｸM"/>
              </a:rPr>
              <a:t>円 </a:t>
            </a:r>
            <a:r>
              <a:rPr lang="en-US" altLang="ja-JP" sz="900" spc="14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a:t>
            </a:r>
            <a:r>
              <a:rPr lang="en-US" altLang="ja-JP" sz="900" spc="-10" dirty="0">
                <a:latin typeface="HGPｺﾞｼｯｸM"/>
                <a:cs typeface="HGPｺﾞｼｯｸM"/>
              </a:rPr>
              <a:t>978-4-89047-415-8</a:t>
            </a:r>
            <a:r>
              <a:rPr lang="en-US" altLang="ja-JP" sz="900" spc="-15" dirty="0">
                <a:latin typeface="HGPｺﾞｼｯｸM"/>
                <a:cs typeface="HGPｺﾞｼｯｸM"/>
              </a:rPr>
              <a:t>【</a:t>
            </a:r>
            <a:r>
              <a:rPr lang="ja-JP" altLang="en-US" sz="900" spc="-15" dirty="0">
                <a:latin typeface="HGPｺﾞｼｯｸM"/>
                <a:cs typeface="HGPｺﾞｼｯｸM"/>
              </a:rPr>
              <a:t>書籍コード</a:t>
            </a:r>
            <a:r>
              <a:rPr lang="en-US" altLang="ja-JP" sz="900" spc="-15" dirty="0">
                <a:latin typeface="HGPｺﾞｼｯｸM"/>
                <a:cs typeface="HGPｺﾞｼｯｸM"/>
              </a:rPr>
              <a:t>】</a:t>
            </a:r>
            <a:r>
              <a:rPr lang="en-US" altLang="ja-JP" sz="900" spc="-20" dirty="0">
                <a:latin typeface="HGPｺﾞｼｯｸM"/>
                <a:cs typeface="HGPｺﾞｼｯｸM"/>
              </a:rPr>
              <a:t>1724</a:t>
            </a:r>
            <a:endParaRPr lang="ja-JP" altLang="en-US" sz="900" dirty="0">
              <a:latin typeface="HGPｺﾞｼｯｸM"/>
              <a:cs typeface="HGPｺﾞｼｯｸM"/>
            </a:endParaRPr>
          </a:p>
          <a:p>
            <a:pPr marL="12700">
              <a:lnSpc>
                <a:spcPct val="100000"/>
              </a:lnSpc>
              <a:spcBef>
                <a:spcPts val="120"/>
              </a:spcBef>
            </a:pPr>
            <a:endParaRPr lang="ja-JP" altLang="en-US" sz="900" dirty="0">
              <a:latin typeface="HGPｺﾞｼｯｸM"/>
              <a:cs typeface="HGPｺﾞｼｯｸM"/>
            </a:endParaRPr>
          </a:p>
        </p:txBody>
      </p:sp>
      <p:sp>
        <p:nvSpPr>
          <p:cNvPr id="37" name="object 10">
            <a:extLst>
              <a:ext uri="{FF2B5EF4-FFF2-40B4-BE49-F238E27FC236}">
                <a16:creationId xmlns:a16="http://schemas.microsoft.com/office/drawing/2014/main" id="{A895CC8A-7FB3-4FE0-9BAF-70B96F5DE1EB}"/>
              </a:ext>
            </a:extLst>
          </p:cNvPr>
          <p:cNvSpPr txBox="1"/>
          <p:nvPr/>
        </p:nvSpPr>
        <p:spPr>
          <a:xfrm>
            <a:off x="691200" y="7949481"/>
            <a:ext cx="5929916" cy="788677"/>
          </a:xfrm>
          <a:prstGeom prst="rect">
            <a:avLst/>
          </a:prstGeom>
        </p:spPr>
        <p:txBody>
          <a:bodyPr vert="horz" wrap="square" lIns="0" tIns="26670" rIns="0" bIns="0" rtlCol="0">
            <a:spAutoFit/>
          </a:bodyPr>
          <a:lstStyle/>
          <a:p>
            <a:pPr marL="12700">
              <a:lnSpc>
                <a:spcPts val="1230"/>
              </a:lnSpc>
            </a:pPr>
            <a:r>
              <a:rPr lang="ja-JP" altLang="en-US" sz="1050" spc="-20" dirty="0">
                <a:latin typeface="HGPｺﾞｼｯｸM" panose="020B0600000000000000" pitchFamily="50" charset="-128"/>
                <a:ea typeface="HGPｺﾞｼｯｸM" panose="020B0600000000000000" pitchFamily="50" charset="-128"/>
                <a:cs typeface="HGPｺﾞｼｯｸM"/>
              </a:rPr>
              <a:t>原子力発電所の停止状態を対象とした確率論的リスク評価に関する実施基準</a:t>
            </a:r>
            <a:r>
              <a:rPr lang="ja-JP" altLang="en-US" sz="1050" dirty="0">
                <a:latin typeface="HGPｺﾞｼｯｸM" panose="020B0600000000000000" pitchFamily="50" charset="-128"/>
                <a:ea typeface="HGPｺﾞｼｯｸM" panose="020B0600000000000000" pitchFamily="50" charset="-128"/>
                <a:cs typeface="HGPｺﾞｼｯｸM"/>
              </a:rPr>
              <a:t>（</a:t>
            </a:r>
            <a:r>
              <a:rPr lang="ja-JP" altLang="en-US" sz="1050" spc="-10" dirty="0">
                <a:latin typeface="HGPｺﾞｼｯｸM" panose="020B0600000000000000" pitchFamily="50" charset="-128"/>
                <a:ea typeface="HGPｺﾞｼｯｸM" panose="020B0600000000000000" pitchFamily="50" charset="-128"/>
                <a:cs typeface="HGPｺﾞｼｯｸM"/>
              </a:rPr>
              <a:t>レベル</a:t>
            </a:r>
            <a:r>
              <a:rPr lang="en-US" altLang="ja-JP" sz="1050" spc="-10" dirty="0">
                <a:latin typeface="HGPｺﾞｼｯｸM" panose="020B0600000000000000" pitchFamily="50" charset="-128"/>
                <a:ea typeface="HGPｺﾞｼｯｸM" panose="020B0600000000000000" pitchFamily="50" charset="-128"/>
                <a:cs typeface="HGPｺﾞｼｯｸM"/>
              </a:rPr>
              <a:t>1PRA</a:t>
            </a:r>
            <a:r>
              <a:rPr lang="ja-JP" altLang="en-US" sz="1050" dirty="0">
                <a:latin typeface="HGPｺﾞｼｯｸM" panose="020B0600000000000000" pitchFamily="50" charset="-128"/>
                <a:ea typeface="HGPｺﾞｼｯｸM" panose="020B0600000000000000" pitchFamily="50" charset="-128"/>
                <a:cs typeface="HGPｺﾞｼｯｸM"/>
              </a:rPr>
              <a:t>編</a:t>
            </a:r>
            <a:r>
              <a:rPr lang="ja-JP" altLang="en-US" sz="1050" spc="-10"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2019</a:t>
            </a:r>
            <a:endParaRPr lang="ja-JP" altLang="en-US" sz="1050" dirty="0">
              <a:latin typeface="HGPｺﾞｼｯｸM" panose="020B0600000000000000" pitchFamily="50" charset="-128"/>
              <a:ea typeface="HGPｺﾞｼｯｸM" panose="020B0600000000000000" pitchFamily="50" charset="-128"/>
              <a:cs typeface="HGPｺﾞｼｯｸM"/>
            </a:endParaRPr>
          </a:p>
          <a:p>
            <a:pPr marL="12700">
              <a:lnSpc>
                <a:spcPts val="1230"/>
              </a:lnSpc>
            </a:pPr>
            <a:r>
              <a:rPr lang="ja-JP" altLang="en-US" sz="1050" spc="-10"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AESJ-SC-P001</a:t>
            </a:r>
            <a:r>
              <a:rPr lang="ja-JP" altLang="en-US" sz="1050" spc="-10"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2019</a:t>
            </a:r>
            <a:r>
              <a:rPr lang="ja-JP" altLang="en-US" sz="1050" spc="-10" dirty="0">
                <a:latin typeface="HGPｺﾞｼｯｸM" panose="020B0600000000000000" pitchFamily="50" charset="-128"/>
                <a:ea typeface="HGPｺﾞｼｯｸM" panose="020B0600000000000000" pitchFamily="50" charset="-128"/>
                <a:cs typeface="HGPｺﾞｼｯｸM"/>
              </a:rPr>
              <a:t>）</a:t>
            </a:r>
            <a:endParaRPr lang="ja-JP" altLang="en-US" sz="105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90"/>
              </a:spcBef>
            </a:pPr>
            <a:r>
              <a:rPr lang="en-US" altLang="ja-JP" sz="900" spc="-10" dirty="0">
                <a:latin typeface="HGPｺﾞｼｯｸM"/>
                <a:cs typeface="HGPｺﾞｼｯｸM"/>
              </a:rPr>
              <a:t>【</a:t>
            </a:r>
            <a:r>
              <a:rPr lang="ja-JP" altLang="en-US" sz="900" spc="-10" dirty="0">
                <a:latin typeface="HGPｺﾞｼｯｸM"/>
                <a:cs typeface="HGPｺﾞｼｯｸM"/>
              </a:rPr>
              <a:t>担当分科会</a:t>
            </a:r>
            <a:r>
              <a:rPr lang="en-US" altLang="ja-JP" sz="900" spc="-10" dirty="0">
                <a:latin typeface="HGPｺﾞｼｯｸM"/>
                <a:cs typeface="HGPｺﾞｼｯｸM"/>
              </a:rPr>
              <a:t>】</a:t>
            </a:r>
            <a:r>
              <a:rPr lang="ja-JP" altLang="en-US" sz="900" spc="-10" dirty="0">
                <a:latin typeface="HGPｺﾞｼｯｸM"/>
                <a:cs typeface="HGPｺﾞｼｯｸM"/>
              </a:rPr>
              <a:t>レベル１</a:t>
            </a:r>
            <a:r>
              <a:rPr lang="en-US" altLang="ja-JP" sz="900" spc="-10" dirty="0">
                <a:latin typeface="HGPｺﾞｼｯｸM"/>
                <a:cs typeface="HGPｺﾞｼｯｸM"/>
              </a:rPr>
              <a:t>PRA</a:t>
            </a:r>
            <a:r>
              <a:rPr lang="ja-JP" altLang="en-US" sz="900" spc="-25" dirty="0">
                <a:latin typeface="HGPｺﾞｼｯｸM"/>
                <a:cs typeface="HGPｺﾞｼｯｸM"/>
              </a:rPr>
              <a:t>分科会</a:t>
            </a:r>
            <a:endParaRPr lang="ja-JP" altLang="en-US" sz="900" dirty="0">
              <a:latin typeface="HGPｺﾞｼｯｸM"/>
              <a:cs typeface="HGPｺﾞｼｯｸM"/>
            </a:endParaRPr>
          </a:p>
          <a:p>
            <a:pPr marL="12700">
              <a:lnSpc>
                <a:spcPct val="100000"/>
              </a:lnSpc>
              <a:spcBef>
                <a:spcPts val="125"/>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13,750</a:t>
            </a:r>
            <a:r>
              <a:rPr lang="ja-JP" altLang="en-US" sz="900" spc="10" dirty="0">
                <a:latin typeface="HGPｺﾞｼｯｸM"/>
                <a:cs typeface="HGPｺﾞｼｯｸM"/>
              </a:rPr>
              <a:t> 円 </a:t>
            </a:r>
            <a:r>
              <a:rPr lang="en-US" altLang="ja-JP" sz="900" spc="10" dirty="0">
                <a:latin typeface="HGPｺﾞｼｯｸM"/>
                <a:cs typeface="HGPｺﾞｼｯｸM"/>
              </a:rPr>
              <a:t>【</a:t>
            </a:r>
            <a:r>
              <a:rPr lang="ja-JP" altLang="en-US" sz="900" spc="10" dirty="0">
                <a:latin typeface="HGPｺﾞｼｯｸM"/>
                <a:cs typeface="HGPｺﾞｼｯｸM"/>
              </a:rPr>
              <a:t>会員価格・税込</a:t>
            </a:r>
            <a:r>
              <a:rPr lang="en-US" altLang="ja-JP" sz="900" spc="10" dirty="0">
                <a:latin typeface="HGPｺﾞｼｯｸM"/>
                <a:cs typeface="HGPｺﾞｼｯｸM"/>
              </a:rPr>
              <a:t>】</a:t>
            </a:r>
            <a:r>
              <a:rPr lang="en-US" altLang="ja-JP" sz="900" spc="-10" dirty="0">
                <a:latin typeface="HGPｺﾞｼｯｸM"/>
                <a:cs typeface="HGPｺﾞｼｯｸM"/>
              </a:rPr>
              <a:t>11,000</a:t>
            </a:r>
            <a:r>
              <a:rPr lang="ja-JP" altLang="en-US" sz="900" spc="75" dirty="0">
                <a:latin typeface="HGPｺﾞｼｯｸM"/>
                <a:cs typeface="HGPｺﾞｼｯｸM"/>
              </a:rPr>
              <a:t> 円 </a:t>
            </a:r>
            <a:r>
              <a:rPr lang="en-US" altLang="ja-JP" sz="900" spc="75" dirty="0">
                <a:latin typeface="HGPｺﾞｼｯｸM"/>
                <a:cs typeface="HGPｺﾞｼｯｸM"/>
              </a:rPr>
              <a:t>【</a:t>
            </a:r>
            <a:r>
              <a:rPr lang="en-US" altLang="ja-JP" sz="900" spc="-10" dirty="0">
                <a:latin typeface="HGPｺﾞｼｯｸM"/>
                <a:cs typeface="HGPｺﾞｼｯｸM"/>
              </a:rPr>
              <a:t>ISBN】978-4-89047-414-</a:t>
            </a:r>
            <a:r>
              <a:rPr lang="en-US" altLang="ja-JP" sz="900" dirty="0">
                <a:latin typeface="HGPｺﾞｼｯｸM"/>
                <a:cs typeface="HGPｺﾞｼｯｸM"/>
              </a:rPr>
              <a:t>1</a:t>
            </a:r>
            <a:r>
              <a:rPr lang="ja-JP" altLang="en-US" sz="900" spc="35"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0" dirty="0">
                <a:latin typeface="HGPｺﾞｼｯｸM"/>
                <a:cs typeface="HGPｺﾞｼｯｸM"/>
              </a:rPr>
              <a:t>1714</a:t>
            </a:r>
            <a:endParaRPr lang="ja-JP" altLang="en-US" sz="900" dirty="0">
              <a:latin typeface="HGPｺﾞｼｯｸM"/>
              <a:cs typeface="HGPｺﾞｼｯｸM"/>
            </a:endParaRPr>
          </a:p>
          <a:p>
            <a:pPr marL="12700">
              <a:lnSpc>
                <a:spcPct val="100000"/>
              </a:lnSpc>
              <a:spcBef>
                <a:spcPts val="120"/>
              </a:spcBef>
            </a:pPr>
            <a:endParaRPr lang="ja-JP" altLang="en-US" sz="900" dirty="0">
              <a:latin typeface="HGPｺﾞｼｯｸM"/>
              <a:cs typeface="HGPｺﾞｼｯｸM"/>
            </a:endParaRPr>
          </a:p>
        </p:txBody>
      </p:sp>
      <p:sp>
        <p:nvSpPr>
          <p:cNvPr id="9" name="object 18">
            <a:extLst>
              <a:ext uri="{FF2B5EF4-FFF2-40B4-BE49-F238E27FC236}">
                <a16:creationId xmlns:a16="http://schemas.microsoft.com/office/drawing/2014/main" id="{3568F7C5-4C99-6F1F-D7F3-E8287F4D37CB}"/>
              </a:ext>
            </a:extLst>
          </p:cNvPr>
          <p:cNvSpPr/>
          <p:nvPr/>
        </p:nvSpPr>
        <p:spPr>
          <a:xfrm>
            <a:off x="666000" y="2325600"/>
            <a:ext cx="6083935" cy="0"/>
          </a:xfrm>
          <a:custGeom>
            <a:avLst/>
            <a:gdLst/>
            <a:ahLst/>
            <a:cxnLst/>
            <a:rect l="l" t="t" r="r" b="b"/>
            <a:pathLst>
              <a:path w="6083934">
                <a:moveTo>
                  <a:pt x="0" y="0"/>
                </a:moveTo>
                <a:lnTo>
                  <a:pt x="6083935" y="0"/>
                </a:lnTo>
              </a:path>
            </a:pathLst>
          </a:custGeom>
          <a:ln w="9525">
            <a:solidFill>
              <a:srgbClr val="000000"/>
            </a:solidFill>
            <a:prstDash val="sysDot"/>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dirty="0">
              <a:ln>
                <a:noFill/>
              </a:ln>
              <a:solidFill>
                <a:sysClr val="windowText" lastClr="000000"/>
              </a:solidFill>
              <a:effectLst/>
              <a:uLnTx/>
              <a:uFillTx/>
            </a:endParaRPr>
          </a:p>
        </p:txBody>
      </p:sp>
      <p:sp>
        <p:nvSpPr>
          <p:cNvPr id="14" name="object 5">
            <a:extLst>
              <a:ext uri="{FF2B5EF4-FFF2-40B4-BE49-F238E27FC236}">
                <a16:creationId xmlns:a16="http://schemas.microsoft.com/office/drawing/2014/main" id="{6EC3F874-42F9-9769-1064-30FAD84B24FA}"/>
              </a:ext>
            </a:extLst>
          </p:cNvPr>
          <p:cNvSpPr txBox="1"/>
          <p:nvPr/>
        </p:nvSpPr>
        <p:spPr>
          <a:xfrm>
            <a:off x="691200" y="1722296"/>
            <a:ext cx="6083935" cy="488595"/>
          </a:xfrm>
          <a:prstGeom prst="rect">
            <a:avLst/>
          </a:prstGeom>
        </p:spPr>
        <p:txBody>
          <a:bodyPr vert="horz" wrap="square" lIns="0" tIns="26670" rIns="0" bIns="0" rtlCol="0">
            <a:spAutoFit/>
          </a:bodyPr>
          <a:lstStyle/>
          <a:p>
            <a:pPr marL="12700" marR="0" lvl="0" indent="0"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0" cap="none" spc="-15" normalizeH="0" baseline="0" noProof="0" dirty="0">
                <a:ln>
                  <a:noFill/>
                </a:ln>
                <a:solidFill>
                  <a:sysClr val="windowText" lastClr="000000"/>
                </a:solidFill>
                <a:effectLst/>
                <a:uLnTx/>
                <a:uFillTx/>
                <a:latin typeface="HGPｺﾞｼｯｸM"/>
                <a:cs typeface="HGPｺﾞｼｯｸM"/>
              </a:rPr>
              <a:t>外部ハザードに対するリスク評価方法の選定に関する実施基準</a:t>
            </a:r>
            <a:r>
              <a:rPr kumimoji="0" lang="en-US" altLang="ja-JP" sz="1050" b="0" i="0" u="none" strike="noStrike" kern="0" cap="none" spc="-15" normalizeH="0" baseline="0" noProof="0" dirty="0">
                <a:ln>
                  <a:noFill/>
                </a:ln>
                <a:solidFill>
                  <a:sysClr val="windowText" lastClr="000000"/>
                </a:solidFill>
                <a:effectLst/>
                <a:uLnTx/>
                <a:uFillTx/>
                <a:latin typeface="HGPｺﾞｼｯｸM"/>
                <a:cs typeface="HGPｺﾞｼｯｸM"/>
              </a:rPr>
              <a:t>:2024</a:t>
            </a:r>
            <a:r>
              <a:rPr kumimoji="0" lang="ja-JP" altLang="en-US" sz="1050" b="0" i="0" u="none" strike="noStrike" kern="0" cap="none" spc="-15" normalizeH="0" baseline="0" noProof="0" dirty="0">
                <a:ln>
                  <a:noFill/>
                </a:ln>
                <a:solidFill>
                  <a:sysClr val="windowText" lastClr="000000"/>
                </a:solidFill>
                <a:effectLst/>
                <a:uLnTx/>
                <a:uFillTx/>
                <a:latin typeface="HGPｺﾞｼｯｸM"/>
                <a:cs typeface="HGPｺﾞｼｯｸM"/>
              </a:rPr>
              <a:t>（</a:t>
            </a:r>
            <a:r>
              <a:rPr kumimoji="0" lang="en-US" altLang="ja-JP" sz="1050" b="0" i="0" u="none" strike="noStrike" kern="0" cap="none" spc="-15" normalizeH="0" baseline="0" noProof="0" dirty="0">
                <a:ln>
                  <a:noFill/>
                </a:ln>
                <a:solidFill>
                  <a:sysClr val="windowText" lastClr="000000"/>
                </a:solidFill>
                <a:effectLst/>
                <a:uLnTx/>
                <a:uFillTx/>
                <a:latin typeface="HGPｺﾞｼｯｸM"/>
                <a:cs typeface="HGPｺﾞｼｯｸM"/>
              </a:rPr>
              <a:t>AESJ-SC-RK008</a:t>
            </a:r>
            <a:r>
              <a:rPr kumimoji="0" lang="ja-JP" altLang="en-US" sz="1050" b="0" i="0" u="none" strike="noStrike" kern="0" cap="none" spc="-15" normalizeH="0" baseline="0" noProof="0" dirty="0">
                <a:ln>
                  <a:noFill/>
                </a:ln>
                <a:solidFill>
                  <a:sysClr val="windowText" lastClr="000000"/>
                </a:solidFill>
                <a:effectLst/>
                <a:uLnTx/>
                <a:uFillTx/>
                <a:latin typeface="HGPｺﾞｼｯｸM"/>
                <a:cs typeface="HGPｺﾞｼｯｸM"/>
              </a:rPr>
              <a:t>：</a:t>
            </a:r>
            <a:r>
              <a:rPr kumimoji="0" lang="en-US" altLang="ja-JP" sz="1050" b="0" i="0" u="none" strike="noStrike" kern="0" cap="none" spc="-15" normalizeH="0" baseline="0" noProof="0" dirty="0">
                <a:ln>
                  <a:noFill/>
                </a:ln>
                <a:solidFill>
                  <a:sysClr val="windowText" lastClr="000000"/>
                </a:solidFill>
                <a:effectLst/>
                <a:uLnTx/>
                <a:uFillTx/>
                <a:latin typeface="HGPｺﾞｼｯｸM"/>
                <a:cs typeface="HGPｺﾞｼｯｸM"/>
              </a:rPr>
              <a:t>2024)</a:t>
            </a:r>
          </a:p>
          <a:p>
            <a:pPr marL="12700" marR="0" lvl="0" indent="0" defTabSz="914400" eaLnBrk="1" fontAlgn="auto" latinLnBrk="0" hangingPunct="1">
              <a:lnSpc>
                <a:spcPct val="100000"/>
              </a:lnSpc>
              <a:spcBef>
                <a:spcPts val="0"/>
              </a:spcBef>
              <a:spcAft>
                <a:spcPts val="0"/>
              </a:spcAft>
              <a:buClrTx/>
              <a:buSzTx/>
              <a:buFontTx/>
              <a:buNone/>
              <a:tabLst/>
              <a:defRPr/>
            </a:pPr>
            <a:r>
              <a:rPr lang="en-US" altLang="ja-JP" sz="1050" spc="-15" dirty="0">
                <a:latin typeface="HGPｺﾞｼｯｸM"/>
                <a:cs typeface="HGPｺﾞｼｯｸM"/>
              </a:rPr>
              <a:t>【</a:t>
            </a:r>
            <a:r>
              <a:rPr lang="ja-JP" altLang="en-US" sz="1050" spc="-15" dirty="0">
                <a:latin typeface="HGPｺﾞｼｯｸM"/>
                <a:cs typeface="HGPｺﾞｼｯｸM"/>
              </a:rPr>
              <a:t>担当分科会</a:t>
            </a:r>
            <a:r>
              <a:rPr lang="en-US" altLang="ja-JP" sz="1050" spc="-15" dirty="0">
                <a:latin typeface="HGPｺﾞｼｯｸM"/>
                <a:cs typeface="HGPｺﾞｼｯｸM"/>
              </a:rPr>
              <a:t>】</a:t>
            </a:r>
            <a:r>
              <a:rPr lang="zh-CN" altLang="en-US" sz="1050" b="0" i="0" u="none" strike="noStrike" baseline="0" dirty="0">
                <a:latin typeface="HGPｺﾞｼｯｸM" panose="020B0600000000000000" pitchFamily="50" charset="-128"/>
                <a:ea typeface="HGPｺﾞｼｯｸM" panose="020B0600000000000000" pitchFamily="50" charset="-128"/>
              </a:rPr>
              <a:t>外的事象</a:t>
            </a:r>
            <a:r>
              <a:rPr lang="en-US" altLang="zh-CN" sz="1050" b="0" i="0" u="none" strike="noStrike" baseline="0" dirty="0">
                <a:latin typeface="HGPｺﾞｼｯｸM" panose="020B0600000000000000" pitchFamily="50" charset="-128"/>
                <a:ea typeface="HGPｺﾞｼｯｸM" panose="020B0600000000000000" pitchFamily="50" charset="-128"/>
              </a:rPr>
              <a:t>PRA </a:t>
            </a:r>
            <a:r>
              <a:rPr lang="zh-CN" altLang="en-US" sz="1050" b="0" i="0" u="none" strike="noStrike" baseline="0" dirty="0">
                <a:latin typeface="HGPｺﾞｼｯｸM" panose="020B0600000000000000" pitchFamily="50" charset="-128"/>
                <a:ea typeface="HGPｺﾞｼｯｸM" panose="020B0600000000000000" pitchFamily="50" charset="-128"/>
              </a:rPr>
              <a:t>分科会</a:t>
            </a:r>
            <a:endParaRPr lang="ja-JP" altLang="en-US" sz="1050" dirty="0">
              <a:latin typeface="HGPｺﾞｼｯｸM" panose="020B0600000000000000" pitchFamily="50" charset="-128"/>
              <a:ea typeface="HGPｺﾞｼｯｸM" panose="020B0600000000000000" pitchFamily="50" charset="-128"/>
              <a:cs typeface="HGPｺﾞｼｯｸM"/>
            </a:endParaRPr>
          </a:p>
          <a:p>
            <a:pPr marL="12700" marR="0" lvl="0" indent="0" defTabSz="914400" eaLnBrk="1" fontAlgn="auto" latinLnBrk="0" hangingPunct="1">
              <a:lnSpc>
                <a:spcPct val="100000"/>
              </a:lnSpc>
              <a:spcBef>
                <a:spcPts val="0"/>
              </a:spcBef>
              <a:spcAft>
                <a:spcPts val="0"/>
              </a:spcAft>
              <a:buClrTx/>
              <a:buSzTx/>
              <a:buFontTx/>
              <a:buNone/>
              <a:tabLst/>
              <a:defRPr/>
            </a:pPr>
            <a:r>
              <a:rPr kumimoji="0" lang="en-US" altLang="ja-JP" sz="900" b="0" i="0" u="none" strike="noStrike" kern="0" cap="none" spc="-5" normalizeH="0" baseline="0" noProof="0" dirty="0">
                <a:ln>
                  <a:noFill/>
                </a:ln>
                <a:solidFill>
                  <a:sysClr val="windowText" lastClr="000000"/>
                </a:solidFill>
                <a:effectLst/>
                <a:uLnTx/>
                <a:uFillTx/>
                <a:latin typeface="HGPｺﾞｼｯｸM"/>
                <a:cs typeface="HGPｺﾞｼｯｸM"/>
              </a:rPr>
              <a:t>【</a:t>
            </a:r>
            <a:r>
              <a:rPr kumimoji="0" lang="ja-JP" altLang="en-US" sz="900" b="0" i="0" u="none" strike="noStrike" kern="0" cap="none" spc="-5" normalizeH="0" baseline="0" noProof="0" dirty="0">
                <a:ln>
                  <a:noFill/>
                </a:ln>
                <a:solidFill>
                  <a:sysClr val="windowText" lastClr="000000"/>
                </a:solidFill>
                <a:effectLst/>
                <a:uLnTx/>
                <a:uFillTx/>
                <a:latin typeface="HGPｺﾞｼｯｸM"/>
                <a:cs typeface="HGPｺﾞｼｯｸM"/>
              </a:rPr>
              <a:t>定価・税込</a:t>
            </a:r>
            <a:r>
              <a:rPr kumimoji="0" lang="en-US" altLang="ja-JP" sz="900" b="0" i="0" u="none" strike="noStrike" kern="0" cap="none" spc="-5" normalizeH="0" baseline="0" noProof="0" dirty="0">
                <a:ln>
                  <a:noFill/>
                </a:ln>
                <a:solidFill>
                  <a:sysClr val="windowText" lastClr="000000"/>
                </a:solidFill>
                <a:effectLst/>
                <a:uLnTx/>
                <a:uFillTx/>
                <a:latin typeface="HGPｺﾞｼｯｸM"/>
                <a:cs typeface="HGPｺﾞｼｯｸM"/>
              </a:rPr>
              <a:t>】13</a:t>
            </a:r>
            <a:r>
              <a:rPr kumimoji="0" lang="en-US" altLang="ja-JP" sz="900" b="0" i="0" u="none" strike="noStrike" kern="0" cap="none" spc="-10" normalizeH="0" baseline="0" noProof="0" dirty="0">
                <a:ln>
                  <a:noFill/>
                </a:ln>
                <a:solidFill>
                  <a:sysClr val="windowText" lastClr="000000"/>
                </a:solidFill>
                <a:effectLst/>
                <a:uLnTx/>
                <a:uFillTx/>
                <a:latin typeface="HGPｺﾞｼｯｸM"/>
                <a:cs typeface="HGPｺﾞｼｯｸM"/>
              </a:rPr>
              <a:t>,750</a:t>
            </a:r>
            <a:r>
              <a:rPr kumimoji="0" lang="ja-JP" altLang="en-US" sz="900" b="0" i="0" u="none" strike="noStrike" kern="0" cap="none" spc="20" normalizeH="0" baseline="0" noProof="0" dirty="0">
                <a:ln>
                  <a:noFill/>
                </a:ln>
                <a:solidFill>
                  <a:sysClr val="windowText" lastClr="000000"/>
                </a:solidFill>
                <a:effectLst/>
                <a:uLnTx/>
                <a:uFillTx/>
                <a:latin typeface="HGPｺﾞｼｯｸM"/>
                <a:cs typeface="HGPｺﾞｼｯｸM"/>
              </a:rPr>
              <a:t>円　</a:t>
            </a:r>
            <a:r>
              <a:rPr kumimoji="0" lang="en-US" altLang="ja-JP" sz="900" b="0" i="0" u="none" strike="noStrike" kern="0" cap="none" spc="20" normalizeH="0" baseline="0" noProof="0" dirty="0">
                <a:ln>
                  <a:noFill/>
                </a:ln>
                <a:solidFill>
                  <a:sysClr val="windowText" lastClr="000000"/>
                </a:solidFill>
                <a:effectLst/>
                <a:uLnTx/>
                <a:uFillTx/>
                <a:latin typeface="HGPｺﾞｼｯｸM"/>
                <a:cs typeface="HGPｺﾞｼｯｸM"/>
              </a:rPr>
              <a:t>【</a:t>
            </a:r>
            <a:r>
              <a:rPr kumimoji="0" lang="ja-JP" altLang="en-US" sz="900" b="0" i="0" u="none" strike="noStrike" kern="0" cap="none" spc="20" normalizeH="0" baseline="0" noProof="0" dirty="0">
                <a:ln>
                  <a:noFill/>
                </a:ln>
                <a:solidFill>
                  <a:sysClr val="windowText" lastClr="000000"/>
                </a:solidFill>
                <a:effectLst/>
                <a:uLnTx/>
                <a:uFillTx/>
                <a:latin typeface="HGPｺﾞｼｯｸM"/>
                <a:cs typeface="HGPｺﾞｼｯｸM"/>
              </a:rPr>
              <a:t>会員価格・税込</a:t>
            </a:r>
            <a:r>
              <a:rPr kumimoji="0" lang="en-US" altLang="ja-JP" sz="900" b="0" i="0" u="none" strike="noStrike" kern="0" cap="none" spc="20" normalizeH="0" baseline="0" noProof="0" dirty="0">
                <a:ln>
                  <a:noFill/>
                </a:ln>
                <a:solidFill>
                  <a:sysClr val="windowText" lastClr="000000"/>
                </a:solidFill>
                <a:effectLst/>
                <a:uLnTx/>
                <a:uFillTx/>
                <a:latin typeface="HGPｺﾞｼｯｸM"/>
                <a:cs typeface="HGPｺﾞｼｯｸM"/>
              </a:rPr>
              <a:t>】11</a:t>
            </a:r>
            <a:r>
              <a:rPr kumimoji="0" lang="en-US" altLang="ja-JP" sz="900" b="0" i="0" u="none" strike="noStrike" kern="0" cap="none" spc="-10" normalizeH="0" baseline="0" noProof="0" dirty="0">
                <a:ln>
                  <a:noFill/>
                </a:ln>
                <a:solidFill>
                  <a:sysClr val="windowText" lastClr="000000"/>
                </a:solidFill>
                <a:effectLst/>
                <a:uLnTx/>
                <a:uFillTx/>
                <a:latin typeface="HGPｺﾞｼｯｸM"/>
                <a:cs typeface="HGPｺﾞｼｯｸM"/>
              </a:rPr>
              <a:t>,000</a:t>
            </a:r>
            <a:r>
              <a:rPr kumimoji="0" lang="ja-JP" altLang="en-US" sz="900" b="0" i="0" u="none" strike="noStrike" kern="0" cap="none" spc="120" normalizeH="0" baseline="0" noProof="0" dirty="0">
                <a:ln>
                  <a:noFill/>
                </a:ln>
                <a:solidFill>
                  <a:sysClr val="windowText" lastClr="000000"/>
                </a:solidFill>
                <a:effectLst/>
                <a:uLnTx/>
                <a:uFillTx/>
                <a:latin typeface="HGPｺﾞｼｯｸM"/>
                <a:cs typeface="HGPｺﾞｼｯｸM"/>
              </a:rPr>
              <a:t>円 </a:t>
            </a:r>
            <a:r>
              <a:rPr kumimoji="0" lang="en-US" altLang="ja-JP" sz="900" b="0" i="0" u="none" strike="noStrike" kern="0" cap="none" spc="120" normalizeH="0" baseline="0" noProof="0" dirty="0">
                <a:ln>
                  <a:noFill/>
                </a:ln>
                <a:solidFill>
                  <a:sysClr val="windowText" lastClr="000000"/>
                </a:solidFill>
                <a:effectLst/>
                <a:uLnTx/>
                <a:uFillTx/>
                <a:latin typeface="HGPｺﾞｼｯｸM"/>
                <a:cs typeface="HGPｺﾞｼｯｸM"/>
              </a:rPr>
              <a:t>【</a:t>
            </a:r>
            <a:r>
              <a:rPr kumimoji="0" lang="en-US" altLang="ja-JP" sz="900" b="0" i="0" u="none" strike="noStrike" kern="0" cap="none" spc="-10" normalizeH="0" baseline="0" noProof="0" dirty="0">
                <a:ln>
                  <a:noFill/>
                </a:ln>
                <a:solidFill>
                  <a:sysClr val="windowText" lastClr="000000"/>
                </a:solidFill>
                <a:effectLst/>
                <a:uLnTx/>
                <a:uFillTx/>
                <a:latin typeface="HGPｺﾞｼｯｸM"/>
                <a:cs typeface="HGPｺﾞｼｯｸM"/>
              </a:rPr>
              <a:t>ISBN</a:t>
            </a:r>
            <a:r>
              <a:rPr kumimoji="0" lang="en-US" altLang="ja-JP" sz="900" b="0" i="0" u="none" strike="noStrike" kern="0" cap="none" spc="0" normalizeH="0" baseline="0" noProof="0" dirty="0">
                <a:ln>
                  <a:noFill/>
                </a:ln>
                <a:solidFill>
                  <a:sysClr val="windowText" lastClr="000000"/>
                </a:solidFill>
                <a:effectLst/>
                <a:uLnTx/>
                <a:uFillTx/>
                <a:latin typeface="HGPｺﾞｼｯｸM"/>
                <a:cs typeface="HGPｺﾞｼｯｸM"/>
              </a:rPr>
              <a:t>】978-4-89047-470-7</a:t>
            </a:r>
            <a:r>
              <a:rPr kumimoji="0" lang="ja-JP" altLang="en-US" sz="900" b="0" i="0" u="none" strike="noStrike" kern="0" cap="none" spc="0" normalizeH="0" baseline="0" noProof="0" dirty="0">
                <a:ln>
                  <a:noFill/>
                </a:ln>
                <a:solidFill>
                  <a:sysClr val="windowText" lastClr="000000"/>
                </a:solidFill>
                <a:effectLst/>
                <a:uLnTx/>
                <a:uFillTx/>
                <a:latin typeface="HGPｺﾞｼｯｸM"/>
                <a:cs typeface="HGPｺﾞｼｯｸM"/>
              </a:rPr>
              <a:t>　</a:t>
            </a:r>
            <a:r>
              <a:rPr kumimoji="0" lang="en-US" altLang="ja-JP" sz="900" b="0" i="0" u="none" strike="noStrike" kern="0" cap="none" spc="35" normalizeH="0" baseline="0" noProof="0" dirty="0">
                <a:ln>
                  <a:noFill/>
                </a:ln>
                <a:solidFill>
                  <a:sysClr val="windowText" lastClr="000000"/>
                </a:solidFill>
                <a:effectLst/>
                <a:uLnTx/>
                <a:uFillTx/>
                <a:latin typeface="HGPｺﾞｼｯｸM"/>
                <a:cs typeface="HGPｺﾞｼｯｸM"/>
              </a:rPr>
              <a:t>【</a:t>
            </a:r>
            <a:r>
              <a:rPr kumimoji="0" lang="ja-JP" altLang="en-US" sz="900" b="0" i="0" u="none" strike="noStrike" kern="0" cap="none" spc="35" normalizeH="0" baseline="0" noProof="0" dirty="0">
                <a:ln>
                  <a:noFill/>
                </a:ln>
                <a:solidFill>
                  <a:sysClr val="windowText" lastClr="000000"/>
                </a:solidFill>
                <a:effectLst/>
                <a:uLnTx/>
                <a:uFillTx/>
                <a:latin typeface="HGPｺﾞｼｯｸM"/>
                <a:cs typeface="HGPｺﾞｼｯｸM"/>
              </a:rPr>
              <a:t>書籍コード</a:t>
            </a:r>
            <a:r>
              <a:rPr kumimoji="0" lang="en-US" altLang="ja-JP" sz="900" b="0" i="0" u="none" strike="noStrike" kern="0" cap="none" spc="35" normalizeH="0" baseline="0" noProof="0" dirty="0">
                <a:ln>
                  <a:noFill/>
                </a:ln>
                <a:solidFill>
                  <a:sysClr val="windowText" lastClr="000000"/>
                </a:solidFill>
                <a:effectLst/>
                <a:uLnTx/>
                <a:uFillTx/>
                <a:latin typeface="HGPｺﾞｼｯｸM"/>
                <a:cs typeface="HGPｺﾞｼｯｸM"/>
              </a:rPr>
              <a:t>】2502</a:t>
            </a:r>
          </a:p>
        </p:txBody>
      </p:sp>
      <p:sp>
        <p:nvSpPr>
          <p:cNvPr id="15" name="テキスト ボックス 14">
            <a:extLst>
              <a:ext uri="{FF2B5EF4-FFF2-40B4-BE49-F238E27FC236}">
                <a16:creationId xmlns:a16="http://schemas.microsoft.com/office/drawing/2014/main" id="{657F6D74-DFBF-47A2-2ABF-90B01E283FC4}"/>
              </a:ext>
            </a:extLst>
          </p:cNvPr>
          <p:cNvSpPr txBox="1"/>
          <p:nvPr/>
        </p:nvSpPr>
        <p:spPr>
          <a:xfrm>
            <a:off x="6300000" y="1910917"/>
            <a:ext cx="415498" cy="230832"/>
          </a:xfrm>
          <a:prstGeom prst="rect">
            <a:avLst/>
          </a:prstGeom>
          <a:solidFill>
            <a:schemeClr val="tx2"/>
          </a:solidFill>
        </p:spPr>
        <p:txBody>
          <a:bodyPr wrap="none" rtlCol="0">
            <a:spAutoFit/>
          </a:bodyPr>
          <a:lstStyle/>
          <a:p>
            <a:r>
              <a:rPr kumimoji="1" lang="ja-JP" altLang="en-US" sz="900" dirty="0">
                <a:solidFill>
                  <a:schemeClr val="bg1"/>
                </a:solidFill>
              </a:rPr>
              <a:t>再掲</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21283" y="618235"/>
            <a:ext cx="3585845" cy="353060"/>
          </a:xfrm>
          <a:prstGeom prst="rect">
            <a:avLst/>
          </a:prstGeom>
        </p:spPr>
        <p:txBody>
          <a:bodyPr vert="horz" wrap="square" lIns="0" tIns="12065" rIns="0" bIns="0" rtlCol="0">
            <a:spAutoFit/>
          </a:bodyPr>
          <a:lstStyle/>
          <a:p>
            <a:pPr marL="12700">
              <a:lnSpc>
                <a:spcPct val="100000"/>
              </a:lnSpc>
              <a:spcBef>
                <a:spcPts val="95"/>
              </a:spcBef>
            </a:pPr>
            <a:r>
              <a:rPr sz="2150" b="1" spc="-20" dirty="0">
                <a:latin typeface="HGS明朝E" panose="02020900000000000000" pitchFamily="18" charset="-128"/>
                <a:ea typeface="HGS明朝E" panose="02020900000000000000" pitchFamily="18" charset="-128"/>
                <a:cs typeface="ＭＳ 明朝"/>
              </a:rPr>
              <a:t>日本原子</a:t>
            </a:r>
            <a:r>
              <a:rPr sz="2150" b="1" spc="-30" dirty="0">
                <a:latin typeface="HGS明朝E" panose="02020900000000000000" pitchFamily="18" charset="-128"/>
                <a:ea typeface="HGS明朝E" panose="02020900000000000000" pitchFamily="18" charset="-128"/>
                <a:cs typeface="ＭＳ 明朝"/>
              </a:rPr>
              <a:t>力</a:t>
            </a:r>
            <a:r>
              <a:rPr sz="2150" b="1" spc="-20" dirty="0">
                <a:latin typeface="HGS明朝E" panose="02020900000000000000" pitchFamily="18" charset="-128"/>
                <a:ea typeface="HGS明朝E" panose="02020900000000000000" pitchFamily="18" charset="-128"/>
                <a:cs typeface="ＭＳ 明朝"/>
              </a:rPr>
              <a:t>学会発行</a:t>
            </a:r>
            <a:r>
              <a:rPr sz="2150" b="1" spc="-30" dirty="0">
                <a:latin typeface="HGS明朝E" panose="02020900000000000000" pitchFamily="18" charset="-128"/>
                <a:ea typeface="HGS明朝E" panose="02020900000000000000" pitchFamily="18" charset="-128"/>
                <a:cs typeface="ＭＳ 明朝"/>
              </a:rPr>
              <a:t>標</a:t>
            </a:r>
            <a:r>
              <a:rPr sz="2150" b="1" spc="-20" dirty="0">
                <a:latin typeface="HGS明朝E" panose="02020900000000000000" pitchFamily="18" charset="-128"/>
                <a:ea typeface="HGS明朝E" panose="02020900000000000000" pitchFamily="18" charset="-128"/>
                <a:cs typeface="ＭＳ 明朝"/>
              </a:rPr>
              <a:t>準一</a:t>
            </a:r>
            <a:r>
              <a:rPr sz="2150" b="1" spc="-50" dirty="0">
                <a:latin typeface="HGS明朝E" panose="02020900000000000000" pitchFamily="18" charset="-128"/>
                <a:ea typeface="HGS明朝E" panose="02020900000000000000" pitchFamily="18" charset="-128"/>
                <a:cs typeface="ＭＳ 明朝"/>
              </a:rPr>
              <a:t>覧</a:t>
            </a:r>
            <a:endParaRPr sz="2150" dirty="0">
              <a:latin typeface="HGS明朝E" panose="02020900000000000000" pitchFamily="18" charset="-128"/>
              <a:ea typeface="HGS明朝E" panose="02020900000000000000" pitchFamily="18" charset="-128"/>
              <a:cs typeface="ＭＳ 明朝"/>
            </a:endParaRPr>
          </a:p>
        </p:txBody>
      </p:sp>
      <p:sp>
        <p:nvSpPr>
          <p:cNvPr id="3" name="object 3"/>
          <p:cNvSpPr txBox="1"/>
          <p:nvPr/>
        </p:nvSpPr>
        <p:spPr>
          <a:xfrm>
            <a:off x="621283" y="961818"/>
            <a:ext cx="1982470" cy="441788"/>
          </a:xfrm>
          <a:prstGeom prst="rect">
            <a:avLst/>
          </a:prstGeom>
        </p:spPr>
        <p:txBody>
          <a:bodyPr vert="horz" wrap="square" lIns="0" tIns="56515" rIns="0" bIns="0" rtlCol="0">
            <a:spAutoFit/>
          </a:bodyPr>
          <a:lstStyle/>
          <a:p>
            <a:pPr marL="12700">
              <a:lnSpc>
                <a:spcPct val="100000"/>
              </a:lnSpc>
              <a:spcBef>
                <a:spcPts val="445"/>
              </a:spcBef>
            </a:pPr>
            <a:r>
              <a:rPr sz="1200" spc="-20" dirty="0">
                <a:latin typeface="HGｺﾞｼｯｸM" panose="020B0609000000000000" pitchFamily="49" charset="-128"/>
                <a:ea typeface="HGｺﾞｼｯｸM" panose="020B0609000000000000" pitchFamily="49" charset="-128"/>
                <a:cs typeface="游ゴシック"/>
              </a:rPr>
              <a:t>リスク専門部会制定標準</a:t>
            </a:r>
            <a:endParaRPr sz="1200" dirty="0">
              <a:latin typeface="HGｺﾞｼｯｸM" panose="020B0609000000000000" pitchFamily="49" charset="-128"/>
              <a:ea typeface="HGｺﾞｼｯｸM" panose="020B0609000000000000" pitchFamily="49" charset="-128"/>
              <a:cs typeface="游ゴシック"/>
            </a:endParaRPr>
          </a:p>
          <a:p>
            <a:pPr marL="12700">
              <a:lnSpc>
                <a:spcPct val="100000"/>
              </a:lnSpc>
              <a:spcBef>
                <a:spcPts val="270"/>
              </a:spcBef>
            </a:pPr>
            <a:r>
              <a:rPr sz="1050" dirty="0">
                <a:latin typeface="HGｺﾞｼｯｸM" panose="020B0609000000000000" pitchFamily="49" charset="-128"/>
                <a:ea typeface="HGｺﾞｼｯｸM" panose="020B0609000000000000" pitchFamily="49" charset="-128"/>
                <a:cs typeface="游ゴシック"/>
              </a:rPr>
              <a:t>(2/</a:t>
            </a:r>
            <a:r>
              <a:rPr lang="en-US" sz="1050" dirty="0">
                <a:latin typeface="HGｺﾞｼｯｸM" panose="020B0609000000000000" pitchFamily="49" charset="-128"/>
                <a:ea typeface="HGｺﾞｼｯｸM" panose="020B0609000000000000" pitchFamily="49" charset="-128"/>
                <a:cs typeface="游ゴシック"/>
              </a:rPr>
              <a:t>2</a:t>
            </a:r>
            <a:r>
              <a:rPr sz="1050" spc="-30" dirty="0">
                <a:latin typeface="HGｺﾞｼｯｸM" panose="020B0609000000000000" pitchFamily="49" charset="-128"/>
                <a:ea typeface="HGｺﾞｼｯｸM" panose="020B0609000000000000" pitchFamily="49" charset="-128"/>
                <a:cs typeface="游ゴシック"/>
              </a:rPr>
              <a:t> ページ)</a:t>
            </a:r>
            <a:endParaRPr sz="1050" dirty="0">
              <a:latin typeface="HGｺﾞｼｯｸM" panose="020B0609000000000000" pitchFamily="49" charset="-128"/>
              <a:ea typeface="HGｺﾞｼｯｸM" panose="020B0609000000000000" pitchFamily="49" charset="-128"/>
              <a:cs typeface="游ゴシック"/>
            </a:endParaRPr>
          </a:p>
        </p:txBody>
      </p:sp>
      <p:sp>
        <p:nvSpPr>
          <p:cNvPr id="6" name="object 6"/>
          <p:cNvSpPr/>
          <p:nvPr/>
        </p:nvSpPr>
        <p:spPr>
          <a:xfrm>
            <a:off x="666000" y="8428749"/>
            <a:ext cx="6041517" cy="45719"/>
          </a:xfrm>
          <a:custGeom>
            <a:avLst/>
            <a:gdLst/>
            <a:ahLst/>
            <a:cxnLst/>
            <a:rect l="l" t="t" r="r" b="b"/>
            <a:pathLst>
              <a:path w="6088380">
                <a:moveTo>
                  <a:pt x="0" y="0"/>
                </a:moveTo>
                <a:lnTo>
                  <a:pt x="6088125" y="0"/>
                </a:lnTo>
              </a:path>
            </a:pathLst>
          </a:custGeom>
          <a:ln w="7619">
            <a:solidFill>
              <a:srgbClr val="000000"/>
            </a:solidFill>
            <a:prstDash val="sysDot"/>
          </a:ln>
        </p:spPr>
        <p:txBody>
          <a:bodyPr wrap="square" lIns="0" tIns="0" rIns="0" bIns="0" rtlCol="0"/>
          <a:lstStyle/>
          <a:p>
            <a:endParaRPr dirty="0"/>
          </a:p>
        </p:txBody>
      </p:sp>
      <p:sp>
        <p:nvSpPr>
          <p:cNvPr id="8" name="object 8"/>
          <p:cNvSpPr txBox="1"/>
          <p:nvPr/>
        </p:nvSpPr>
        <p:spPr>
          <a:xfrm>
            <a:off x="4082400" y="9537700"/>
            <a:ext cx="2518410" cy="648335"/>
          </a:xfrm>
          <a:prstGeom prst="rect">
            <a:avLst/>
          </a:prstGeom>
        </p:spPr>
        <p:txBody>
          <a:bodyPr vert="horz" wrap="square" lIns="0" tIns="43180" rIns="0" bIns="0" rtlCol="0">
            <a:spAutoFit/>
          </a:bodyPr>
          <a:lstStyle/>
          <a:p>
            <a:pPr marL="12700">
              <a:lnSpc>
                <a:spcPct val="100000"/>
              </a:lnSpc>
              <a:spcBef>
                <a:spcPts val="340"/>
              </a:spcBef>
            </a:pPr>
            <a:r>
              <a:rPr sz="900" b="1" spc="25" dirty="0">
                <a:latin typeface="游ゴシック"/>
                <a:cs typeface="游ゴシック"/>
              </a:rPr>
              <a:t>一般社団法人 日本原子力学会 標準課</a:t>
            </a:r>
            <a:endParaRPr sz="900" dirty="0">
              <a:latin typeface="游ゴシック"/>
              <a:cs typeface="游ゴシック"/>
            </a:endParaRPr>
          </a:p>
          <a:p>
            <a:pPr marL="12700" marR="5080">
              <a:lnSpc>
                <a:spcPts val="1200"/>
              </a:lnSpc>
              <a:spcBef>
                <a:spcPts val="60"/>
              </a:spcBef>
            </a:pPr>
            <a:r>
              <a:rPr sz="800" dirty="0">
                <a:latin typeface="游ゴシック"/>
                <a:cs typeface="游ゴシック"/>
              </a:rPr>
              <a:t>〒</a:t>
            </a:r>
            <a:r>
              <a:rPr sz="800" spc="-10" dirty="0">
                <a:latin typeface="游ゴシック"/>
                <a:cs typeface="游ゴシック"/>
              </a:rPr>
              <a:t>105-</a:t>
            </a:r>
            <a:r>
              <a:rPr sz="800" dirty="0">
                <a:latin typeface="游ゴシック"/>
                <a:cs typeface="游ゴシック"/>
              </a:rPr>
              <a:t>0004</a:t>
            </a:r>
            <a:r>
              <a:rPr sz="800" spc="10" dirty="0">
                <a:latin typeface="游ゴシック"/>
                <a:cs typeface="游ゴシック"/>
              </a:rPr>
              <a:t> 東京都港区新橋</a:t>
            </a:r>
            <a:r>
              <a:rPr sz="800" spc="-10" dirty="0">
                <a:latin typeface="游ゴシック"/>
                <a:cs typeface="游ゴシック"/>
              </a:rPr>
              <a:t>2-3-</a:t>
            </a:r>
            <a:r>
              <a:rPr sz="800" dirty="0">
                <a:latin typeface="游ゴシック"/>
                <a:cs typeface="游ゴシック"/>
              </a:rPr>
              <a:t>7</a:t>
            </a:r>
            <a:r>
              <a:rPr sz="800" spc="25" dirty="0">
                <a:latin typeface="游ゴシック"/>
                <a:cs typeface="游ゴシック"/>
              </a:rPr>
              <a:t>  新橋第二中ビル</a:t>
            </a:r>
            <a:r>
              <a:rPr sz="800" spc="-25" dirty="0">
                <a:latin typeface="游ゴシック"/>
                <a:cs typeface="游ゴシック"/>
              </a:rPr>
              <a:t>3F </a:t>
            </a:r>
            <a:r>
              <a:rPr sz="800" dirty="0">
                <a:latin typeface="游ゴシック"/>
                <a:cs typeface="游ゴシック"/>
              </a:rPr>
              <a:t>TEL</a:t>
            </a:r>
            <a:r>
              <a:rPr sz="800" spc="5" dirty="0">
                <a:latin typeface="游ゴシック"/>
                <a:cs typeface="游ゴシック"/>
              </a:rPr>
              <a:t>: </a:t>
            </a:r>
            <a:r>
              <a:rPr sz="800" spc="-10" dirty="0">
                <a:latin typeface="游ゴシック"/>
                <a:cs typeface="游ゴシック"/>
              </a:rPr>
              <a:t>03-3508-</a:t>
            </a:r>
            <a:r>
              <a:rPr sz="800" dirty="0">
                <a:latin typeface="游ゴシック"/>
                <a:cs typeface="游ゴシック"/>
              </a:rPr>
              <a:t>1263</a:t>
            </a:r>
            <a:r>
              <a:rPr sz="800" spc="185" dirty="0">
                <a:latin typeface="游ゴシック"/>
                <a:cs typeface="游ゴシック"/>
              </a:rPr>
              <a:t>  </a:t>
            </a:r>
            <a:r>
              <a:rPr sz="800" dirty="0">
                <a:latin typeface="游ゴシック"/>
                <a:cs typeface="游ゴシック"/>
              </a:rPr>
              <a:t>FAX</a:t>
            </a:r>
            <a:r>
              <a:rPr sz="800" spc="5" dirty="0">
                <a:latin typeface="游ゴシック"/>
                <a:cs typeface="游ゴシック"/>
              </a:rPr>
              <a:t>: </a:t>
            </a:r>
            <a:r>
              <a:rPr sz="800" spc="-10" dirty="0">
                <a:latin typeface="游ゴシック"/>
                <a:cs typeface="游ゴシック"/>
              </a:rPr>
              <a:t>03-3581-</a:t>
            </a:r>
            <a:r>
              <a:rPr sz="800" spc="-20" dirty="0">
                <a:latin typeface="游ゴシック"/>
                <a:cs typeface="游ゴシック"/>
              </a:rPr>
              <a:t>6128</a:t>
            </a:r>
            <a:endParaRPr sz="800" dirty="0">
              <a:latin typeface="游ゴシック"/>
              <a:cs typeface="游ゴシック"/>
            </a:endParaRPr>
          </a:p>
          <a:p>
            <a:pPr marL="12700">
              <a:lnSpc>
                <a:spcPct val="100000"/>
              </a:lnSpc>
              <a:spcBef>
                <a:spcPts val="160"/>
              </a:spcBef>
            </a:pPr>
            <a:r>
              <a:rPr sz="800" dirty="0">
                <a:latin typeface="游ゴシック"/>
                <a:cs typeface="游ゴシック"/>
              </a:rPr>
              <a:t>E-mail:</a:t>
            </a:r>
            <a:r>
              <a:rPr sz="800" spc="-30" dirty="0">
                <a:latin typeface="游ゴシック"/>
                <a:cs typeface="游ゴシック"/>
              </a:rPr>
              <a:t> </a:t>
            </a:r>
            <a:r>
              <a:rPr sz="800" spc="-10" dirty="0">
                <a:latin typeface="游ゴシック"/>
                <a:cs typeface="游ゴシック"/>
                <a:hlinkClick r:id="rId2"/>
              </a:rPr>
              <a:t>sc@aesj.or.jp</a:t>
            </a:r>
            <a:endParaRPr sz="800" dirty="0">
              <a:latin typeface="游ゴシック"/>
              <a:cs typeface="游ゴシック"/>
            </a:endParaRPr>
          </a:p>
        </p:txBody>
      </p:sp>
      <p:sp>
        <p:nvSpPr>
          <p:cNvPr id="9" name="object 9"/>
          <p:cNvSpPr/>
          <p:nvPr/>
        </p:nvSpPr>
        <p:spPr>
          <a:xfrm>
            <a:off x="666000" y="9461500"/>
            <a:ext cx="6083935" cy="0"/>
          </a:xfrm>
          <a:custGeom>
            <a:avLst/>
            <a:gdLst/>
            <a:ahLst/>
            <a:cxnLst/>
            <a:rect l="l" t="t" r="r" b="b"/>
            <a:pathLst>
              <a:path w="6083934">
                <a:moveTo>
                  <a:pt x="0" y="0"/>
                </a:moveTo>
                <a:lnTo>
                  <a:pt x="6083935" y="0"/>
                </a:lnTo>
              </a:path>
            </a:pathLst>
          </a:custGeom>
          <a:ln w="25400">
            <a:solidFill>
              <a:srgbClr val="000000"/>
            </a:solidFill>
          </a:ln>
        </p:spPr>
        <p:txBody>
          <a:bodyPr wrap="square" lIns="0" tIns="0" rIns="0" bIns="0" rtlCol="0"/>
          <a:lstStyle/>
          <a:p>
            <a:endParaRPr dirty="0"/>
          </a:p>
        </p:txBody>
      </p:sp>
      <p:sp>
        <p:nvSpPr>
          <p:cNvPr id="10" name="object 10"/>
          <p:cNvSpPr txBox="1"/>
          <p:nvPr/>
        </p:nvSpPr>
        <p:spPr>
          <a:xfrm>
            <a:off x="3106800" y="1032103"/>
            <a:ext cx="3773170" cy="482600"/>
          </a:xfrm>
          <a:prstGeom prst="rect">
            <a:avLst/>
          </a:prstGeom>
        </p:spPr>
        <p:txBody>
          <a:bodyPr vert="horz" wrap="square" lIns="0" tIns="43180" rIns="0" bIns="0" rtlCol="0">
            <a:spAutoFit/>
          </a:bodyPr>
          <a:lstStyle/>
          <a:p>
            <a:pPr marL="12700">
              <a:lnSpc>
                <a:spcPct val="100000"/>
              </a:lnSpc>
              <a:spcBef>
                <a:spcPts val="340"/>
              </a:spcBef>
            </a:pPr>
            <a:r>
              <a:rPr sz="800" b="1" spc="-10" dirty="0">
                <a:latin typeface="游ゴシック"/>
                <a:cs typeface="游ゴシック"/>
              </a:rPr>
              <a:t>リスク専門部会では、</a:t>
            </a:r>
            <a:r>
              <a:rPr sz="800" spc="-15" dirty="0">
                <a:latin typeface="游ゴシック"/>
                <a:cs typeface="游ゴシック"/>
              </a:rPr>
              <a:t>リスク情報活用の為の考え方、各原子力施設における</a:t>
            </a:r>
            <a:r>
              <a:rPr sz="800" spc="-25" dirty="0">
                <a:latin typeface="游ゴシック"/>
                <a:cs typeface="游ゴシック"/>
              </a:rPr>
              <a:t>PRA</a:t>
            </a:r>
            <a:endParaRPr sz="800" dirty="0">
              <a:latin typeface="游ゴシック"/>
              <a:cs typeface="游ゴシック"/>
            </a:endParaRPr>
          </a:p>
          <a:p>
            <a:pPr marL="12700" marR="5080">
              <a:lnSpc>
                <a:spcPct val="125000"/>
              </a:lnSpc>
            </a:pPr>
            <a:r>
              <a:rPr sz="800" spc="-10" dirty="0">
                <a:latin typeface="游ゴシック"/>
                <a:cs typeface="游ゴシック"/>
              </a:rPr>
              <a:t>（Probabilistic </a:t>
            </a:r>
            <a:r>
              <a:rPr sz="800" dirty="0">
                <a:latin typeface="游ゴシック"/>
                <a:cs typeface="游ゴシック"/>
              </a:rPr>
              <a:t>Risk </a:t>
            </a:r>
            <a:r>
              <a:rPr sz="800" spc="-10" dirty="0">
                <a:latin typeface="游ゴシック"/>
                <a:cs typeface="游ゴシック"/>
              </a:rPr>
              <a:t>Assessment）</a:t>
            </a:r>
            <a:r>
              <a:rPr sz="800" spc="-20" dirty="0">
                <a:latin typeface="游ゴシック"/>
                <a:cs typeface="游ゴシック"/>
              </a:rPr>
              <a:t>の手法、およびそれから得られるリスク情報を各分野において活用する為の具体的方法を中心に標準の整備を行っています。</a:t>
            </a:r>
            <a:endParaRPr sz="800" dirty="0">
              <a:latin typeface="游ゴシック"/>
              <a:cs typeface="游ゴシック"/>
            </a:endParaRPr>
          </a:p>
        </p:txBody>
      </p:sp>
      <p:sp>
        <p:nvSpPr>
          <p:cNvPr id="11" name="object 11"/>
          <p:cNvSpPr/>
          <p:nvPr/>
        </p:nvSpPr>
        <p:spPr>
          <a:xfrm>
            <a:off x="666000" y="1627200"/>
            <a:ext cx="6083935" cy="0"/>
          </a:xfrm>
          <a:custGeom>
            <a:avLst/>
            <a:gdLst/>
            <a:ahLst/>
            <a:cxnLst/>
            <a:rect l="l" t="t" r="r" b="b"/>
            <a:pathLst>
              <a:path w="6083934">
                <a:moveTo>
                  <a:pt x="0" y="0"/>
                </a:moveTo>
                <a:lnTo>
                  <a:pt x="6083935" y="0"/>
                </a:lnTo>
              </a:path>
            </a:pathLst>
          </a:custGeom>
          <a:ln w="25400">
            <a:solidFill>
              <a:srgbClr val="000000"/>
            </a:solidFill>
          </a:ln>
        </p:spPr>
        <p:txBody>
          <a:bodyPr wrap="square" lIns="0" tIns="0" rIns="0" bIns="0" rtlCol="0"/>
          <a:lstStyle/>
          <a:p>
            <a:endParaRPr dirty="0"/>
          </a:p>
        </p:txBody>
      </p:sp>
      <p:sp>
        <p:nvSpPr>
          <p:cNvPr id="18" name="スライド番号プレースホルダー 17">
            <a:extLst>
              <a:ext uri="{FF2B5EF4-FFF2-40B4-BE49-F238E27FC236}">
                <a16:creationId xmlns:a16="http://schemas.microsoft.com/office/drawing/2014/main" id="{6B691F59-030A-4B91-A2F6-A3C7330A44EC}"/>
              </a:ext>
            </a:extLst>
          </p:cNvPr>
          <p:cNvSpPr>
            <a:spLocks noGrp="1"/>
          </p:cNvSpPr>
          <p:nvPr>
            <p:ph type="sldNum" sz="quarter" idx="7"/>
          </p:nvPr>
        </p:nvSpPr>
        <p:spPr>
          <a:xfrm>
            <a:off x="3702050" y="9994900"/>
            <a:ext cx="165100" cy="179536"/>
          </a:xfrm>
        </p:spPr>
        <p:txBody>
          <a:bodyPr/>
          <a:lstStyle/>
          <a:p>
            <a:pPr marL="38100">
              <a:lnSpc>
                <a:spcPts val="1370"/>
              </a:lnSpc>
            </a:pPr>
            <a:r>
              <a:rPr lang="en-US" altLang="ja-JP" dirty="0"/>
              <a:t>7</a:t>
            </a:r>
          </a:p>
        </p:txBody>
      </p:sp>
      <p:sp>
        <p:nvSpPr>
          <p:cNvPr id="24" name="object 6">
            <a:extLst>
              <a:ext uri="{FF2B5EF4-FFF2-40B4-BE49-F238E27FC236}">
                <a16:creationId xmlns:a16="http://schemas.microsoft.com/office/drawing/2014/main" id="{3B2B597E-6C85-90CC-5F97-5D6DF2DCFD3A}"/>
              </a:ext>
            </a:extLst>
          </p:cNvPr>
          <p:cNvSpPr/>
          <p:nvPr/>
        </p:nvSpPr>
        <p:spPr>
          <a:xfrm>
            <a:off x="666000" y="6870700"/>
            <a:ext cx="6088380" cy="0"/>
          </a:xfrm>
          <a:custGeom>
            <a:avLst/>
            <a:gdLst/>
            <a:ahLst/>
            <a:cxnLst/>
            <a:rect l="l" t="t" r="r" b="b"/>
            <a:pathLst>
              <a:path w="6088380">
                <a:moveTo>
                  <a:pt x="0" y="0"/>
                </a:moveTo>
                <a:lnTo>
                  <a:pt x="6088125" y="0"/>
                </a:lnTo>
              </a:path>
            </a:pathLst>
          </a:custGeom>
          <a:ln w="7619">
            <a:solidFill>
              <a:srgbClr val="000000"/>
            </a:solidFill>
            <a:prstDash val="sysDot"/>
          </a:ln>
        </p:spPr>
        <p:txBody>
          <a:bodyPr wrap="square" lIns="0" tIns="0" rIns="0" bIns="0" rtlCol="0"/>
          <a:lstStyle/>
          <a:p>
            <a:endParaRPr dirty="0"/>
          </a:p>
        </p:txBody>
      </p:sp>
      <p:sp>
        <p:nvSpPr>
          <p:cNvPr id="25" name="object 6">
            <a:extLst>
              <a:ext uri="{FF2B5EF4-FFF2-40B4-BE49-F238E27FC236}">
                <a16:creationId xmlns:a16="http://schemas.microsoft.com/office/drawing/2014/main" id="{A5357EDB-71CA-8665-767C-2B7A5E8DCA39}"/>
              </a:ext>
            </a:extLst>
          </p:cNvPr>
          <p:cNvSpPr/>
          <p:nvPr/>
        </p:nvSpPr>
        <p:spPr>
          <a:xfrm>
            <a:off x="666000" y="2451100"/>
            <a:ext cx="6088380" cy="0"/>
          </a:xfrm>
          <a:custGeom>
            <a:avLst/>
            <a:gdLst/>
            <a:ahLst/>
            <a:cxnLst/>
            <a:rect l="l" t="t" r="r" b="b"/>
            <a:pathLst>
              <a:path w="6088380">
                <a:moveTo>
                  <a:pt x="0" y="0"/>
                </a:moveTo>
                <a:lnTo>
                  <a:pt x="6088125" y="0"/>
                </a:lnTo>
              </a:path>
            </a:pathLst>
          </a:custGeom>
          <a:ln w="7619">
            <a:solidFill>
              <a:srgbClr val="000000"/>
            </a:solidFill>
            <a:prstDash val="sysDot"/>
          </a:ln>
        </p:spPr>
        <p:txBody>
          <a:bodyPr wrap="square" lIns="0" tIns="0" rIns="0" bIns="0" rtlCol="0"/>
          <a:lstStyle/>
          <a:p>
            <a:endParaRPr dirty="0"/>
          </a:p>
        </p:txBody>
      </p:sp>
      <p:sp>
        <p:nvSpPr>
          <p:cNvPr id="13" name="object 15">
            <a:extLst>
              <a:ext uri="{FF2B5EF4-FFF2-40B4-BE49-F238E27FC236}">
                <a16:creationId xmlns:a16="http://schemas.microsoft.com/office/drawing/2014/main" id="{79D3E7AF-FC29-B63C-46E1-7278021BABB9}"/>
              </a:ext>
            </a:extLst>
          </p:cNvPr>
          <p:cNvSpPr txBox="1"/>
          <p:nvPr/>
        </p:nvSpPr>
        <p:spPr>
          <a:xfrm>
            <a:off x="806400" y="9537700"/>
            <a:ext cx="3024505" cy="311047"/>
          </a:xfrm>
          <a:prstGeom prst="rect">
            <a:avLst/>
          </a:prstGeom>
        </p:spPr>
        <p:txBody>
          <a:bodyPr vert="horz" wrap="square" lIns="0" tIns="12700" rIns="0" bIns="0" rtlCol="0">
            <a:spAutoFit/>
          </a:bodyPr>
          <a:lstStyle/>
          <a:p>
            <a:pPr marL="12700" marR="5080">
              <a:lnSpc>
                <a:spcPct val="125000"/>
              </a:lnSpc>
              <a:spcBef>
                <a:spcPts val="100"/>
              </a:spcBef>
            </a:pPr>
            <a:r>
              <a:rPr sz="800" spc="-15" dirty="0">
                <a:latin typeface="游ゴシック" panose="020B0400000000000000" pitchFamily="50" charset="-128"/>
                <a:ea typeface="游ゴシック" panose="020B0400000000000000" pitchFamily="50" charset="-128"/>
                <a:cs typeface="ＭＳ 明朝"/>
              </a:rPr>
              <a:t>※記載価格は，税込です。また，発送には送料が別途</a:t>
            </a:r>
            <a:r>
              <a:rPr sz="800" spc="-10" dirty="0">
                <a:latin typeface="游ゴシック" panose="020B0400000000000000" pitchFamily="50" charset="-128"/>
                <a:ea typeface="游ゴシック" panose="020B0400000000000000" pitchFamily="50" charset="-128"/>
                <a:cs typeface="ＭＳ 明朝"/>
              </a:rPr>
              <a:t>550</a:t>
            </a:r>
            <a:r>
              <a:rPr sz="800" spc="-25" dirty="0">
                <a:latin typeface="游ゴシック" panose="020B0400000000000000" pitchFamily="50" charset="-128"/>
                <a:ea typeface="游ゴシック" panose="020B0400000000000000" pitchFamily="50" charset="-128"/>
                <a:cs typeface="ＭＳ 明朝"/>
              </a:rPr>
              <a:t>円(税込)</a:t>
            </a:r>
            <a:r>
              <a:rPr sz="800" spc="-15" dirty="0">
                <a:latin typeface="游ゴシック" panose="020B0400000000000000" pitchFamily="50" charset="-128"/>
                <a:ea typeface="游ゴシック" panose="020B0400000000000000" pitchFamily="50" charset="-128"/>
                <a:cs typeface="ＭＳ 明朝"/>
              </a:rPr>
              <a:t>必要となります。</a:t>
            </a:r>
            <a:endParaRPr sz="800" dirty="0">
              <a:latin typeface="游ゴシック" panose="020B0400000000000000" pitchFamily="50" charset="-128"/>
              <a:ea typeface="游ゴシック" panose="020B0400000000000000" pitchFamily="50" charset="-128"/>
              <a:cs typeface="ＭＳ 明朝"/>
            </a:endParaRPr>
          </a:p>
        </p:txBody>
      </p:sp>
      <p:sp>
        <p:nvSpPr>
          <p:cNvPr id="14" name="object 10">
            <a:extLst>
              <a:ext uri="{FF2B5EF4-FFF2-40B4-BE49-F238E27FC236}">
                <a16:creationId xmlns:a16="http://schemas.microsoft.com/office/drawing/2014/main" id="{EF4B7C6A-2977-C699-6502-B6AC345F2DE4}"/>
              </a:ext>
            </a:extLst>
          </p:cNvPr>
          <p:cNvSpPr txBox="1"/>
          <p:nvPr/>
        </p:nvSpPr>
        <p:spPr>
          <a:xfrm>
            <a:off x="691200" y="1703400"/>
            <a:ext cx="5929916" cy="788677"/>
          </a:xfrm>
          <a:prstGeom prst="rect">
            <a:avLst/>
          </a:prstGeom>
        </p:spPr>
        <p:txBody>
          <a:bodyPr vert="horz" wrap="square" lIns="0" tIns="26670" rIns="0" bIns="0" rtlCol="0">
            <a:spAutoFit/>
          </a:bodyPr>
          <a:lstStyle/>
          <a:p>
            <a:pPr marL="12700">
              <a:lnSpc>
                <a:spcPts val="1230"/>
              </a:lnSpc>
            </a:pPr>
            <a:r>
              <a:rPr lang="ja-JP" altLang="en-US" sz="1050" spc="-20" dirty="0">
                <a:latin typeface="HGPｺﾞｼｯｸM" panose="020B0600000000000000" pitchFamily="50" charset="-128"/>
                <a:ea typeface="HGPｺﾞｼｯｸM" panose="020B0600000000000000" pitchFamily="50" charset="-128"/>
                <a:cs typeface="HGPｺﾞｼｯｸM"/>
              </a:rPr>
              <a:t>原子力発電所に対する津波を起因とした確率論的リスク評価に関する実施基準：</a:t>
            </a:r>
            <a:r>
              <a:rPr lang="en-US" altLang="ja-JP" sz="1050" dirty="0">
                <a:latin typeface="HGPｺﾞｼｯｸM" panose="020B0600000000000000" pitchFamily="50" charset="-128"/>
                <a:ea typeface="HGPｺﾞｼｯｸM" panose="020B0600000000000000" pitchFamily="50" charset="-128"/>
                <a:cs typeface="HGPｺﾞｼｯｸM"/>
              </a:rPr>
              <a:t>2016</a:t>
            </a:r>
            <a:r>
              <a:rPr lang="ja-JP" altLang="en-US" sz="1050" spc="15" dirty="0">
                <a:latin typeface="HGPｺﾞｼｯｸM" panose="020B0600000000000000" pitchFamily="50" charset="-128"/>
                <a:ea typeface="HGPｺﾞｼｯｸM" panose="020B0600000000000000" pitchFamily="50" charset="-128"/>
                <a:cs typeface="HGPｺﾞｼｯｸM"/>
              </a:rPr>
              <a:t> </a:t>
            </a:r>
          </a:p>
          <a:p>
            <a:pPr marL="12700">
              <a:lnSpc>
                <a:spcPts val="1230"/>
              </a:lnSpc>
            </a:pPr>
            <a:r>
              <a:rPr lang="en-US" altLang="ja-JP" sz="1050" spc="15"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AESJ-SC-RK004</a:t>
            </a:r>
            <a:r>
              <a:rPr lang="ja-JP" altLang="en-US" sz="1050" spc="-10"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2016)</a:t>
            </a:r>
            <a:endParaRPr lang="ja-JP" altLang="en-US" sz="105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90"/>
              </a:spcBef>
            </a:pPr>
            <a:r>
              <a:rPr lang="en-US" altLang="ja-JP" sz="900" dirty="0">
                <a:latin typeface="HGPｺﾞｼｯｸM"/>
                <a:cs typeface="HGPｺﾞｼｯｸM"/>
              </a:rPr>
              <a:t>【</a:t>
            </a:r>
            <a:r>
              <a:rPr lang="ja-JP" altLang="en-US" sz="900" dirty="0">
                <a:latin typeface="HGPｺﾞｼｯｸM"/>
                <a:cs typeface="HGPｺﾞｼｯｸM"/>
              </a:rPr>
              <a:t>担当分科会</a:t>
            </a:r>
            <a:r>
              <a:rPr lang="en-US" altLang="ja-JP" sz="900" dirty="0">
                <a:latin typeface="HGPｺﾞｼｯｸM"/>
                <a:cs typeface="HGPｺﾞｼｯｸM"/>
              </a:rPr>
              <a:t>】</a:t>
            </a:r>
            <a:r>
              <a:rPr lang="ja-JP" altLang="en-US" sz="900" dirty="0">
                <a:latin typeface="HGPｺﾞｼｯｸM"/>
                <a:cs typeface="HGPｺﾞｼｯｸM"/>
              </a:rPr>
              <a:t>外的事象</a:t>
            </a:r>
            <a:r>
              <a:rPr lang="en-US" altLang="ja-JP" sz="900" spc="-10" dirty="0">
                <a:latin typeface="HGPｺﾞｼｯｸM"/>
                <a:cs typeface="HGPｺﾞｼｯｸM"/>
              </a:rPr>
              <a:t>PRA</a:t>
            </a:r>
            <a:r>
              <a:rPr lang="ja-JP" altLang="en-US" sz="900" spc="-10" dirty="0">
                <a:latin typeface="HGPｺﾞｼｯｸM"/>
                <a:cs typeface="HGPｺﾞｼｯｸM"/>
              </a:rPr>
              <a:t>分科会、津波</a:t>
            </a:r>
            <a:r>
              <a:rPr lang="en-US" altLang="ja-JP" sz="900" dirty="0">
                <a:latin typeface="HGPｺﾞｼｯｸM"/>
                <a:cs typeface="HGPｺﾞｼｯｸM"/>
              </a:rPr>
              <a:t>PRA</a:t>
            </a:r>
            <a:r>
              <a:rPr lang="ja-JP" altLang="en-US" sz="900" spc="-20" dirty="0">
                <a:latin typeface="HGPｺﾞｼｯｸM"/>
                <a:cs typeface="HGPｺﾞｼｯｸM"/>
              </a:rPr>
              <a:t>分科会</a:t>
            </a:r>
            <a:endParaRPr lang="ja-JP" altLang="en-US" sz="900" dirty="0">
              <a:latin typeface="HGPｺﾞｼｯｸM"/>
              <a:cs typeface="HGPｺﾞｼｯｸM"/>
            </a:endParaRPr>
          </a:p>
          <a:p>
            <a:pPr marL="12700">
              <a:lnSpc>
                <a:spcPct val="100000"/>
              </a:lnSpc>
              <a:spcBef>
                <a:spcPts val="120"/>
              </a:spcBef>
              <a:tabLst>
                <a:tab pos="4189095" algn="l"/>
              </a:tabLst>
            </a:pPr>
            <a:r>
              <a:rPr lang="en-US" altLang="ja-JP" sz="900" dirty="0">
                <a:latin typeface="HGPｺﾞｼｯｸM"/>
                <a:cs typeface="HGPｺﾞｼｯｸM"/>
              </a:rPr>
              <a:t>【</a:t>
            </a:r>
            <a:r>
              <a:rPr lang="ja-JP" altLang="en-US" sz="900" dirty="0">
                <a:latin typeface="HGPｺﾞｼｯｸM"/>
                <a:cs typeface="HGPｺﾞｼｯｸM"/>
              </a:rPr>
              <a:t>定価・税込</a:t>
            </a:r>
            <a:r>
              <a:rPr lang="en-US" altLang="ja-JP" sz="900" spc="-10" dirty="0">
                <a:latin typeface="HGPｺﾞｼｯｸM"/>
                <a:cs typeface="HGPｺﾞｼｯｸM"/>
              </a:rPr>
              <a:t>】20,625</a:t>
            </a:r>
            <a:r>
              <a:rPr lang="ja-JP" altLang="en-US" sz="900" dirty="0">
                <a:latin typeface="HGPｺﾞｼｯｸM"/>
                <a:cs typeface="HGPｺﾞｼｯｸM"/>
              </a:rPr>
              <a:t>円</a:t>
            </a:r>
            <a:r>
              <a:rPr lang="ja-JP" altLang="en-US" sz="900" spc="395" dirty="0">
                <a:latin typeface="HGPｺﾞｼｯｸM"/>
                <a:cs typeface="HGPｺﾞｼｯｸM"/>
              </a:rPr>
              <a:t> </a:t>
            </a:r>
            <a:r>
              <a:rPr lang="en-US" altLang="ja-JP" sz="900" dirty="0">
                <a:latin typeface="HGPｺﾞｼｯｸM"/>
                <a:cs typeface="HGPｺﾞｼｯｸM"/>
              </a:rPr>
              <a:t>【</a:t>
            </a:r>
            <a:r>
              <a:rPr lang="ja-JP" altLang="en-US" sz="900" dirty="0">
                <a:latin typeface="HGPｺﾞｼｯｸM"/>
                <a:cs typeface="HGPｺﾞｼｯｸM"/>
              </a:rPr>
              <a:t>会</a:t>
            </a:r>
            <a:r>
              <a:rPr lang="ja-JP" altLang="en-US" sz="900" spc="-15" dirty="0">
                <a:latin typeface="HGPｺﾞｼｯｸM"/>
                <a:cs typeface="HGPｺﾞｼｯｸM"/>
              </a:rPr>
              <a:t>員</a:t>
            </a:r>
            <a:r>
              <a:rPr lang="ja-JP" altLang="en-US" sz="900" dirty="0">
                <a:latin typeface="HGPｺﾞｼｯｸM"/>
                <a:cs typeface="HGPｺﾞｼｯｸM"/>
              </a:rPr>
              <a:t>価格・税込</a:t>
            </a:r>
            <a:r>
              <a:rPr lang="en-US" altLang="ja-JP" sz="900" dirty="0">
                <a:latin typeface="HGPｺﾞｼｯｸM"/>
                <a:cs typeface="HGPｺﾞｼｯｸM"/>
              </a:rPr>
              <a:t>】</a:t>
            </a:r>
            <a:r>
              <a:rPr lang="en-US" altLang="ja-JP" sz="900" spc="-10" dirty="0">
                <a:latin typeface="HGPｺﾞｼｯｸM"/>
                <a:cs typeface="HGPｺﾞｼｯｸM"/>
              </a:rPr>
              <a:t>16,500</a:t>
            </a:r>
            <a:r>
              <a:rPr lang="ja-JP" altLang="en-US" sz="900" dirty="0">
                <a:latin typeface="HGPｺﾞｼｯｸM"/>
                <a:cs typeface="HGPｺﾞｼｯｸM"/>
              </a:rPr>
              <a:t>円</a:t>
            </a:r>
            <a:r>
              <a:rPr lang="ja-JP" altLang="en-US" sz="900" spc="400" dirty="0">
                <a:latin typeface="HGPｺﾞｼｯｸM"/>
                <a:cs typeface="HGPｺﾞｼｯｸM"/>
              </a:rPr>
              <a:t> </a:t>
            </a:r>
            <a:r>
              <a:rPr lang="en-US" altLang="ja-JP" sz="90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】978-</a:t>
            </a:r>
            <a:r>
              <a:rPr lang="en-US" altLang="ja-JP" sz="900" spc="-10" dirty="0">
                <a:latin typeface="HGPｺﾞｼｯｸM"/>
                <a:cs typeface="HGPｺﾞｼｯｸM"/>
              </a:rPr>
              <a:t>4-89047-407-</a:t>
            </a:r>
            <a:r>
              <a:rPr lang="en-US" altLang="ja-JP" sz="900" spc="-50" dirty="0">
                <a:latin typeface="HGPｺﾞｼｯｸM"/>
                <a:cs typeface="HGPｺﾞｼｯｸM"/>
              </a:rPr>
              <a:t>3</a:t>
            </a:r>
            <a:r>
              <a:rPr lang="ja-JP" altLang="en-US" sz="900" spc="-50" dirty="0">
                <a:latin typeface="HGPｺﾞｼｯｸM"/>
                <a:cs typeface="HGPｺﾞｼｯｸM"/>
              </a:rPr>
              <a:t>　</a:t>
            </a:r>
            <a:r>
              <a:rPr lang="en-US" altLang="ja-JP" sz="900" dirty="0">
                <a:latin typeface="HGPｺﾞｼｯｸM"/>
                <a:cs typeface="HGPｺﾞｼｯｸM"/>
              </a:rPr>
              <a:t>【</a:t>
            </a:r>
            <a:r>
              <a:rPr lang="ja-JP" altLang="en-US" sz="900" dirty="0">
                <a:latin typeface="HGPｺﾞｼｯｸM"/>
                <a:cs typeface="HGPｺﾞｼｯｸM"/>
              </a:rPr>
              <a:t>書</a:t>
            </a:r>
            <a:r>
              <a:rPr lang="ja-JP" altLang="en-US" sz="900" spc="-15" dirty="0">
                <a:latin typeface="HGPｺﾞｼｯｸM"/>
                <a:cs typeface="HGPｺﾞｼｯｸM"/>
              </a:rPr>
              <a:t>籍</a:t>
            </a:r>
            <a:r>
              <a:rPr lang="ja-JP" altLang="en-US" sz="900" dirty="0">
                <a:latin typeface="HGPｺﾞｼｯｸM"/>
                <a:cs typeface="HGPｺﾞｼｯｸM"/>
              </a:rPr>
              <a:t>コ</a:t>
            </a:r>
            <a:r>
              <a:rPr lang="ja-JP" altLang="en-US" sz="900" spc="-10" dirty="0">
                <a:latin typeface="HGPｺﾞｼｯｸM"/>
                <a:cs typeface="HGPｺﾞｼｯｸM"/>
              </a:rPr>
              <a:t>ー</a:t>
            </a:r>
            <a:r>
              <a:rPr lang="ja-JP" altLang="en-US" sz="900" dirty="0">
                <a:latin typeface="HGPｺﾞｼｯｸM"/>
                <a:cs typeface="HGPｺﾞｼｯｸM"/>
              </a:rPr>
              <a:t>ド</a:t>
            </a:r>
            <a:r>
              <a:rPr lang="en-US" altLang="ja-JP" sz="900" dirty="0">
                <a:latin typeface="HGPｺﾞｼｯｸM"/>
                <a:cs typeface="HGPｺﾞｼｯｸM"/>
              </a:rPr>
              <a:t>】</a:t>
            </a:r>
            <a:r>
              <a:rPr lang="en-US" altLang="ja-JP" sz="900" spc="-20" dirty="0">
                <a:latin typeface="HGPｺﾞｼｯｸM"/>
                <a:cs typeface="HGPｺﾞｼｯｸM"/>
              </a:rPr>
              <a:t>1709</a:t>
            </a:r>
            <a:endParaRPr lang="en-US" altLang="ja-JP" sz="900" spc="-2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120"/>
              </a:spcBef>
            </a:pPr>
            <a:endParaRPr lang="ja-JP" altLang="en-US" sz="900" dirty="0">
              <a:latin typeface="HGPｺﾞｼｯｸM"/>
              <a:cs typeface="HGPｺﾞｼｯｸM"/>
            </a:endParaRPr>
          </a:p>
        </p:txBody>
      </p:sp>
      <p:sp>
        <p:nvSpPr>
          <p:cNvPr id="15" name="object 10">
            <a:extLst>
              <a:ext uri="{FF2B5EF4-FFF2-40B4-BE49-F238E27FC236}">
                <a16:creationId xmlns:a16="http://schemas.microsoft.com/office/drawing/2014/main" id="{8C7989C5-E6BD-D1AD-86F7-639AB815E673}"/>
              </a:ext>
            </a:extLst>
          </p:cNvPr>
          <p:cNvSpPr txBox="1"/>
          <p:nvPr/>
        </p:nvSpPr>
        <p:spPr>
          <a:xfrm>
            <a:off x="691200" y="2514543"/>
            <a:ext cx="5929916" cy="665567"/>
          </a:xfrm>
          <a:prstGeom prst="rect">
            <a:avLst/>
          </a:prstGeom>
        </p:spPr>
        <p:txBody>
          <a:bodyPr vert="horz" wrap="square" lIns="0" tIns="26670" rIns="0" bIns="0" rtlCol="0">
            <a:spAutoFit/>
          </a:bodyPr>
          <a:lstStyle/>
          <a:p>
            <a:pPr marL="12700">
              <a:lnSpc>
                <a:spcPct val="100000"/>
              </a:lnSpc>
            </a:pPr>
            <a:r>
              <a:rPr lang="ja-JP" altLang="en-US" sz="1050" spc="-20" dirty="0">
                <a:latin typeface="HGPｺﾞｼｯｸM" panose="020B0600000000000000" pitchFamily="50" charset="-128"/>
                <a:ea typeface="HGPｺﾞｼｯｸM" panose="020B0600000000000000" pitchFamily="50" charset="-128"/>
                <a:cs typeface="HGPｺﾞｼｯｸM"/>
              </a:rPr>
              <a:t>原子力施設のリスク評価標準で共通に使用される用語の定義：</a:t>
            </a:r>
            <a:r>
              <a:rPr lang="en-US" altLang="ja-JP" sz="1050" dirty="0">
                <a:latin typeface="HGPｺﾞｼｯｸM" panose="020B0600000000000000" pitchFamily="50" charset="-128"/>
                <a:ea typeface="HGPｺﾞｼｯｸM" panose="020B0600000000000000" pitchFamily="50" charset="-128"/>
                <a:cs typeface="HGPｺﾞｼｯｸM"/>
              </a:rPr>
              <a:t>2018</a:t>
            </a:r>
            <a:r>
              <a:rPr lang="ja-JP" altLang="en-US" sz="1050" spc="-10" dirty="0">
                <a:latin typeface="HGPｺﾞｼｯｸM" panose="020B0600000000000000" pitchFamily="50" charset="-128"/>
                <a:ea typeface="HGPｺﾞｼｯｸM" panose="020B0600000000000000" pitchFamily="50" charset="-128"/>
                <a:cs typeface="HGPｺﾞｼｯｸM"/>
              </a:rPr>
              <a:t> </a:t>
            </a:r>
            <a:r>
              <a:rPr lang="en-US" altLang="ja-JP" sz="1050" spc="-10" dirty="0">
                <a:latin typeface="HGPｺﾞｼｯｸM" panose="020B0600000000000000" pitchFamily="50" charset="-128"/>
                <a:ea typeface="HGPｺﾞｼｯｸM" panose="020B0600000000000000" pitchFamily="50" charset="-128"/>
                <a:cs typeface="HGPｺﾞｼｯｸM"/>
              </a:rPr>
              <a:t>(AESJ-SC-</a:t>
            </a:r>
            <a:r>
              <a:rPr lang="en-US" altLang="ja-JP" sz="1050" dirty="0">
                <a:latin typeface="HGPｺﾞｼｯｸM" panose="020B0600000000000000" pitchFamily="50" charset="-128"/>
                <a:ea typeface="HGPｺﾞｼｯｸM" panose="020B0600000000000000" pitchFamily="50" charset="-128"/>
                <a:cs typeface="HGPｺﾞｼｯｸM"/>
              </a:rPr>
              <a:t>RK003</a:t>
            </a:r>
            <a:r>
              <a:rPr lang="ja-JP" altLang="en-US" sz="1050" dirty="0">
                <a:latin typeface="HGPｺﾞｼｯｸM" panose="020B0600000000000000" pitchFamily="50" charset="-128"/>
                <a:ea typeface="HGPｺﾞｼｯｸM" panose="020B0600000000000000" pitchFamily="50" charset="-128"/>
                <a:cs typeface="HGPｺﾞｼｯｸM"/>
              </a:rPr>
              <a:t>：</a:t>
            </a:r>
            <a:r>
              <a:rPr lang="en-US" altLang="ja-JP" sz="1050" dirty="0">
                <a:latin typeface="HGPｺﾞｼｯｸM" panose="020B0600000000000000" pitchFamily="50" charset="-128"/>
                <a:ea typeface="HGPｺﾞｼｯｸM" panose="020B0600000000000000" pitchFamily="50" charset="-128"/>
                <a:cs typeface="HGPｺﾞｼｯｸM"/>
              </a:rPr>
              <a:t>2018</a:t>
            </a:r>
            <a:r>
              <a:rPr lang="en-US" altLang="ja-JP" sz="1050" spc="85" dirty="0">
                <a:latin typeface="HGPｺﾞｼｯｸM" panose="020B0600000000000000" pitchFamily="50" charset="-128"/>
                <a:ea typeface="HGPｺﾞｼｯｸM" panose="020B0600000000000000" pitchFamily="50" charset="-128"/>
                <a:cs typeface="HGPｺﾞｼｯｸM"/>
              </a:rPr>
              <a:t>) </a:t>
            </a:r>
            <a:endParaRPr lang="ja-JP" altLang="en-US" sz="105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90"/>
              </a:spcBef>
            </a:pPr>
            <a:r>
              <a:rPr lang="en-US" altLang="ja-JP" sz="1050" dirty="0">
                <a:latin typeface="HGPｺﾞｼｯｸM"/>
                <a:cs typeface="HGPｺﾞｼｯｸM"/>
              </a:rPr>
              <a:t>【</a:t>
            </a:r>
            <a:r>
              <a:rPr lang="ja-JP" altLang="en-US" sz="1050" dirty="0">
                <a:latin typeface="HGPｺﾞｼｯｸM"/>
                <a:cs typeface="HGPｺﾞｼｯｸM"/>
              </a:rPr>
              <a:t>担当分科会</a:t>
            </a:r>
            <a:r>
              <a:rPr lang="en-US" altLang="ja-JP" sz="1050" dirty="0">
                <a:latin typeface="HGPｺﾞｼｯｸM"/>
                <a:cs typeface="HGPｺﾞｼｯｸM"/>
              </a:rPr>
              <a:t>】</a:t>
            </a:r>
            <a:r>
              <a:rPr lang="en-US" altLang="ja-JP" sz="1050" spc="-10" dirty="0">
                <a:latin typeface="HGPｺﾞｼｯｸM"/>
                <a:cs typeface="HGPｺﾞｼｯｸM"/>
              </a:rPr>
              <a:t>PRA</a:t>
            </a:r>
            <a:r>
              <a:rPr lang="ja-JP" altLang="en-US" sz="1050" spc="-15" dirty="0">
                <a:latin typeface="HGPｺﾞｼｯｸM"/>
                <a:cs typeface="HGPｺﾞｼｯｸM"/>
              </a:rPr>
              <a:t>品質確保分科会</a:t>
            </a:r>
            <a:endParaRPr lang="ja-JP" altLang="en-US" sz="105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10,312</a:t>
            </a:r>
            <a:r>
              <a:rPr lang="ja-JP" altLang="en-US" sz="900" spc="10" dirty="0">
                <a:latin typeface="HGPｺﾞｼｯｸM"/>
                <a:cs typeface="HGPｺﾞｼｯｸM"/>
              </a:rPr>
              <a:t> 円 </a:t>
            </a:r>
            <a:r>
              <a:rPr lang="en-US" altLang="ja-JP" sz="900" spc="10" dirty="0">
                <a:latin typeface="HGPｺﾞｼｯｸM"/>
                <a:cs typeface="HGPｺﾞｼｯｸM"/>
              </a:rPr>
              <a:t>【</a:t>
            </a:r>
            <a:r>
              <a:rPr lang="ja-JP" altLang="en-US" sz="900" spc="10" dirty="0">
                <a:latin typeface="HGPｺﾞｼｯｸM"/>
                <a:cs typeface="HGPｺﾞｼｯｸM"/>
              </a:rPr>
              <a:t>会員価格・税込</a:t>
            </a:r>
            <a:r>
              <a:rPr lang="en-US" altLang="ja-JP" sz="900" spc="10" dirty="0">
                <a:latin typeface="HGPｺﾞｼｯｸM"/>
                <a:cs typeface="HGPｺﾞｼｯｸM"/>
              </a:rPr>
              <a:t>】</a:t>
            </a:r>
            <a:r>
              <a:rPr lang="en-US" altLang="ja-JP" sz="900" spc="-10" dirty="0">
                <a:latin typeface="HGPｺﾞｼｯｸM"/>
                <a:cs typeface="HGPｺﾞｼｯｸM"/>
              </a:rPr>
              <a:t>8,250</a:t>
            </a:r>
            <a:r>
              <a:rPr lang="ja-JP" altLang="en-US" sz="900" spc="75" dirty="0">
                <a:latin typeface="HGPｺﾞｼｯｸM"/>
                <a:cs typeface="HGPｺﾞｼｯｸM"/>
              </a:rPr>
              <a:t> 円 </a:t>
            </a:r>
            <a:r>
              <a:rPr lang="en-US" altLang="ja-JP" sz="900" spc="75"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a:t>
            </a:r>
            <a:r>
              <a:rPr lang="en-US" altLang="ja-JP" sz="900" spc="-10" dirty="0">
                <a:latin typeface="HGPｺﾞｼｯｸM"/>
                <a:cs typeface="HGPｺﾞｼｯｸM"/>
              </a:rPr>
              <a:t>978-4-89047-408-</a:t>
            </a:r>
            <a:r>
              <a:rPr lang="en-US" altLang="ja-JP" sz="900" dirty="0">
                <a:latin typeface="HGPｺﾞｼｯｸM"/>
                <a:cs typeface="HGPｺﾞｼｯｸM"/>
              </a:rPr>
              <a:t>0</a:t>
            </a:r>
            <a:r>
              <a:rPr lang="ja-JP" altLang="en-US" sz="900" spc="35"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0" dirty="0">
                <a:latin typeface="HGPｺﾞｼｯｸM"/>
                <a:cs typeface="HGPｺﾞｼｯｸM"/>
              </a:rPr>
              <a:t>1708</a:t>
            </a:r>
            <a:endParaRPr lang="en-US" altLang="ja-JP" sz="900" b="1" spc="-15"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120"/>
              </a:spcBef>
            </a:pPr>
            <a:endParaRPr lang="ja-JP" altLang="en-US" sz="900" dirty="0">
              <a:latin typeface="HGPｺﾞｼｯｸM"/>
              <a:cs typeface="HGPｺﾞｼｯｸM"/>
            </a:endParaRPr>
          </a:p>
        </p:txBody>
      </p:sp>
      <p:sp>
        <p:nvSpPr>
          <p:cNvPr id="16" name="object 10">
            <a:extLst>
              <a:ext uri="{FF2B5EF4-FFF2-40B4-BE49-F238E27FC236}">
                <a16:creationId xmlns:a16="http://schemas.microsoft.com/office/drawing/2014/main" id="{1DBAB5D7-78CA-3435-6CCD-B96BCB7A7ABB}"/>
              </a:ext>
            </a:extLst>
          </p:cNvPr>
          <p:cNvSpPr txBox="1"/>
          <p:nvPr/>
        </p:nvSpPr>
        <p:spPr>
          <a:xfrm>
            <a:off x="691200" y="3248643"/>
            <a:ext cx="5929916" cy="491160"/>
          </a:xfrm>
          <a:prstGeom prst="rect">
            <a:avLst/>
          </a:prstGeom>
        </p:spPr>
        <p:txBody>
          <a:bodyPr vert="horz" wrap="square" lIns="0" tIns="26670" rIns="0" bIns="0" rtlCol="0">
            <a:spAutoFit/>
          </a:bodyPr>
          <a:lstStyle/>
          <a:p>
            <a:pPr marL="12700">
              <a:lnSpc>
                <a:spcPct val="100000"/>
              </a:lnSpc>
              <a:spcBef>
                <a:spcPts val="5"/>
              </a:spcBef>
            </a:pPr>
            <a:r>
              <a:rPr lang="ja-JP" altLang="en-US" sz="1050" spc="-15" dirty="0">
                <a:latin typeface="HGPｺﾞｼｯｸM" panose="020B0600000000000000" pitchFamily="50" charset="-128"/>
                <a:ea typeface="HGPｺﾞｼｯｸM" panose="020B0600000000000000" pitchFamily="50" charset="-128"/>
                <a:cs typeface="HGPｺﾞｼｯｸM"/>
              </a:rPr>
              <a:t>原子力発電所の確率論的リスク評価に関する実施基準 </a:t>
            </a:r>
            <a:r>
              <a:rPr lang="en-US" altLang="ja-JP" sz="1050" spc="-15" dirty="0">
                <a:latin typeface="HGPｺﾞｼｯｸM" panose="020B0600000000000000" pitchFamily="50" charset="-128"/>
                <a:ea typeface="HGPｺﾞｼｯｸM" panose="020B0600000000000000" pitchFamily="50" charset="-128"/>
                <a:cs typeface="HGPｺﾞｼｯｸM"/>
              </a:rPr>
              <a:t>(</a:t>
            </a:r>
            <a:r>
              <a:rPr lang="ja-JP" altLang="en-US" sz="1050" spc="-15" dirty="0">
                <a:latin typeface="HGPｺﾞｼｯｸM" panose="020B0600000000000000" pitchFamily="50" charset="-128"/>
                <a:ea typeface="HGPｺﾞｼｯｸM" panose="020B0600000000000000" pitchFamily="50" charset="-128"/>
                <a:cs typeface="HGPｺﾞｼｯｸM"/>
              </a:rPr>
              <a:t>レベル</a:t>
            </a:r>
            <a:r>
              <a:rPr lang="ja-JP" altLang="en-US" sz="1050" dirty="0">
                <a:latin typeface="HGPｺﾞｼｯｸM" panose="020B0600000000000000" pitchFamily="50" charset="-128"/>
                <a:ea typeface="HGPｺﾞｼｯｸM" panose="020B0600000000000000" pitchFamily="50" charset="-128"/>
                <a:cs typeface="HGPｺﾞｼｯｸM"/>
              </a:rPr>
              <a:t>３</a:t>
            </a:r>
            <a:r>
              <a:rPr lang="en-US" altLang="ja-JP" sz="1050" dirty="0">
                <a:latin typeface="HGPｺﾞｼｯｸM" panose="020B0600000000000000" pitchFamily="50" charset="-128"/>
                <a:ea typeface="HGPｺﾞｼｯｸM" panose="020B0600000000000000" pitchFamily="50" charset="-128"/>
                <a:cs typeface="HGPｺﾞｼｯｸM"/>
              </a:rPr>
              <a:t>PRA</a:t>
            </a:r>
            <a:r>
              <a:rPr lang="ja-JP" altLang="en-US" sz="1050" spc="-50" dirty="0">
                <a:latin typeface="HGPｺﾞｼｯｸM" panose="020B0600000000000000" pitchFamily="50" charset="-128"/>
                <a:ea typeface="HGPｺﾞｼｯｸM" panose="020B0600000000000000" pitchFamily="50" charset="-128"/>
                <a:cs typeface="HGPｺﾞｼｯｸM"/>
              </a:rPr>
              <a:t> 編</a:t>
            </a:r>
            <a:r>
              <a:rPr lang="ja-JP" altLang="en-US" sz="1050" dirty="0">
                <a:latin typeface="HGPｺﾞｼｯｸM" panose="020B0600000000000000" pitchFamily="50" charset="-128"/>
                <a:ea typeface="HGPｺﾞｼｯｸM" panose="020B0600000000000000" pitchFamily="50" charset="-128"/>
                <a:cs typeface="HGPｺﾞｼｯｸM"/>
              </a:rPr>
              <a:t>）：</a:t>
            </a:r>
            <a:r>
              <a:rPr lang="en-US" altLang="ja-JP" sz="1050" dirty="0">
                <a:latin typeface="HGPｺﾞｼｯｸM" panose="020B0600000000000000" pitchFamily="50" charset="-128"/>
                <a:ea typeface="HGPｺﾞｼｯｸM" panose="020B0600000000000000" pitchFamily="50" charset="-128"/>
                <a:cs typeface="HGPｺﾞｼｯｸM"/>
              </a:rPr>
              <a:t>2018</a:t>
            </a:r>
            <a:r>
              <a:rPr lang="ja-JP" altLang="en-US" sz="1050" spc="-5" dirty="0">
                <a:latin typeface="HGPｺﾞｼｯｸM" panose="020B0600000000000000" pitchFamily="50" charset="-128"/>
                <a:ea typeface="HGPｺﾞｼｯｸM" panose="020B0600000000000000" pitchFamily="50" charset="-128"/>
                <a:cs typeface="HGPｺﾞｼｯｸM"/>
              </a:rPr>
              <a:t> </a:t>
            </a:r>
            <a:r>
              <a:rPr lang="en-US" altLang="ja-JP" sz="1050" spc="-5"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AESJ-SC-P010:2018</a:t>
            </a:r>
            <a:r>
              <a:rPr lang="ja-JP" altLang="en-US" sz="1050" spc="-10" dirty="0">
                <a:latin typeface="HGPｺﾞｼｯｸM" panose="020B0600000000000000" pitchFamily="50" charset="-128"/>
                <a:ea typeface="HGPｺﾞｼｯｸM" panose="020B0600000000000000" pitchFamily="50" charset="-128"/>
                <a:cs typeface="HGPｺﾞｼｯｸM"/>
              </a:rPr>
              <a:t>）</a:t>
            </a:r>
            <a:endParaRPr lang="ja-JP" altLang="en-US" sz="105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90"/>
              </a:spcBef>
            </a:pPr>
            <a:r>
              <a:rPr lang="en-US" altLang="ja-JP" sz="900" spc="-5" dirty="0">
                <a:latin typeface="HGPｺﾞｼｯｸM"/>
                <a:cs typeface="HGPｺﾞｼｯｸM"/>
              </a:rPr>
              <a:t>【</a:t>
            </a:r>
            <a:r>
              <a:rPr lang="ja-JP" altLang="en-US" sz="900" spc="-5" dirty="0">
                <a:latin typeface="HGPｺﾞｼｯｸM"/>
                <a:cs typeface="HGPｺﾞｼｯｸM"/>
              </a:rPr>
              <a:t>担当分科会</a:t>
            </a:r>
            <a:r>
              <a:rPr lang="en-US" altLang="ja-JP" sz="900" spc="-5" dirty="0">
                <a:latin typeface="HGPｺﾞｼｯｸM"/>
                <a:cs typeface="HGPｺﾞｼｯｸM"/>
              </a:rPr>
              <a:t>】</a:t>
            </a:r>
            <a:r>
              <a:rPr lang="ja-JP" altLang="en-US" sz="900" spc="-5" dirty="0">
                <a:latin typeface="HGPｺﾞｼｯｸM"/>
                <a:cs typeface="HGPｺﾞｼｯｸM"/>
              </a:rPr>
              <a:t>レベル</a:t>
            </a:r>
            <a:r>
              <a:rPr lang="en-US" altLang="ja-JP" sz="900" spc="-10" dirty="0">
                <a:latin typeface="HGPｺﾞｼｯｸM"/>
                <a:cs typeface="HGPｺﾞｼｯｸM"/>
              </a:rPr>
              <a:t>3PRA</a:t>
            </a:r>
            <a:r>
              <a:rPr lang="ja-JP" altLang="en-US" sz="900" spc="-25" dirty="0">
                <a:latin typeface="HGPｺﾞｼｯｸM"/>
                <a:cs typeface="HGPｺﾞｼｯｸM"/>
              </a:rPr>
              <a:t>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20,625</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16,500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】978-</a:t>
            </a:r>
            <a:r>
              <a:rPr lang="en-US" altLang="ja-JP" sz="900" spc="-10" dirty="0">
                <a:latin typeface="HGPｺﾞｼｯｸM"/>
                <a:cs typeface="HGPｺﾞｼｯｸM"/>
              </a:rPr>
              <a:t>4-89047-403-</a:t>
            </a:r>
            <a:r>
              <a:rPr lang="en-US" altLang="ja-JP" sz="900" dirty="0">
                <a:latin typeface="HGPｺﾞｼｯｸM"/>
                <a:cs typeface="HGPｺﾞｼｯｸM"/>
              </a:rPr>
              <a:t>5</a:t>
            </a:r>
            <a:r>
              <a:rPr lang="ja-JP" altLang="en-US" sz="900" spc="35"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0" dirty="0">
                <a:latin typeface="HGPｺﾞｼｯｸM"/>
                <a:cs typeface="HGPｺﾞｼｯｸM"/>
              </a:rPr>
              <a:t>1706</a:t>
            </a:r>
            <a:endParaRPr lang="ja-JP" altLang="en-US" sz="900" dirty="0">
              <a:latin typeface="HGPｺﾞｼｯｸM"/>
              <a:cs typeface="HGPｺﾞｼｯｸM"/>
            </a:endParaRPr>
          </a:p>
        </p:txBody>
      </p:sp>
      <p:sp>
        <p:nvSpPr>
          <p:cNvPr id="26" name="object 10">
            <a:extLst>
              <a:ext uri="{FF2B5EF4-FFF2-40B4-BE49-F238E27FC236}">
                <a16:creationId xmlns:a16="http://schemas.microsoft.com/office/drawing/2014/main" id="{0DFAA1E1-CCAF-C7E1-2BBA-31EC43BB4024}"/>
              </a:ext>
            </a:extLst>
          </p:cNvPr>
          <p:cNvSpPr txBox="1"/>
          <p:nvPr/>
        </p:nvSpPr>
        <p:spPr>
          <a:xfrm>
            <a:off x="691200" y="3929673"/>
            <a:ext cx="5929916" cy="491160"/>
          </a:xfrm>
          <a:prstGeom prst="rect">
            <a:avLst/>
          </a:prstGeom>
        </p:spPr>
        <p:txBody>
          <a:bodyPr vert="horz" wrap="square" lIns="0" tIns="26670" rIns="0" bIns="0" rtlCol="0">
            <a:spAutoFit/>
          </a:bodyPr>
          <a:lstStyle/>
          <a:p>
            <a:pPr marL="12700">
              <a:lnSpc>
                <a:spcPct val="100000"/>
              </a:lnSpc>
            </a:pPr>
            <a:r>
              <a:rPr lang="ja-JP" altLang="en-US" sz="1000" spc="-20" dirty="0">
                <a:latin typeface="HGPｺﾞｼｯｸM" panose="020B0600000000000000" pitchFamily="50" charset="-128"/>
                <a:ea typeface="HGPｺﾞｼｯｸM" panose="020B0600000000000000" pitchFamily="50" charset="-128"/>
                <a:cs typeface="HGPｺﾞｼｯｸM"/>
              </a:rPr>
              <a:t>原</a:t>
            </a:r>
            <a:r>
              <a:rPr lang="ja-JP" altLang="en-US" sz="1050" spc="-20" dirty="0">
                <a:latin typeface="HGPｺﾞｼｯｸM" panose="020B0600000000000000" pitchFamily="50" charset="-128"/>
                <a:ea typeface="HGPｺﾞｼｯｸM" panose="020B0600000000000000" pitchFamily="50" charset="-128"/>
                <a:cs typeface="HGPｺﾞｼｯｸM"/>
              </a:rPr>
              <a:t>子力発電所の確率論的リスク評価用のパラメータ推定に関する実施基準：</a:t>
            </a:r>
            <a:r>
              <a:rPr lang="en-US" altLang="ja-JP" sz="1050" dirty="0">
                <a:latin typeface="HGPｺﾞｼｯｸM" panose="020B0600000000000000" pitchFamily="50" charset="-128"/>
                <a:ea typeface="HGPｺﾞｼｯｸM" panose="020B0600000000000000" pitchFamily="50" charset="-128"/>
                <a:cs typeface="HGPｺﾞｼｯｸM"/>
              </a:rPr>
              <a:t>2015</a:t>
            </a:r>
            <a:r>
              <a:rPr lang="ja-JP" altLang="en-US" sz="1050" spc="15" dirty="0">
                <a:latin typeface="HGPｺﾞｼｯｸM" panose="020B0600000000000000" pitchFamily="50" charset="-128"/>
                <a:ea typeface="HGPｺﾞｼｯｸM" panose="020B0600000000000000" pitchFamily="50" charset="-128"/>
                <a:cs typeface="HGPｺﾞｼｯｸM"/>
              </a:rPr>
              <a:t> </a:t>
            </a:r>
            <a:r>
              <a:rPr lang="en-US" altLang="ja-JP" sz="1050" spc="15"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AESJ-SC-RK001</a:t>
            </a:r>
            <a:r>
              <a:rPr lang="ja-JP" altLang="en-US" sz="1050" spc="-10"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2015</a:t>
            </a:r>
            <a:r>
              <a:rPr lang="ja-JP" altLang="en-US" sz="1050" spc="-10" dirty="0">
                <a:latin typeface="HGPｺﾞｼｯｸM" panose="020B0600000000000000" pitchFamily="50" charset="-128"/>
                <a:ea typeface="HGPｺﾞｼｯｸM" panose="020B0600000000000000" pitchFamily="50" charset="-128"/>
                <a:cs typeface="HGPｺﾞｼｯｸM"/>
              </a:rPr>
              <a:t>）</a:t>
            </a:r>
            <a:endParaRPr lang="ja-JP" altLang="en-US" sz="105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90"/>
              </a:spcBef>
            </a:pPr>
            <a:r>
              <a:rPr lang="en-US" altLang="ja-JP" sz="900" spc="-5" dirty="0">
                <a:latin typeface="HGPｺﾞｼｯｸM"/>
                <a:cs typeface="HGPｺﾞｼｯｸM"/>
              </a:rPr>
              <a:t>【</a:t>
            </a:r>
            <a:r>
              <a:rPr lang="ja-JP" altLang="en-US" sz="900" spc="-5" dirty="0">
                <a:latin typeface="HGPｺﾞｼｯｸM"/>
                <a:cs typeface="HGPｺﾞｼｯｸM"/>
              </a:rPr>
              <a:t>担当分科会</a:t>
            </a:r>
            <a:r>
              <a:rPr lang="en-US" altLang="ja-JP" sz="900" spc="-5" dirty="0">
                <a:latin typeface="HGPｺﾞｼｯｸM"/>
                <a:cs typeface="HGPｺﾞｼｯｸM"/>
              </a:rPr>
              <a:t>】</a:t>
            </a:r>
            <a:r>
              <a:rPr lang="ja-JP" altLang="en-US" sz="900" spc="-5" dirty="0">
                <a:latin typeface="HGPｺﾞｼｯｸM"/>
                <a:cs typeface="HGPｺﾞｼｯｸM"/>
              </a:rPr>
              <a:t>レベル</a:t>
            </a:r>
            <a:r>
              <a:rPr lang="en-US" altLang="ja-JP" sz="900" spc="-10" dirty="0">
                <a:latin typeface="HGPｺﾞｼｯｸM"/>
                <a:cs typeface="HGPｺﾞｼｯｸM"/>
              </a:rPr>
              <a:t>1PRA</a:t>
            </a:r>
            <a:r>
              <a:rPr lang="ja-JP" altLang="en-US" sz="900" spc="-25" dirty="0">
                <a:latin typeface="HGPｺﾞｼｯｸM"/>
                <a:cs typeface="HGPｺﾞｼｯｸM"/>
              </a:rPr>
              <a:t>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20,625</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16,500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】978-</a:t>
            </a:r>
            <a:r>
              <a:rPr lang="en-US" altLang="ja-JP" sz="900" spc="-10" dirty="0">
                <a:latin typeface="HGPｺﾞｼｯｸM"/>
                <a:cs typeface="HGPｺﾞｼｯｸM"/>
              </a:rPr>
              <a:t>4-89047-395-</a:t>
            </a:r>
            <a:r>
              <a:rPr lang="en-US" altLang="ja-JP" sz="900" dirty="0">
                <a:latin typeface="HGPｺﾞｼｯｸM"/>
                <a:cs typeface="HGPｺﾞｼｯｸM"/>
              </a:rPr>
              <a:t>3</a:t>
            </a:r>
            <a:r>
              <a:rPr lang="ja-JP" altLang="en-US" sz="900" spc="35"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0" dirty="0">
                <a:latin typeface="HGPｺﾞｼｯｸM"/>
                <a:cs typeface="HGPｺﾞｼｯｸM"/>
              </a:rPr>
              <a:t>1605</a:t>
            </a:r>
            <a:endParaRPr lang="en-US" altLang="ja-JP" sz="900" b="1" spc="-20" dirty="0">
              <a:latin typeface="HGPｺﾞｼｯｸM"/>
              <a:cs typeface="HGPｺﾞｼｯｸM"/>
            </a:endParaRPr>
          </a:p>
        </p:txBody>
      </p:sp>
      <p:sp>
        <p:nvSpPr>
          <p:cNvPr id="4" name="object 5">
            <a:extLst>
              <a:ext uri="{FF2B5EF4-FFF2-40B4-BE49-F238E27FC236}">
                <a16:creationId xmlns:a16="http://schemas.microsoft.com/office/drawing/2014/main" id="{95C4225F-58BC-843C-BAA3-0F477CF40886}"/>
              </a:ext>
            </a:extLst>
          </p:cNvPr>
          <p:cNvSpPr txBox="1"/>
          <p:nvPr/>
        </p:nvSpPr>
        <p:spPr>
          <a:xfrm>
            <a:off x="691200" y="6946765"/>
            <a:ext cx="6477000" cy="637354"/>
          </a:xfrm>
          <a:prstGeom prst="rect">
            <a:avLst/>
          </a:prstGeom>
        </p:spPr>
        <p:txBody>
          <a:bodyPr vert="horz" wrap="square" lIns="0" tIns="26670" rIns="0" bIns="0" rtlCol="0">
            <a:spAutoFit/>
          </a:bodyPr>
          <a:lstStyle/>
          <a:p>
            <a:pPr marL="12700" marR="5080">
              <a:lnSpc>
                <a:spcPts val="1200"/>
              </a:lnSpc>
            </a:pPr>
            <a:r>
              <a:rPr lang="en-US" altLang="ja-JP" sz="1050" dirty="0">
                <a:latin typeface="HGPｺﾞｼｯｸM" panose="020B0600000000000000" pitchFamily="50" charset="-128"/>
                <a:ea typeface="HGPｺﾞｼｯｸM" panose="020B0600000000000000" pitchFamily="50" charset="-128"/>
                <a:cs typeface="HGPｺﾞｼｯｸM"/>
              </a:rPr>
              <a:t>Implementation</a:t>
            </a:r>
            <a:r>
              <a:rPr lang="en-US" altLang="ja-JP" sz="1050" spc="-35" dirty="0">
                <a:latin typeface="HGPｺﾞｼｯｸM" panose="020B0600000000000000" pitchFamily="50" charset="-128"/>
                <a:ea typeface="HGPｺﾞｼｯｸM" panose="020B0600000000000000" pitchFamily="50" charset="-128"/>
                <a:cs typeface="HGPｺﾞｼｯｸM"/>
              </a:rPr>
              <a:t> </a:t>
            </a:r>
            <a:r>
              <a:rPr lang="en-US" altLang="ja-JP" sz="1050" dirty="0">
                <a:latin typeface="HGPｺﾞｼｯｸM" panose="020B0600000000000000" pitchFamily="50" charset="-128"/>
                <a:ea typeface="HGPｺﾞｼｯｸM" panose="020B0600000000000000" pitchFamily="50" charset="-128"/>
                <a:cs typeface="HGPｺﾞｼｯｸM"/>
              </a:rPr>
              <a:t>Standard</a:t>
            </a:r>
            <a:r>
              <a:rPr lang="en-US" altLang="ja-JP" sz="1050" spc="-50" dirty="0">
                <a:latin typeface="HGPｺﾞｼｯｸM" panose="020B0600000000000000" pitchFamily="50" charset="-128"/>
                <a:ea typeface="HGPｺﾞｼｯｸM" panose="020B0600000000000000" pitchFamily="50" charset="-128"/>
                <a:cs typeface="HGPｺﾞｼｯｸM"/>
              </a:rPr>
              <a:t> </a:t>
            </a:r>
            <a:r>
              <a:rPr lang="en-US" altLang="ja-JP" sz="1050" dirty="0">
                <a:latin typeface="HGPｺﾞｼｯｸM" panose="020B0600000000000000" pitchFamily="50" charset="-128"/>
                <a:ea typeface="HGPｺﾞｼｯｸM" panose="020B0600000000000000" pitchFamily="50" charset="-128"/>
                <a:cs typeface="HGPｺﾞｼｯｸM"/>
              </a:rPr>
              <a:t>Concerning</a:t>
            </a:r>
            <a:r>
              <a:rPr lang="en-US" altLang="ja-JP" sz="1050" spc="-35" dirty="0">
                <a:latin typeface="HGPｺﾞｼｯｸM" panose="020B0600000000000000" pitchFamily="50" charset="-128"/>
                <a:ea typeface="HGPｺﾞｼｯｸM" panose="020B0600000000000000" pitchFamily="50" charset="-128"/>
                <a:cs typeface="HGPｺﾞｼｯｸM"/>
              </a:rPr>
              <a:t> </a:t>
            </a:r>
            <a:r>
              <a:rPr lang="en-US" altLang="ja-JP" sz="1050" dirty="0">
                <a:latin typeface="HGPｺﾞｼｯｸM" panose="020B0600000000000000" pitchFamily="50" charset="-128"/>
                <a:ea typeface="HGPｺﾞｼｯｸM" panose="020B0600000000000000" pitchFamily="50" charset="-128"/>
                <a:cs typeface="HGPｺﾞｼｯｸM"/>
              </a:rPr>
              <a:t>the</a:t>
            </a:r>
            <a:r>
              <a:rPr lang="en-US" altLang="ja-JP" sz="1050" spc="-50" dirty="0">
                <a:latin typeface="HGPｺﾞｼｯｸM" panose="020B0600000000000000" pitchFamily="50" charset="-128"/>
                <a:ea typeface="HGPｺﾞｼｯｸM" panose="020B0600000000000000" pitchFamily="50" charset="-128"/>
                <a:cs typeface="HGPｺﾞｼｯｸM"/>
              </a:rPr>
              <a:t> </a:t>
            </a:r>
            <a:r>
              <a:rPr lang="en-US" altLang="ja-JP" sz="1050" dirty="0">
                <a:latin typeface="HGPｺﾞｼｯｸM" panose="020B0600000000000000" pitchFamily="50" charset="-128"/>
                <a:ea typeface="HGPｺﾞｼｯｸM" panose="020B0600000000000000" pitchFamily="50" charset="-128"/>
                <a:cs typeface="HGPｺﾞｼｯｸM"/>
              </a:rPr>
              <a:t>Tsunami</a:t>
            </a:r>
            <a:r>
              <a:rPr lang="en-US" altLang="ja-JP" sz="1050" spc="-30" dirty="0">
                <a:latin typeface="HGPｺﾞｼｯｸM" panose="020B0600000000000000" pitchFamily="50" charset="-128"/>
                <a:ea typeface="HGPｺﾞｼｯｸM" panose="020B0600000000000000" pitchFamily="50" charset="-128"/>
                <a:cs typeface="HGPｺﾞｼｯｸM"/>
              </a:rPr>
              <a:t> </a:t>
            </a:r>
            <a:r>
              <a:rPr lang="en-US" altLang="ja-JP" sz="1050" dirty="0">
                <a:latin typeface="HGPｺﾞｼｯｸM" panose="020B0600000000000000" pitchFamily="50" charset="-128"/>
                <a:ea typeface="HGPｺﾞｼｯｸM" panose="020B0600000000000000" pitchFamily="50" charset="-128"/>
                <a:cs typeface="HGPｺﾞｼｯｸM"/>
              </a:rPr>
              <a:t>Probabilistic</a:t>
            </a:r>
            <a:r>
              <a:rPr lang="en-US" altLang="ja-JP" sz="1050" spc="-35" dirty="0">
                <a:latin typeface="HGPｺﾞｼｯｸM" panose="020B0600000000000000" pitchFamily="50" charset="-128"/>
                <a:ea typeface="HGPｺﾞｼｯｸM" panose="020B0600000000000000" pitchFamily="50" charset="-128"/>
                <a:cs typeface="HGPｺﾞｼｯｸM"/>
              </a:rPr>
              <a:t> </a:t>
            </a:r>
            <a:r>
              <a:rPr lang="en-US" altLang="ja-JP" sz="1050" dirty="0">
                <a:latin typeface="HGPｺﾞｼｯｸM" panose="020B0600000000000000" pitchFamily="50" charset="-128"/>
                <a:ea typeface="HGPｺﾞｼｯｸM" panose="020B0600000000000000" pitchFamily="50" charset="-128"/>
                <a:cs typeface="HGPｺﾞｼｯｸM"/>
              </a:rPr>
              <a:t>Risk</a:t>
            </a:r>
            <a:r>
              <a:rPr lang="en-US" altLang="ja-JP" sz="1050" spc="-40" dirty="0">
                <a:latin typeface="HGPｺﾞｼｯｸM" panose="020B0600000000000000" pitchFamily="50" charset="-128"/>
                <a:ea typeface="HGPｺﾞｼｯｸM" panose="020B0600000000000000" pitchFamily="50" charset="-128"/>
                <a:cs typeface="HGPｺﾞｼｯｸM"/>
              </a:rPr>
              <a:t> </a:t>
            </a:r>
            <a:r>
              <a:rPr lang="en-US" altLang="ja-JP" sz="1050" dirty="0">
                <a:latin typeface="HGPｺﾞｼｯｸM" panose="020B0600000000000000" pitchFamily="50" charset="-128"/>
                <a:ea typeface="HGPｺﾞｼｯｸM" panose="020B0600000000000000" pitchFamily="50" charset="-128"/>
                <a:cs typeface="HGPｺﾞｼｯｸM"/>
              </a:rPr>
              <a:t>Assessment</a:t>
            </a:r>
            <a:r>
              <a:rPr lang="en-US" altLang="ja-JP" sz="1050" spc="-35" dirty="0">
                <a:latin typeface="HGPｺﾞｼｯｸM" panose="020B0600000000000000" pitchFamily="50" charset="-128"/>
                <a:ea typeface="HGPｺﾞｼｯｸM" panose="020B0600000000000000" pitchFamily="50" charset="-128"/>
                <a:cs typeface="HGPｺﾞｼｯｸM"/>
              </a:rPr>
              <a:t> </a:t>
            </a:r>
            <a:r>
              <a:rPr lang="en-US" altLang="ja-JP" sz="1050" dirty="0">
                <a:latin typeface="HGPｺﾞｼｯｸM" panose="020B0600000000000000" pitchFamily="50" charset="-128"/>
                <a:ea typeface="HGPｺﾞｼｯｸM" panose="020B0600000000000000" pitchFamily="50" charset="-128"/>
                <a:cs typeface="HGPｺﾞｼｯｸM"/>
              </a:rPr>
              <a:t>of</a:t>
            </a:r>
            <a:r>
              <a:rPr lang="en-US" altLang="ja-JP" sz="1050" spc="-45" dirty="0">
                <a:latin typeface="HGPｺﾞｼｯｸM" panose="020B0600000000000000" pitchFamily="50" charset="-128"/>
                <a:ea typeface="HGPｺﾞｼｯｸM" panose="020B0600000000000000" pitchFamily="50" charset="-128"/>
                <a:cs typeface="HGPｺﾞｼｯｸM"/>
              </a:rPr>
              <a:t> </a:t>
            </a:r>
            <a:r>
              <a:rPr lang="en-US" altLang="ja-JP" sz="1050" dirty="0">
                <a:latin typeface="HGPｺﾞｼｯｸM" panose="020B0600000000000000" pitchFamily="50" charset="-128"/>
                <a:ea typeface="HGPｺﾞｼｯｸM" panose="020B0600000000000000" pitchFamily="50" charset="-128"/>
                <a:cs typeface="HGPｺﾞｼｯｸM"/>
              </a:rPr>
              <a:t>Nuclear</a:t>
            </a:r>
            <a:r>
              <a:rPr lang="en-US" altLang="ja-JP" sz="1050" spc="-40" dirty="0">
                <a:latin typeface="HGPｺﾞｼｯｸM" panose="020B0600000000000000" pitchFamily="50" charset="-128"/>
                <a:ea typeface="HGPｺﾞｼｯｸM" panose="020B0600000000000000" pitchFamily="50" charset="-128"/>
                <a:cs typeface="HGPｺﾞｼｯｸM"/>
              </a:rPr>
              <a:t> </a:t>
            </a:r>
            <a:r>
              <a:rPr lang="en-US" altLang="ja-JP" sz="1050" dirty="0">
                <a:latin typeface="HGPｺﾞｼｯｸM" panose="020B0600000000000000" pitchFamily="50" charset="-128"/>
                <a:ea typeface="HGPｺﾞｼｯｸM" panose="020B0600000000000000" pitchFamily="50" charset="-128"/>
                <a:cs typeface="HGPｺﾞｼｯｸM"/>
              </a:rPr>
              <a:t>Power</a:t>
            </a:r>
            <a:r>
              <a:rPr lang="en-US" altLang="ja-JP" sz="1050" spc="-30" dirty="0">
                <a:latin typeface="HGPｺﾞｼｯｸM" panose="020B0600000000000000" pitchFamily="50" charset="-128"/>
                <a:ea typeface="HGPｺﾞｼｯｸM" panose="020B0600000000000000" pitchFamily="50" charset="-128"/>
                <a:cs typeface="HGPｺﾞｼｯｸM"/>
              </a:rPr>
              <a:t> </a:t>
            </a:r>
          </a:p>
          <a:p>
            <a:pPr marL="12700" marR="5080">
              <a:lnSpc>
                <a:spcPts val="1200"/>
              </a:lnSpc>
            </a:pPr>
            <a:r>
              <a:rPr lang="en-US" altLang="ja-JP" sz="1050" dirty="0">
                <a:latin typeface="HGPｺﾞｼｯｸM" panose="020B0600000000000000" pitchFamily="50" charset="-128"/>
                <a:ea typeface="HGPｺﾞｼｯｸM" panose="020B0600000000000000" pitchFamily="50" charset="-128"/>
                <a:cs typeface="HGPｺﾞｼｯｸM"/>
              </a:rPr>
              <a:t>Plants:</a:t>
            </a:r>
            <a:r>
              <a:rPr lang="en-US" altLang="ja-JP" sz="1050" spc="-35" dirty="0">
                <a:latin typeface="HGPｺﾞｼｯｸM" panose="020B0600000000000000" pitchFamily="50" charset="-128"/>
                <a:ea typeface="HGPｺﾞｼｯｸM" panose="020B0600000000000000" pitchFamily="50" charset="-128"/>
                <a:cs typeface="HGPｺﾞｼｯｸM"/>
              </a:rPr>
              <a:t> </a:t>
            </a:r>
            <a:r>
              <a:rPr lang="en-US" altLang="ja-JP" sz="1050" spc="-20" dirty="0">
                <a:latin typeface="HGPｺﾞｼｯｸM" panose="020B0600000000000000" pitchFamily="50" charset="-128"/>
                <a:ea typeface="HGPｺﾞｼｯｸM" panose="020B0600000000000000" pitchFamily="50" charset="-128"/>
                <a:cs typeface="HGPｺﾞｼｯｸM"/>
              </a:rPr>
              <a:t>2011 </a:t>
            </a:r>
            <a:r>
              <a:rPr lang="en-US" altLang="ja-JP" sz="1050" spc="-10" dirty="0">
                <a:latin typeface="HGPｺﾞｼｯｸM" panose="020B0600000000000000" pitchFamily="50" charset="-128"/>
                <a:ea typeface="HGPｺﾞｼｯｸM" panose="020B0600000000000000" pitchFamily="50" charset="-128"/>
                <a:cs typeface="HGPｺﾞｼｯｸM"/>
              </a:rPr>
              <a:t>(AESJ-SC-RK004E</a:t>
            </a:r>
            <a:r>
              <a:rPr lang="ja-JP" altLang="en-US" sz="1050" spc="-10"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2011)</a:t>
            </a:r>
            <a:endParaRPr lang="en-US" altLang="ja-JP" sz="105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65"/>
              </a:spcBef>
            </a:pPr>
            <a:r>
              <a:rPr lang="en-US" altLang="ja-JP" sz="900" dirty="0">
                <a:latin typeface="HGPｺﾞｼｯｸM"/>
                <a:cs typeface="HGPｺﾞｼｯｸM"/>
              </a:rPr>
              <a:t>【</a:t>
            </a:r>
            <a:r>
              <a:rPr lang="ja-JP" altLang="en-US" sz="900" dirty="0">
                <a:latin typeface="HGPｺﾞｼｯｸM"/>
                <a:cs typeface="HGPｺﾞｼｯｸM"/>
              </a:rPr>
              <a:t>担当分科会</a:t>
            </a:r>
            <a:r>
              <a:rPr lang="en-US" altLang="ja-JP" sz="900" dirty="0">
                <a:latin typeface="HGPｺﾞｼｯｸM"/>
                <a:cs typeface="HGPｺﾞｼｯｸM"/>
              </a:rPr>
              <a:t>】</a:t>
            </a:r>
            <a:r>
              <a:rPr lang="ja-JP" altLang="en-US" sz="900" dirty="0">
                <a:latin typeface="HGPｺﾞｼｯｸM"/>
                <a:cs typeface="HGPｺﾞｼｯｸM"/>
              </a:rPr>
              <a:t>津波</a:t>
            </a:r>
            <a:r>
              <a:rPr lang="en-US" altLang="ja-JP" sz="900" spc="-10" dirty="0">
                <a:latin typeface="HGPｺﾞｼｯｸM"/>
                <a:cs typeface="HGPｺﾞｼｯｸM"/>
              </a:rPr>
              <a:t>PRA</a:t>
            </a:r>
            <a:r>
              <a:rPr lang="ja-JP" altLang="en-US" sz="900" spc="-20" dirty="0">
                <a:latin typeface="HGPｺﾞｼｯｸM"/>
                <a:cs typeface="HGPｺﾞｼｯｸM"/>
              </a:rPr>
              <a:t>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17,187</a:t>
            </a:r>
            <a:r>
              <a:rPr lang="ja-JP" altLang="en-US" sz="900" spc="10" dirty="0">
                <a:latin typeface="HGPｺﾞｼｯｸM"/>
                <a:cs typeface="HGPｺﾞｼｯｸM"/>
              </a:rPr>
              <a:t> 円 </a:t>
            </a:r>
            <a:r>
              <a:rPr lang="en-US" altLang="ja-JP" sz="900" spc="10" dirty="0">
                <a:latin typeface="HGPｺﾞｼｯｸM"/>
                <a:cs typeface="HGPｺﾞｼｯｸM"/>
              </a:rPr>
              <a:t>【</a:t>
            </a:r>
            <a:r>
              <a:rPr lang="ja-JP" altLang="en-US" sz="900" spc="10" dirty="0">
                <a:latin typeface="HGPｺﾞｼｯｸM"/>
                <a:cs typeface="HGPｺﾞｼｯｸM"/>
              </a:rPr>
              <a:t>会員価格・税込</a:t>
            </a:r>
            <a:r>
              <a:rPr lang="en-US" altLang="ja-JP" sz="900" spc="10" dirty="0">
                <a:latin typeface="HGPｺﾞｼｯｸM"/>
                <a:cs typeface="HGPｺﾞｼｯｸM"/>
              </a:rPr>
              <a:t>】</a:t>
            </a:r>
            <a:r>
              <a:rPr lang="en-US" altLang="ja-JP" sz="900" spc="-10" dirty="0">
                <a:latin typeface="HGPｺﾞｼｯｸM"/>
                <a:cs typeface="HGPｺﾞｼｯｸM"/>
              </a:rPr>
              <a:t>13,750</a:t>
            </a:r>
            <a:r>
              <a:rPr lang="ja-JP" altLang="en-US" sz="900" spc="80" dirty="0">
                <a:latin typeface="HGPｺﾞｼｯｸM"/>
                <a:cs typeface="HGPｺﾞｼｯｸM"/>
              </a:rPr>
              <a:t> 円 </a:t>
            </a:r>
            <a:r>
              <a:rPr lang="en-US" altLang="ja-JP" sz="900" spc="80" dirty="0">
                <a:latin typeface="HGPｺﾞｼｯｸM"/>
                <a:cs typeface="HGPｺﾞｼｯｸM"/>
              </a:rPr>
              <a:t>【</a:t>
            </a:r>
            <a:r>
              <a:rPr lang="en-US" altLang="ja-JP" sz="900" spc="-10" dirty="0">
                <a:latin typeface="HGPｺﾞｼｯｸM"/>
                <a:cs typeface="HGPｺﾞｼｯｸM"/>
              </a:rPr>
              <a:t>ISBN】978-4-89047-368-</a:t>
            </a:r>
            <a:r>
              <a:rPr lang="en-US" altLang="ja-JP" sz="900" dirty="0">
                <a:latin typeface="HGPｺﾞｼｯｸM"/>
                <a:cs typeface="HGPｺﾞｼｯｸM"/>
              </a:rPr>
              <a:t>7</a:t>
            </a:r>
            <a:r>
              <a:rPr lang="en-US" altLang="ja-JP" sz="900" spc="35" dirty="0">
                <a:latin typeface="HGPｺﾞｼｯｸM"/>
                <a:cs typeface="HGPｺﾞｼｯｸM"/>
              </a:rPr>
              <a:t> 【</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0" dirty="0">
                <a:latin typeface="HGPｺﾞｼｯｸM"/>
                <a:cs typeface="HGPｺﾞｼｯｸM"/>
              </a:rPr>
              <a:t>1220</a:t>
            </a:r>
            <a:endParaRPr lang="ja-JP" altLang="en-US" sz="900" dirty="0">
              <a:latin typeface="HGPｺﾞｼｯｸM"/>
              <a:cs typeface="HGPｺﾞｼｯｸM"/>
            </a:endParaRPr>
          </a:p>
        </p:txBody>
      </p:sp>
      <p:sp>
        <p:nvSpPr>
          <p:cNvPr id="7" name="object 10">
            <a:extLst>
              <a:ext uri="{FF2B5EF4-FFF2-40B4-BE49-F238E27FC236}">
                <a16:creationId xmlns:a16="http://schemas.microsoft.com/office/drawing/2014/main" id="{62E72D98-C784-7BFA-1B2A-ECAFD7281E84}"/>
              </a:ext>
            </a:extLst>
          </p:cNvPr>
          <p:cNvSpPr txBox="1"/>
          <p:nvPr/>
        </p:nvSpPr>
        <p:spPr>
          <a:xfrm>
            <a:off x="691200" y="6253803"/>
            <a:ext cx="5929916" cy="491160"/>
          </a:xfrm>
          <a:prstGeom prst="rect">
            <a:avLst/>
          </a:prstGeom>
        </p:spPr>
        <p:txBody>
          <a:bodyPr vert="horz" wrap="square" lIns="0" tIns="26670" rIns="0" bIns="0" rtlCol="0">
            <a:spAutoFit/>
          </a:bodyPr>
          <a:lstStyle/>
          <a:p>
            <a:pPr marL="12700">
              <a:lnSpc>
                <a:spcPct val="100000"/>
              </a:lnSpc>
            </a:pPr>
            <a:r>
              <a:rPr lang="ja-JP" altLang="en-US" sz="1050" spc="-15" dirty="0">
                <a:latin typeface="HGPｺﾞｼｯｸM" panose="020B0600000000000000" pitchFamily="50" charset="-128"/>
                <a:ea typeface="HGPｺﾞｼｯｸM" panose="020B0600000000000000" pitchFamily="50" charset="-128"/>
                <a:cs typeface="HGPｺﾞｼｯｸM"/>
              </a:rPr>
              <a:t>原子力発電所の確率論的リスク評価の品質確保に関する実施基準：</a:t>
            </a:r>
            <a:r>
              <a:rPr lang="en-US" altLang="ja-JP" sz="1050" dirty="0">
                <a:latin typeface="HGPｺﾞｼｯｸM" panose="020B0600000000000000" pitchFamily="50" charset="-128"/>
                <a:ea typeface="HGPｺﾞｼｯｸM" panose="020B0600000000000000" pitchFamily="50" charset="-128"/>
                <a:cs typeface="HGPｺﾞｼｯｸM"/>
              </a:rPr>
              <a:t>2013</a:t>
            </a:r>
            <a:r>
              <a:rPr lang="ja-JP" altLang="en-US" sz="1050" spc="10" dirty="0">
                <a:latin typeface="HGPｺﾞｼｯｸM" panose="020B0600000000000000" pitchFamily="50" charset="-128"/>
                <a:ea typeface="HGPｺﾞｼｯｸM" panose="020B0600000000000000" pitchFamily="50" charset="-128"/>
                <a:cs typeface="HGPｺﾞｼｯｸM"/>
              </a:rPr>
              <a:t> </a:t>
            </a:r>
            <a:r>
              <a:rPr lang="en-US" altLang="ja-JP" sz="1050" spc="10"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AESJ-SC-RK006</a:t>
            </a:r>
            <a:r>
              <a:rPr lang="ja-JP" altLang="en-US" sz="1050" spc="-10"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2013)</a:t>
            </a:r>
            <a:endParaRPr lang="ja-JP" altLang="en-US" sz="105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90"/>
              </a:spcBef>
            </a:pPr>
            <a:r>
              <a:rPr lang="en-US" altLang="ja-JP" sz="900" dirty="0">
                <a:latin typeface="HGPｺﾞｼｯｸM"/>
                <a:cs typeface="HGPｺﾞｼｯｸM"/>
              </a:rPr>
              <a:t>【</a:t>
            </a:r>
            <a:r>
              <a:rPr lang="ja-JP" altLang="en-US" sz="900" dirty="0">
                <a:latin typeface="HGPｺﾞｼｯｸM"/>
                <a:cs typeface="HGPｺﾞｼｯｸM"/>
              </a:rPr>
              <a:t>担当分科会</a:t>
            </a:r>
            <a:r>
              <a:rPr lang="en-US" altLang="ja-JP" sz="900" dirty="0">
                <a:latin typeface="HGPｺﾞｼｯｸM"/>
                <a:cs typeface="HGPｺﾞｼｯｸM"/>
              </a:rPr>
              <a:t>】</a:t>
            </a:r>
            <a:r>
              <a:rPr lang="en-US" altLang="ja-JP" sz="900" spc="-10" dirty="0">
                <a:latin typeface="HGPｺﾞｼｯｸM"/>
                <a:cs typeface="HGPｺﾞｼｯｸM"/>
              </a:rPr>
              <a:t>PRA</a:t>
            </a:r>
            <a:r>
              <a:rPr lang="ja-JP" altLang="en-US" sz="900" spc="-15" dirty="0">
                <a:latin typeface="HGPｺﾞｼｯｸM"/>
                <a:cs typeface="HGPｺﾞｼｯｸM"/>
              </a:rPr>
              <a:t>品質確保分科会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13,750</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11,000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】978-</a:t>
            </a:r>
            <a:r>
              <a:rPr lang="en-US" altLang="ja-JP" sz="900" spc="-10" dirty="0">
                <a:latin typeface="HGPｺﾞｼｯｸM"/>
                <a:cs typeface="HGPｺﾞｼｯｸM"/>
              </a:rPr>
              <a:t>4-89047-375-</a:t>
            </a:r>
            <a:r>
              <a:rPr lang="en-US" altLang="ja-JP" sz="900" dirty="0">
                <a:latin typeface="HGPｺﾞｼｯｸM"/>
                <a:cs typeface="HGPｺﾞｼｯｸM"/>
              </a:rPr>
              <a:t>5</a:t>
            </a:r>
            <a:r>
              <a:rPr lang="ja-JP" altLang="en-US" sz="900" spc="35"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0" dirty="0">
                <a:latin typeface="HGPｺﾞｼｯｸM"/>
                <a:cs typeface="HGPｺﾞｼｯｸM"/>
              </a:rPr>
              <a:t>1227</a:t>
            </a:r>
            <a:endParaRPr lang="ja-JP" altLang="en-US" sz="900" dirty="0">
              <a:latin typeface="HGPｺﾞｼｯｸM"/>
              <a:cs typeface="HGPｺﾞｼｯｸM"/>
            </a:endParaRPr>
          </a:p>
        </p:txBody>
      </p:sp>
      <p:sp>
        <p:nvSpPr>
          <p:cNvPr id="28" name="object 5"/>
          <p:cNvSpPr txBox="1"/>
          <p:nvPr/>
        </p:nvSpPr>
        <p:spPr>
          <a:xfrm>
            <a:off x="691200" y="7769033"/>
            <a:ext cx="6477000" cy="491160"/>
          </a:xfrm>
          <a:prstGeom prst="rect">
            <a:avLst/>
          </a:prstGeom>
        </p:spPr>
        <p:txBody>
          <a:bodyPr vert="horz" wrap="square" lIns="0" tIns="26670" rIns="0" bIns="0" rtlCol="0">
            <a:spAutoFit/>
          </a:bodyPr>
          <a:lstStyle/>
          <a:p>
            <a:pPr marL="12700">
              <a:lnSpc>
                <a:spcPct val="100000"/>
              </a:lnSpc>
            </a:pPr>
            <a:r>
              <a:rPr lang="ja-JP" altLang="en-US" sz="1050" spc="-20" dirty="0">
                <a:latin typeface="HGPｺﾞｼｯｸM" panose="020B0600000000000000" pitchFamily="50" charset="-128"/>
                <a:ea typeface="HGPｺﾞｼｯｸM" panose="020B0600000000000000" pitchFamily="50" charset="-128"/>
                <a:cs typeface="HGPｺﾞｼｯｸM"/>
              </a:rPr>
              <a:t>原</a:t>
            </a:r>
            <a:r>
              <a:rPr sz="1050" spc="-20" dirty="0">
                <a:latin typeface="HGPｺﾞｼｯｸM" panose="020B0600000000000000" pitchFamily="50" charset="-128"/>
                <a:ea typeface="HGPｺﾞｼｯｸM" panose="020B0600000000000000" pitchFamily="50" charset="-128"/>
                <a:cs typeface="HGPｺﾞｼｯｸM"/>
              </a:rPr>
              <a:t>子力発電所の内部溢水を起因とした確率論的リスク評価に関する実施基準：</a:t>
            </a:r>
            <a:r>
              <a:rPr sz="1050" dirty="0">
                <a:latin typeface="HGPｺﾞｼｯｸM" panose="020B0600000000000000" pitchFamily="50" charset="-128"/>
                <a:ea typeface="HGPｺﾞｼｯｸM" panose="020B0600000000000000" pitchFamily="50" charset="-128"/>
                <a:cs typeface="HGPｺﾞｼｯｸM"/>
              </a:rPr>
              <a:t>2012</a:t>
            </a:r>
            <a:r>
              <a:rPr sz="1050" spc="215" dirty="0">
                <a:latin typeface="HGPｺﾞｼｯｸM" panose="020B0600000000000000" pitchFamily="50" charset="-128"/>
                <a:ea typeface="HGPｺﾞｼｯｸM" panose="020B0600000000000000" pitchFamily="50" charset="-128"/>
                <a:cs typeface="HGPｺﾞｼｯｸM"/>
              </a:rPr>
              <a:t> </a:t>
            </a:r>
            <a:r>
              <a:rPr sz="1050" spc="-10" dirty="0">
                <a:latin typeface="HGPｺﾞｼｯｸM" panose="020B0600000000000000" pitchFamily="50" charset="-128"/>
                <a:ea typeface="HGPｺﾞｼｯｸM" panose="020B0600000000000000" pitchFamily="50" charset="-128"/>
                <a:cs typeface="HGPｺﾞｼｯｸM"/>
              </a:rPr>
              <a:t>（AESJ-SC-RK005：2012）</a:t>
            </a:r>
            <a:endParaRPr sz="105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90"/>
              </a:spcBef>
            </a:pPr>
            <a:r>
              <a:rPr sz="900" dirty="0">
                <a:latin typeface="HGPｺﾞｼｯｸM"/>
                <a:cs typeface="HGPｺﾞｼｯｸM"/>
              </a:rPr>
              <a:t>【担当分科会】内部溢水</a:t>
            </a:r>
            <a:r>
              <a:rPr sz="900" spc="-10" dirty="0">
                <a:latin typeface="HGPｺﾞｼｯｸM"/>
                <a:cs typeface="HGPｺﾞｼｯｸM"/>
              </a:rPr>
              <a:t>PRA</a:t>
            </a:r>
            <a:r>
              <a:rPr sz="900" spc="-25" dirty="0">
                <a:latin typeface="HGPｺﾞｼｯｸM"/>
                <a:cs typeface="HGPｺﾞｼｯｸM"/>
              </a:rPr>
              <a:t>分科会</a:t>
            </a:r>
            <a:endParaRPr sz="900" dirty="0">
              <a:latin typeface="HGPｺﾞｼｯｸM"/>
              <a:cs typeface="HGPｺﾞｼｯｸM"/>
            </a:endParaRPr>
          </a:p>
          <a:p>
            <a:pPr marL="12700">
              <a:lnSpc>
                <a:spcPct val="100000"/>
              </a:lnSpc>
              <a:spcBef>
                <a:spcPts val="120"/>
              </a:spcBef>
            </a:pPr>
            <a:r>
              <a:rPr sz="900" spc="-5" dirty="0">
                <a:latin typeface="HGPｺﾞｼｯｸM"/>
                <a:cs typeface="HGPｺﾞｼｯｸM"/>
              </a:rPr>
              <a:t>【定価・税込】</a:t>
            </a:r>
            <a:r>
              <a:rPr sz="900" spc="-10" dirty="0">
                <a:latin typeface="HGPｺﾞｼｯｸM"/>
                <a:cs typeface="HGPｺﾞｼｯｸM"/>
              </a:rPr>
              <a:t>13,750</a:t>
            </a:r>
            <a:r>
              <a:rPr sz="900" spc="10" dirty="0">
                <a:latin typeface="HGPｺﾞｼｯｸM"/>
                <a:cs typeface="HGPｺﾞｼｯｸM"/>
              </a:rPr>
              <a:t> 円 【会員価格・税込】</a:t>
            </a:r>
            <a:r>
              <a:rPr sz="900" spc="-10" dirty="0">
                <a:latin typeface="HGPｺﾞｼｯｸM"/>
                <a:cs typeface="HGPｺﾞｼｯｸM"/>
              </a:rPr>
              <a:t>11,000</a:t>
            </a:r>
            <a:r>
              <a:rPr sz="900" spc="75" dirty="0">
                <a:latin typeface="HGPｺﾞｼｯｸM"/>
                <a:cs typeface="HGPｺﾞｼｯｸM"/>
              </a:rPr>
              <a:t> 円 【</a:t>
            </a:r>
            <a:r>
              <a:rPr sz="900" spc="-10" dirty="0">
                <a:latin typeface="HGPｺﾞｼｯｸM"/>
                <a:cs typeface="HGPｺﾞｼｯｸM"/>
              </a:rPr>
              <a:t>ISBN】978-4-89047-362-</a:t>
            </a:r>
            <a:r>
              <a:rPr sz="900" dirty="0">
                <a:latin typeface="HGPｺﾞｼｯｸM"/>
                <a:cs typeface="HGPｺﾞｼｯｸM"/>
              </a:rPr>
              <a:t>5</a:t>
            </a:r>
            <a:r>
              <a:rPr sz="900" spc="35" dirty="0">
                <a:latin typeface="HGPｺﾞｼｯｸM"/>
                <a:cs typeface="HGPｺﾞｼｯｸM"/>
              </a:rPr>
              <a:t> 【書籍コード】</a:t>
            </a:r>
            <a:r>
              <a:rPr sz="900" spc="-20" dirty="0">
                <a:latin typeface="HGPｺﾞｼｯｸM"/>
                <a:cs typeface="HGPｺﾞｼｯｸM"/>
              </a:rPr>
              <a:t>1215</a:t>
            </a:r>
            <a:endParaRPr sz="900" dirty="0">
              <a:latin typeface="HGPｺﾞｼｯｸM"/>
              <a:cs typeface="HGPｺﾞｼｯｸM"/>
            </a:endParaRPr>
          </a:p>
        </p:txBody>
      </p:sp>
      <p:sp>
        <p:nvSpPr>
          <p:cNvPr id="20" name="object 6">
            <a:extLst>
              <a:ext uri="{FF2B5EF4-FFF2-40B4-BE49-F238E27FC236}">
                <a16:creationId xmlns:a16="http://schemas.microsoft.com/office/drawing/2014/main" id="{229DCDAE-906A-B32A-E555-5C0278336866}"/>
              </a:ext>
            </a:extLst>
          </p:cNvPr>
          <p:cNvSpPr/>
          <p:nvPr/>
        </p:nvSpPr>
        <p:spPr>
          <a:xfrm>
            <a:off x="666000" y="3862800"/>
            <a:ext cx="6088380" cy="0"/>
          </a:xfrm>
          <a:custGeom>
            <a:avLst/>
            <a:gdLst/>
            <a:ahLst/>
            <a:cxnLst/>
            <a:rect l="l" t="t" r="r" b="b"/>
            <a:pathLst>
              <a:path w="6088380">
                <a:moveTo>
                  <a:pt x="0" y="0"/>
                </a:moveTo>
                <a:lnTo>
                  <a:pt x="6088125" y="0"/>
                </a:lnTo>
              </a:path>
            </a:pathLst>
          </a:custGeom>
          <a:ln w="7619">
            <a:solidFill>
              <a:srgbClr val="000000"/>
            </a:solidFill>
            <a:prstDash val="sysDot"/>
          </a:ln>
        </p:spPr>
        <p:txBody>
          <a:bodyPr wrap="square" lIns="0" tIns="0" rIns="0" bIns="0" rtlCol="0"/>
          <a:lstStyle/>
          <a:p>
            <a:endParaRPr dirty="0"/>
          </a:p>
        </p:txBody>
      </p:sp>
      <p:sp>
        <p:nvSpPr>
          <p:cNvPr id="27" name="object 6">
            <a:extLst>
              <a:ext uri="{FF2B5EF4-FFF2-40B4-BE49-F238E27FC236}">
                <a16:creationId xmlns:a16="http://schemas.microsoft.com/office/drawing/2014/main" id="{572C50E0-52FE-326D-4B80-821CCBB66D06}"/>
              </a:ext>
            </a:extLst>
          </p:cNvPr>
          <p:cNvSpPr/>
          <p:nvPr/>
        </p:nvSpPr>
        <p:spPr>
          <a:xfrm>
            <a:off x="666000" y="4550400"/>
            <a:ext cx="6088380" cy="0"/>
          </a:xfrm>
          <a:custGeom>
            <a:avLst/>
            <a:gdLst/>
            <a:ahLst/>
            <a:cxnLst/>
            <a:rect l="l" t="t" r="r" b="b"/>
            <a:pathLst>
              <a:path w="6088380">
                <a:moveTo>
                  <a:pt x="0" y="0"/>
                </a:moveTo>
                <a:lnTo>
                  <a:pt x="6088125" y="0"/>
                </a:lnTo>
              </a:path>
            </a:pathLst>
          </a:custGeom>
          <a:ln w="7619">
            <a:solidFill>
              <a:srgbClr val="000000"/>
            </a:solidFill>
            <a:prstDash val="sysDot"/>
          </a:ln>
        </p:spPr>
        <p:txBody>
          <a:bodyPr wrap="square" lIns="0" tIns="0" rIns="0" bIns="0" rtlCol="0"/>
          <a:lstStyle/>
          <a:p>
            <a:endParaRPr dirty="0"/>
          </a:p>
        </p:txBody>
      </p:sp>
      <p:sp>
        <p:nvSpPr>
          <p:cNvPr id="29" name="object 6">
            <a:extLst>
              <a:ext uri="{FF2B5EF4-FFF2-40B4-BE49-F238E27FC236}">
                <a16:creationId xmlns:a16="http://schemas.microsoft.com/office/drawing/2014/main" id="{1ABD44CF-A77F-0948-BD73-2C7AA2D1D44E}"/>
              </a:ext>
            </a:extLst>
          </p:cNvPr>
          <p:cNvSpPr/>
          <p:nvPr/>
        </p:nvSpPr>
        <p:spPr>
          <a:xfrm>
            <a:off x="666000" y="5361742"/>
            <a:ext cx="6088380" cy="0"/>
          </a:xfrm>
          <a:custGeom>
            <a:avLst/>
            <a:gdLst/>
            <a:ahLst/>
            <a:cxnLst/>
            <a:rect l="l" t="t" r="r" b="b"/>
            <a:pathLst>
              <a:path w="6088380">
                <a:moveTo>
                  <a:pt x="0" y="0"/>
                </a:moveTo>
                <a:lnTo>
                  <a:pt x="6088125" y="0"/>
                </a:lnTo>
              </a:path>
            </a:pathLst>
          </a:custGeom>
          <a:ln w="7619">
            <a:solidFill>
              <a:srgbClr val="000000"/>
            </a:solidFill>
            <a:prstDash val="sysDot"/>
          </a:ln>
        </p:spPr>
        <p:txBody>
          <a:bodyPr wrap="square" lIns="0" tIns="0" rIns="0" bIns="0" rtlCol="0"/>
          <a:lstStyle/>
          <a:p>
            <a:endParaRPr dirty="0"/>
          </a:p>
        </p:txBody>
      </p:sp>
      <p:sp>
        <p:nvSpPr>
          <p:cNvPr id="30" name="object 6">
            <a:extLst>
              <a:ext uri="{FF2B5EF4-FFF2-40B4-BE49-F238E27FC236}">
                <a16:creationId xmlns:a16="http://schemas.microsoft.com/office/drawing/2014/main" id="{FF4DF457-5149-85E4-29DD-2E15FBB2D7F8}"/>
              </a:ext>
            </a:extLst>
          </p:cNvPr>
          <p:cNvSpPr/>
          <p:nvPr/>
        </p:nvSpPr>
        <p:spPr>
          <a:xfrm>
            <a:off x="666000" y="6184900"/>
            <a:ext cx="6088380" cy="0"/>
          </a:xfrm>
          <a:custGeom>
            <a:avLst/>
            <a:gdLst/>
            <a:ahLst/>
            <a:cxnLst/>
            <a:rect l="l" t="t" r="r" b="b"/>
            <a:pathLst>
              <a:path w="6088380">
                <a:moveTo>
                  <a:pt x="0" y="0"/>
                </a:moveTo>
                <a:lnTo>
                  <a:pt x="6088125" y="0"/>
                </a:lnTo>
              </a:path>
            </a:pathLst>
          </a:custGeom>
          <a:ln w="7619">
            <a:solidFill>
              <a:srgbClr val="000000"/>
            </a:solidFill>
            <a:prstDash val="sysDot"/>
          </a:ln>
        </p:spPr>
        <p:txBody>
          <a:bodyPr wrap="square" lIns="0" tIns="0" rIns="0" bIns="0" rtlCol="0"/>
          <a:lstStyle/>
          <a:p>
            <a:endParaRPr dirty="0"/>
          </a:p>
        </p:txBody>
      </p:sp>
      <p:sp>
        <p:nvSpPr>
          <p:cNvPr id="31" name="object 6">
            <a:extLst>
              <a:ext uri="{FF2B5EF4-FFF2-40B4-BE49-F238E27FC236}">
                <a16:creationId xmlns:a16="http://schemas.microsoft.com/office/drawing/2014/main" id="{60C266ED-7E2B-AD56-5263-21290903BBEF}"/>
              </a:ext>
            </a:extLst>
          </p:cNvPr>
          <p:cNvSpPr/>
          <p:nvPr/>
        </p:nvSpPr>
        <p:spPr>
          <a:xfrm>
            <a:off x="691200" y="3166404"/>
            <a:ext cx="6088380" cy="0"/>
          </a:xfrm>
          <a:custGeom>
            <a:avLst/>
            <a:gdLst/>
            <a:ahLst/>
            <a:cxnLst/>
            <a:rect l="l" t="t" r="r" b="b"/>
            <a:pathLst>
              <a:path w="6088380">
                <a:moveTo>
                  <a:pt x="0" y="0"/>
                </a:moveTo>
                <a:lnTo>
                  <a:pt x="6088125" y="0"/>
                </a:lnTo>
              </a:path>
            </a:pathLst>
          </a:custGeom>
          <a:ln w="7619">
            <a:solidFill>
              <a:srgbClr val="000000"/>
            </a:solidFill>
            <a:prstDash val="sysDot"/>
          </a:ln>
        </p:spPr>
        <p:txBody>
          <a:bodyPr wrap="square" lIns="0" tIns="0" rIns="0" bIns="0" rtlCol="0"/>
          <a:lstStyle/>
          <a:p>
            <a:endParaRPr dirty="0"/>
          </a:p>
        </p:txBody>
      </p:sp>
      <p:sp>
        <p:nvSpPr>
          <p:cNvPr id="32" name="object 6">
            <a:extLst>
              <a:ext uri="{FF2B5EF4-FFF2-40B4-BE49-F238E27FC236}">
                <a16:creationId xmlns:a16="http://schemas.microsoft.com/office/drawing/2014/main" id="{A3680E5E-8FA6-8840-9228-8CFDF6B4D90D}"/>
              </a:ext>
            </a:extLst>
          </p:cNvPr>
          <p:cNvSpPr/>
          <p:nvPr/>
        </p:nvSpPr>
        <p:spPr>
          <a:xfrm>
            <a:off x="666000" y="7708900"/>
            <a:ext cx="6088380" cy="0"/>
          </a:xfrm>
          <a:custGeom>
            <a:avLst/>
            <a:gdLst/>
            <a:ahLst/>
            <a:cxnLst/>
            <a:rect l="l" t="t" r="r" b="b"/>
            <a:pathLst>
              <a:path w="6088380">
                <a:moveTo>
                  <a:pt x="0" y="0"/>
                </a:moveTo>
                <a:lnTo>
                  <a:pt x="6088125" y="0"/>
                </a:lnTo>
              </a:path>
            </a:pathLst>
          </a:custGeom>
          <a:ln w="7619">
            <a:solidFill>
              <a:srgbClr val="000000"/>
            </a:solidFill>
            <a:prstDash val="sysDot"/>
          </a:ln>
        </p:spPr>
        <p:txBody>
          <a:bodyPr wrap="square" lIns="0" tIns="0" rIns="0" bIns="0" rtlCol="0"/>
          <a:lstStyle/>
          <a:p>
            <a:endParaRPr dirty="0"/>
          </a:p>
        </p:txBody>
      </p:sp>
      <p:sp>
        <p:nvSpPr>
          <p:cNvPr id="33" name="object 10">
            <a:extLst>
              <a:ext uri="{FF2B5EF4-FFF2-40B4-BE49-F238E27FC236}">
                <a16:creationId xmlns:a16="http://schemas.microsoft.com/office/drawing/2014/main" id="{7E986E79-53D8-9667-CFFE-CECF401CC803}"/>
              </a:ext>
            </a:extLst>
          </p:cNvPr>
          <p:cNvSpPr txBox="1"/>
          <p:nvPr/>
        </p:nvSpPr>
        <p:spPr>
          <a:xfrm>
            <a:off x="691200" y="5422372"/>
            <a:ext cx="5929916" cy="637354"/>
          </a:xfrm>
          <a:prstGeom prst="rect">
            <a:avLst/>
          </a:prstGeom>
        </p:spPr>
        <p:txBody>
          <a:bodyPr vert="horz" wrap="square" lIns="0" tIns="26670" rIns="0" bIns="0" rtlCol="0">
            <a:spAutoFit/>
          </a:bodyPr>
          <a:lstStyle/>
          <a:p>
            <a:pPr marL="12700">
              <a:lnSpc>
                <a:spcPts val="1230"/>
              </a:lnSpc>
            </a:pPr>
            <a:r>
              <a:rPr lang="ja-JP" altLang="en-US" sz="1050" spc="-20" dirty="0">
                <a:latin typeface="HGPｺﾞｼｯｸM" panose="020B0600000000000000" pitchFamily="50" charset="-128"/>
                <a:ea typeface="HGPｺﾞｼｯｸM" panose="020B0600000000000000" pitchFamily="50" charset="-128"/>
                <a:cs typeface="HGPｺﾞｼｯｸM"/>
              </a:rPr>
              <a:t>原子力発電所の出力運転状態を対象とした確率論的リスク評価に関する実施基準：</a:t>
            </a:r>
            <a:r>
              <a:rPr lang="en-US" altLang="ja-JP" sz="1050" dirty="0">
                <a:latin typeface="HGPｺﾞｼｯｸM" panose="020B0600000000000000" pitchFamily="50" charset="-128"/>
                <a:ea typeface="HGPｺﾞｼｯｸM" panose="020B0600000000000000" pitchFamily="50" charset="-128"/>
                <a:cs typeface="HGPｺﾞｼｯｸM"/>
              </a:rPr>
              <a:t>2013</a:t>
            </a:r>
            <a:r>
              <a:rPr lang="ja-JP" altLang="en-US" sz="1050" spc="-20" dirty="0">
                <a:latin typeface="HGPｺﾞｼｯｸM" panose="020B0600000000000000" pitchFamily="50" charset="-128"/>
                <a:ea typeface="HGPｺﾞｼｯｸM" panose="020B0600000000000000" pitchFamily="50" charset="-128"/>
                <a:cs typeface="HGPｺﾞｼｯｸM"/>
              </a:rPr>
              <a:t> </a:t>
            </a:r>
            <a:r>
              <a:rPr lang="en-US" altLang="ja-JP" sz="1050" spc="-20" dirty="0">
                <a:latin typeface="HGPｺﾞｼｯｸM" panose="020B0600000000000000" pitchFamily="50" charset="-128"/>
                <a:ea typeface="HGPｺﾞｼｯｸM" panose="020B0600000000000000" pitchFamily="50" charset="-128"/>
                <a:cs typeface="HGPｺﾞｼｯｸM"/>
              </a:rPr>
              <a:t>(</a:t>
            </a:r>
            <a:r>
              <a:rPr lang="ja-JP" altLang="en-US" sz="1050" spc="-20" dirty="0">
                <a:latin typeface="HGPｺﾞｼｯｸM" panose="020B0600000000000000" pitchFamily="50" charset="-128"/>
                <a:ea typeface="HGPｺﾞｼｯｸM" panose="020B0600000000000000" pitchFamily="50" charset="-128"/>
                <a:cs typeface="HGPｺﾞｼｯｸM"/>
              </a:rPr>
              <a:t>レベル１ＰＲＡ編</a:t>
            </a:r>
            <a:r>
              <a:rPr lang="en-US" altLang="ja-JP" sz="1050" spc="-20" dirty="0">
                <a:latin typeface="HGPｺﾞｼｯｸM" panose="020B0600000000000000" pitchFamily="50" charset="-128"/>
                <a:ea typeface="HGPｺﾞｼｯｸM" panose="020B0600000000000000" pitchFamily="50" charset="-128"/>
                <a:cs typeface="HGPｺﾞｼｯｸM"/>
              </a:rPr>
              <a:t>)</a:t>
            </a:r>
            <a:endParaRPr lang="ja-JP" altLang="en-US" sz="1050" dirty="0">
              <a:latin typeface="HGPｺﾞｼｯｸM" panose="020B0600000000000000" pitchFamily="50" charset="-128"/>
              <a:ea typeface="HGPｺﾞｼｯｸM" panose="020B0600000000000000" pitchFamily="50" charset="-128"/>
              <a:cs typeface="HGPｺﾞｼｯｸM"/>
            </a:endParaRPr>
          </a:p>
          <a:p>
            <a:pPr marL="12700">
              <a:lnSpc>
                <a:spcPts val="1230"/>
              </a:lnSpc>
            </a:pPr>
            <a:r>
              <a:rPr lang="ja-JP" altLang="en-US" sz="1050" spc="-10"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AESJ-SC-P008</a:t>
            </a:r>
            <a:r>
              <a:rPr lang="ja-JP" altLang="en-US" sz="1050" spc="-10"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2013</a:t>
            </a:r>
            <a:r>
              <a:rPr lang="ja-JP" altLang="en-US" sz="1050" spc="-10" dirty="0">
                <a:latin typeface="HGPｺﾞｼｯｸM" panose="020B0600000000000000" pitchFamily="50" charset="-128"/>
                <a:ea typeface="HGPｺﾞｼｯｸM" panose="020B0600000000000000" pitchFamily="50" charset="-128"/>
                <a:cs typeface="HGPｺﾞｼｯｸM"/>
              </a:rPr>
              <a:t>）</a:t>
            </a:r>
            <a:endParaRPr lang="ja-JP" altLang="en-US" sz="105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90"/>
              </a:spcBef>
            </a:pPr>
            <a:r>
              <a:rPr lang="en-US" altLang="ja-JP" sz="900" spc="-20" dirty="0">
                <a:latin typeface="HGPｺﾞｼｯｸM"/>
                <a:cs typeface="HGPｺﾞｼｯｸM"/>
              </a:rPr>
              <a:t>【</a:t>
            </a:r>
            <a:r>
              <a:rPr lang="ja-JP" altLang="en-US" sz="900" spc="-20" dirty="0">
                <a:latin typeface="HGPｺﾞｼｯｸM"/>
                <a:cs typeface="HGPｺﾞｼｯｸM"/>
              </a:rPr>
              <a:t>担当分科会</a:t>
            </a:r>
            <a:r>
              <a:rPr lang="en-US" altLang="ja-JP" sz="900" spc="-20" dirty="0">
                <a:latin typeface="HGPｺﾞｼｯｸM"/>
                <a:cs typeface="HGPｺﾞｼｯｸM"/>
              </a:rPr>
              <a:t>】</a:t>
            </a:r>
            <a:r>
              <a:rPr lang="ja-JP" altLang="en-US" sz="900" spc="-20" dirty="0">
                <a:latin typeface="HGPｺﾞｼｯｸM"/>
                <a:cs typeface="HGPｺﾞｼｯｸM"/>
              </a:rPr>
              <a:t>レベル１ＰＲＡ分科会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17,187</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13,750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】978-</a:t>
            </a:r>
            <a:r>
              <a:rPr lang="en-US" altLang="ja-JP" sz="900" spc="-10" dirty="0">
                <a:latin typeface="HGPｺﾞｼｯｸM"/>
                <a:cs typeface="HGPｺﾞｼｯｸM"/>
              </a:rPr>
              <a:t>4-89047-376-</a:t>
            </a:r>
            <a:r>
              <a:rPr lang="en-US" altLang="ja-JP" sz="900" dirty="0">
                <a:latin typeface="HGPｺﾞｼｯｸM"/>
                <a:cs typeface="HGPｺﾞｼｯｸM"/>
              </a:rPr>
              <a:t>2</a:t>
            </a:r>
            <a:r>
              <a:rPr lang="ja-JP" altLang="en-US" sz="900" spc="35"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0" dirty="0">
                <a:latin typeface="HGPｺﾞｼｯｸM"/>
                <a:cs typeface="HGPｺﾞｼｯｸM"/>
              </a:rPr>
              <a:t>1228</a:t>
            </a:r>
            <a:endParaRPr lang="ja-JP" altLang="en-US" sz="900" spc="-20" dirty="0">
              <a:latin typeface="HGPｺﾞｼｯｸM"/>
              <a:cs typeface="HGPｺﾞｼｯｸM"/>
            </a:endParaRPr>
          </a:p>
        </p:txBody>
      </p:sp>
      <p:sp>
        <p:nvSpPr>
          <p:cNvPr id="34" name="object 10">
            <a:extLst>
              <a:ext uri="{FF2B5EF4-FFF2-40B4-BE49-F238E27FC236}">
                <a16:creationId xmlns:a16="http://schemas.microsoft.com/office/drawing/2014/main" id="{125547F5-FDFA-DAE4-539A-F92FFCB661DB}"/>
              </a:ext>
            </a:extLst>
          </p:cNvPr>
          <p:cNvSpPr txBox="1"/>
          <p:nvPr/>
        </p:nvSpPr>
        <p:spPr>
          <a:xfrm>
            <a:off x="691200" y="4616555"/>
            <a:ext cx="5929916" cy="652743"/>
          </a:xfrm>
          <a:prstGeom prst="rect">
            <a:avLst/>
          </a:prstGeom>
        </p:spPr>
        <p:txBody>
          <a:bodyPr vert="horz" wrap="square" lIns="0" tIns="26670" rIns="0" bIns="0" rtlCol="0">
            <a:spAutoFit/>
          </a:bodyPr>
          <a:lstStyle/>
          <a:p>
            <a:pPr marL="12700">
              <a:lnSpc>
                <a:spcPct val="100000"/>
              </a:lnSpc>
              <a:spcBef>
                <a:spcPts val="615"/>
              </a:spcBef>
            </a:pPr>
            <a:r>
              <a:rPr lang="ja-JP" altLang="en-US" sz="1050" spc="-20" dirty="0">
                <a:latin typeface="HGPｺﾞｼｯｸM" panose="020B0600000000000000" pitchFamily="50" charset="-128"/>
                <a:ea typeface="HGPｺﾞｼｯｸM" panose="020B0600000000000000" pitchFamily="50" charset="-128"/>
                <a:cs typeface="HGPｺﾞｼｯｸM"/>
              </a:rPr>
              <a:t>原子力発電所の内部火災を起因とした確率論的リスク評価に関する実施基準：</a:t>
            </a:r>
            <a:r>
              <a:rPr lang="en-US" altLang="ja-JP" sz="1050" dirty="0">
                <a:latin typeface="HGPｺﾞｼｯｸM" panose="020B0600000000000000" pitchFamily="50" charset="-128"/>
                <a:ea typeface="HGPｺﾞｼｯｸM" panose="020B0600000000000000" pitchFamily="50" charset="-128"/>
                <a:cs typeface="HGPｺﾞｼｯｸM"/>
              </a:rPr>
              <a:t>2014</a:t>
            </a:r>
            <a:r>
              <a:rPr lang="ja-JP" altLang="en-US" sz="1050" spc="15" dirty="0">
                <a:latin typeface="HGPｺﾞｼｯｸM" panose="020B0600000000000000" pitchFamily="50" charset="-128"/>
                <a:ea typeface="HGPｺﾞｼｯｸM" panose="020B0600000000000000" pitchFamily="50" charset="-128"/>
                <a:cs typeface="HGPｺﾞｼｯｸM"/>
              </a:rPr>
              <a:t> </a:t>
            </a:r>
            <a:r>
              <a:rPr lang="en-US" altLang="ja-JP" sz="1050" spc="15"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AESJ-SC-RK007</a:t>
            </a:r>
            <a:r>
              <a:rPr lang="ja-JP" altLang="en-US" sz="1050" spc="-10" dirty="0">
                <a:latin typeface="HGPｺﾞｼｯｸM" panose="020B0600000000000000" pitchFamily="50" charset="-128"/>
                <a:ea typeface="HGPｺﾞｼｯｸM" panose="020B0600000000000000" pitchFamily="50" charset="-128"/>
                <a:cs typeface="HGPｺﾞｼｯｸM"/>
              </a:rPr>
              <a:t>：</a:t>
            </a:r>
            <a:r>
              <a:rPr lang="en-US" altLang="ja-JP" sz="1050" spc="-10" dirty="0">
                <a:latin typeface="HGPｺﾞｼｯｸM" panose="020B0600000000000000" pitchFamily="50" charset="-128"/>
                <a:ea typeface="HGPｺﾞｼｯｸM" panose="020B0600000000000000" pitchFamily="50" charset="-128"/>
                <a:cs typeface="HGPｺﾞｼｯｸM"/>
              </a:rPr>
              <a:t>2014)</a:t>
            </a:r>
            <a:endParaRPr lang="ja-JP" altLang="en-US" sz="1050" dirty="0">
              <a:latin typeface="HGPｺﾞｼｯｸM" panose="020B0600000000000000" pitchFamily="50" charset="-128"/>
              <a:ea typeface="HGPｺﾞｼｯｸM" panose="020B0600000000000000" pitchFamily="50" charset="-128"/>
              <a:cs typeface="HGPｺﾞｼｯｸM"/>
            </a:endParaRPr>
          </a:p>
          <a:p>
            <a:pPr marL="12700">
              <a:lnSpc>
                <a:spcPct val="100000"/>
              </a:lnSpc>
              <a:spcBef>
                <a:spcPts val="95"/>
              </a:spcBef>
            </a:pPr>
            <a:r>
              <a:rPr lang="en-US" altLang="ja-JP" sz="900" dirty="0">
                <a:latin typeface="HGPｺﾞｼｯｸM"/>
                <a:cs typeface="HGPｺﾞｼｯｸM"/>
              </a:rPr>
              <a:t>【</a:t>
            </a:r>
            <a:r>
              <a:rPr lang="ja-JP" altLang="en-US" sz="900" dirty="0">
                <a:latin typeface="HGPｺﾞｼｯｸM"/>
                <a:cs typeface="HGPｺﾞｼｯｸM"/>
              </a:rPr>
              <a:t>担当分科会</a:t>
            </a:r>
            <a:r>
              <a:rPr lang="en-US" altLang="ja-JP" sz="900" dirty="0">
                <a:latin typeface="HGPｺﾞｼｯｸM"/>
                <a:cs typeface="HGPｺﾞｼｯｸM"/>
              </a:rPr>
              <a:t>】</a:t>
            </a:r>
            <a:r>
              <a:rPr lang="ja-JP" altLang="en-US" sz="900" dirty="0">
                <a:latin typeface="HGPｺﾞｼｯｸM"/>
                <a:cs typeface="HGPｺﾞｼｯｸM"/>
              </a:rPr>
              <a:t>火災</a:t>
            </a:r>
            <a:r>
              <a:rPr lang="en-US" altLang="ja-JP" sz="900" spc="-10" dirty="0">
                <a:latin typeface="HGPｺﾞｼｯｸM"/>
                <a:cs typeface="HGPｺﾞｼｯｸM"/>
              </a:rPr>
              <a:t>PRA</a:t>
            </a:r>
            <a:r>
              <a:rPr lang="ja-JP" altLang="en-US" sz="900" spc="-20" dirty="0">
                <a:latin typeface="HGPｺﾞｼｯｸM"/>
                <a:cs typeface="HGPｺﾞｼｯｸM"/>
              </a:rPr>
              <a:t>分科会</a:t>
            </a:r>
            <a:endParaRPr lang="ja-JP" altLang="en-US" sz="900" dirty="0">
              <a:latin typeface="HGPｺﾞｼｯｸM"/>
              <a:cs typeface="HGPｺﾞｼｯｸM"/>
            </a:endParaRPr>
          </a:p>
          <a:p>
            <a:pPr marL="12700">
              <a:lnSpc>
                <a:spcPct val="100000"/>
              </a:lnSpc>
              <a:spcBef>
                <a:spcPts val="120"/>
              </a:spcBef>
            </a:pPr>
            <a:r>
              <a:rPr lang="en-US" altLang="ja-JP" sz="900" spc="-5" dirty="0">
                <a:latin typeface="HGPｺﾞｼｯｸM"/>
                <a:cs typeface="HGPｺﾞｼｯｸM"/>
              </a:rPr>
              <a:t>【</a:t>
            </a:r>
            <a:r>
              <a:rPr lang="ja-JP" altLang="en-US" sz="900" spc="-5" dirty="0">
                <a:latin typeface="HGPｺﾞｼｯｸM"/>
                <a:cs typeface="HGPｺﾞｼｯｸM"/>
              </a:rPr>
              <a:t>定価・税込</a:t>
            </a:r>
            <a:r>
              <a:rPr lang="en-US" altLang="ja-JP" sz="900" spc="-5" dirty="0">
                <a:latin typeface="HGPｺﾞｼｯｸM"/>
                <a:cs typeface="HGPｺﾞｼｯｸM"/>
              </a:rPr>
              <a:t>】</a:t>
            </a:r>
            <a:r>
              <a:rPr lang="en-US" altLang="ja-JP" sz="900" spc="-10" dirty="0">
                <a:latin typeface="HGPｺﾞｼｯｸM"/>
                <a:cs typeface="HGPｺﾞｼｯｸM"/>
              </a:rPr>
              <a:t>17,187</a:t>
            </a:r>
            <a:r>
              <a:rPr lang="ja-JP" altLang="en-US" sz="900" spc="20" dirty="0">
                <a:latin typeface="HGPｺﾞｼｯｸM"/>
                <a:cs typeface="HGPｺﾞｼｯｸM"/>
              </a:rPr>
              <a:t>円 </a:t>
            </a:r>
            <a:r>
              <a:rPr lang="en-US" altLang="ja-JP" sz="900" spc="20" dirty="0">
                <a:latin typeface="HGPｺﾞｼｯｸM"/>
                <a:cs typeface="HGPｺﾞｼｯｸM"/>
              </a:rPr>
              <a:t>【</a:t>
            </a:r>
            <a:r>
              <a:rPr lang="ja-JP" altLang="en-US" sz="900" spc="20" dirty="0">
                <a:latin typeface="HGPｺﾞｼｯｸM"/>
                <a:cs typeface="HGPｺﾞｼｯｸM"/>
              </a:rPr>
              <a:t>会員価格・税込</a:t>
            </a:r>
            <a:r>
              <a:rPr lang="en-US" altLang="ja-JP" sz="900" spc="20" dirty="0">
                <a:latin typeface="HGPｺﾞｼｯｸM"/>
                <a:cs typeface="HGPｺﾞｼｯｸM"/>
              </a:rPr>
              <a:t>】</a:t>
            </a:r>
            <a:r>
              <a:rPr lang="en-US" altLang="ja-JP" sz="900" spc="-10" dirty="0">
                <a:latin typeface="HGPｺﾞｼｯｸM"/>
                <a:cs typeface="HGPｺﾞｼｯｸM"/>
              </a:rPr>
              <a:t>13,750</a:t>
            </a:r>
            <a:r>
              <a:rPr lang="ja-JP" altLang="en-US" sz="900" spc="120" dirty="0">
                <a:latin typeface="HGPｺﾞｼｯｸM"/>
                <a:cs typeface="HGPｺﾞｼｯｸM"/>
              </a:rPr>
              <a:t>円 </a:t>
            </a:r>
            <a:r>
              <a:rPr lang="en-US" altLang="ja-JP" sz="900" spc="120" dirty="0">
                <a:latin typeface="HGPｺﾞｼｯｸM"/>
                <a:cs typeface="HGPｺﾞｼｯｸM"/>
              </a:rPr>
              <a:t>【</a:t>
            </a:r>
            <a:r>
              <a:rPr lang="en-US" altLang="ja-JP" sz="900" spc="-10" dirty="0">
                <a:latin typeface="HGPｺﾞｼｯｸM"/>
                <a:cs typeface="HGPｺﾞｼｯｸM"/>
              </a:rPr>
              <a:t>ISBN</a:t>
            </a:r>
            <a:r>
              <a:rPr lang="en-US" altLang="ja-JP" sz="900" dirty="0">
                <a:latin typeface="HGPｺﾞｼｯｸM"/>
                <a:cs typeface="HGPｺﾞｼｯｸM"/>
              </a:rPr>
              <a:t>】978-</a:t>
            </a:r>
            <a:r>
              <a:rPr lang="en-US" altLang="ja-JP" sz="900" spc="-10" dirty="0">
                <a:latin typeface="HGPｺﾞｼｯｸM"/>
                <a:cs typeface="HGPｺﾞｼｯｸM"/>
              </a:rPr>
              <a:t>4-89047-377-</a:t>
            </a:r>
            <a:r>
              <a:rPr lang="en-US" altLang="ja-JP" sz="900" dirty="0">
                <a:latin typeface="HGPｺﾞｼｯｸM"/>
                <a:cs typeface="HGPｺﾞｼｯｸM"/>
              </a:rPr>
              <a:t>9</a:t>
            </a:r>
            <a:r>
              <a:rPr lang="ja-JP" altLang="en-US" sz="900" spc="35" dirty="0">
                <a:latin typeface="HGPｺﾞｼｯｸM"/>
                <a:cs typeface="HGPｺﾞｼｯｸM"/>
              </a:rPr>
              <a:t> </a:t>
            </a:r>
            <a:r>
              <a:rPr lang="en-US" altLang="ja-JP" sz="900" spc="35" dirty="0">
                <a:latin typeface="HGPｺﾞｼｯｸM"/>
                <a:cs typeface="HGPｺﾞｼｯｸM"/>
              </a:rPr>
              <a:t>【</a:t>
            </a:r>
            <a:r>
              <a:rPr lang="ja-JP" altLang="en-US" sz="900" spc="35" dirty="0">
                <a:latin typeface="HGPｺﾞｼｯｸM"/>
                <a:cs typeface="HGPｺﾞｼｯｸM"/>
              </a:rPr>
              <a:t>書籍コード</a:t>
            </a:r>
            <a:r>
              <a:rPr lang="en-US" altLang="ja-JP" sz="900" spc="35" dirty="0">
                <a:latin typeface="HGPｺﾞｼｯｸM"/>
                <a:cs typeface="HGPｺﾞｼｯｸM"/>
              </a:rPr>
              <a:t>】</a:t>
            </a:r>
            <a:r>
              <a:rPr lang="en-US" altLang="ja-JP" sz="900" spc="-20" dirty="0">
                <a:latin typeface="HGPｺﾞｼｯｸM"/>
                <a:cs typeface="HGPｺﾞｼｯｸM"/>
              </a:rPr>
              <a:t>1229</a:t>
            </a:r>
            <a:endParaRPr lang="ja-JP" altLang="en-US" sz="900" dirty="0">
              <a:latin typeface="HGPｺﾞｼｯｸM"/>
              <a:cs typeface="HGPｺﾞｼｯｸM"/>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6664</TotalTime>
  <Words>7927</Words>
  <Application>Microsoft Office PowerPoint</Application>
  <PresentationFormat>ユーザー設定</PresentationFormat>
  <Paragraphs>612</Paragraphs>
  <Slides>19</Slides>
  <Notes>6</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19</vt:i4>
      </vt:variant>
    </vt:vector>
  </HeadingPairs>
  <TitlesOfParts>
    <vt:vector size="30" baseType="lpstr">
      <vt:lpstr>HGPｺﾞｼｯｸM</vt:lpstr>
      <vt:lpstr>HGP明朝E</vt:lpstr>
      <vt:lpstr>HGSｺﾞｼｯｸM</vt:lpstr>
      <vt:lpstr>HGS明朝E</vt:lpstr>
      <vt:lpstr>HGｺﾞｼｯｸM</vt:lpstr>
      <vt:lpstr>ＭＳ Ｐゴシック</vt:lpstr>
      <vt:lpstr>ＭＳ 明朝</vt:lpstr>
      <vt:lpstr>游ゴシック</vt:lpstr>
      <vt:lpstr>Calibri</vt:lpstr>
      <vt:lpstr>Times New Roman</vt:lpstr>
      <vt:lpstr>Office Theme</vt:lpstr>
      <vt:lpstr>日本原子力学会標準委員会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2022年度発行のお知らせ</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日本原子力学会標準委員会</dc:title>
  <dc:creator>nakakosi</dc:creator>
  <cp:lastModifiedBy>澤田 はる香</cp:lastModifiedBy>
  <cp:revision>263</cp:revision>
  <cp:lastPrinted>2022-07-22T01:36:16Z</cp:lastPrinted>
  <dcterms:created xsi:type="dcterms:W3CDTF">2022-04-13T02:08:49Z</dcterms:created>
  <dcterms:modified xsi:type="dcterms:W3CDTF">2025-07-30T05:16:13Z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2022-04-13T00:00:00Z</vt:filetime>
  </property>
  <property fmtid="{D5CDD505-2E9C-101B-9397-08002B2CF9AE}" pid="3" name="Creator">
    <vt:lpwstr>Microsoft® Word for Microsoft 365</vt:lpwstr>
  </property>
  <property fmtid="{D5CDD505-2E9C-101B-9397-08002B2CF9AE}" pid="4" name="LastSaved">
    <vt:filetime>2022-04-13T00:00:00Z</vt:filetime>
  </property>
</Properties>
</file>