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</p:sldIdLst>
  <p:sldSz cx="15119350" cy="21383625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9D9"/>
    <a:srgbClr val="FF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2" autoAdjust="0"/>
    <p:restoredTop sz="94660"/>
  </p:normalViewPr>
  <p:slideViewPr>
    <p:cSldViewPr snapToGrid="0">
      <p:cViewPr varScale="1">
        <p:scale>
          <a:sx n="36" d="100"/>
          <a:sy n="36" d="100"/>
        </p:scale>
        <p:origin x="1776" y="84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p.choicethemes.com/wp-coda/" TargetMode="Externa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35986" y="2"/>
            <a:ext cx="6247231" cy="21383628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6502" y="2851153"/>
            <a:ext cx="11486882" cy="10876607"/>
          </a:xfrm>
        </p:spPr>
        <p:txBody>
          <a:bodyPr anchor="b">
            <a:normAutofit/>
          </a:bodyPr>
          <a:lstStyle>
            <a:lvl1pPr algn="r">
              <a:defRPr sz="8929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5147" y="13727759"/>
            <a:ext cx="9528238" cy="4254683"/>
          </a:xfrm>
        </p:spPr>
        <p:txBody>
          <a:bodyPr anchor="t">
            <a:normAutofit/>
          </a:bodyPr>
          <a:lstStyle>
            <a:lvl1pPr marL="0" indent="0" algn="r">
              <a:buNone/>
              <a:defRPr sz="2976">
                <a:solidFill>
                  <a:schemeClr val="tx1"/>
                </a:solidFill>
              </a:defRPr>
            </a:lvl1pPr>
            <a:lvl2pPr marL="755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11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67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23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79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35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91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47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12963" y="19074195"/>
            <a:ext cx="1417808" cy="113848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91742" y="19074195"/>
            <a:ext cx="5968105" cy="11384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683012" y="19074195"/>
            <a:ext cx="680371" cy="113848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335986" y="11760994"/>
            <a:ext cx="598474" cy="282147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926587" y="12057990"/>
            <a:ext cx="102371" cy="2524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grpSp>
        <p:nvGrpSpPr>
          <p:cNvPr id="17" name="Group 24">
            <a:extLst>
              <a:ext uri="{FF2B5EF4-FFF2-40B4-BE49-F238E27FC236}">
                <a16:creationId xmlns:a16="http://schemas.microsoft.com/office/drawing/2014/main" xmlns="" id="{3E5F3E77-C437-472B-B7F1-8A00D3AF5284}"/>
              </a:ext>
            </a:extLst>
          </p:cNvPr>
          <p:cNvGrpSpPr/>
          <p:nvPr userDrawn="1"/>
        </p:nvGrpSpPr>
        <p:grpSpPr>
          <a:xfrm>
            <a:off x="335985" y="2"/>
            <a:ext cx="6247231" cy="21383628"/>
            <a:chOff x="203200" y="0"/>
            <a:chExt cx="3778249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xmlns="" id="{D98F964D-9D3A-406D-AED3-BC9AF6CC801B}"/>
                </a:ext>
              </a:extLst>
            </p:cNvPr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xmlns="" id="{FA17389B-413C-47D4-92CD-2276AFFE3A2E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ja-JP" altLang="en-US" sz="2933"/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xmlns="" id="{8E3D9013-C4CD-4415-98E7-ACA856047368}"/>
                </a:ext>
              </a:extLst>
            </p:cNvPr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xmlns="" id="{45D90CCB-51DF-42B5-83C9-FC32E13A85DD}"/>
                </a:ext>
              </a:extLst>
            </p:cNvPr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xmlns="" id="{06A7802B-90F4-456D-960C-0ADF542D2A30}"/>
                </a:ext>
              </a:extLst>
            </p:cNvPr>
            <p:cNvSpPr/>
            <p:nvPr/>
          </p:nvSpPr>
          <p:spPr bwMode="auto">
            <a:xfrm>
              <a:off x="641350" y="3881438"/>
              <a:ext cx="3340099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xmlns="" id="{DE73FF33-A0D4-45C9-B4C3-EBCE4C41EBDF}"/>
                </a:ext>
              </a:extLst>
            </p:cNvPr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30796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180" y="14757336"/>
            <a:ext cx="12427482" cy="1767121"/>
          </a:xfrm>
        </p:spPr>
        <p:txBody>
          <a:bodyPr anchor="b">
            <a:normAutofit/>
          </a:bodyPr>
          <a:lstStyle>
            <a:lvl1pPr algn="ctr">
              <a:defRPr sz="3968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59675" y="2906377"/>
            <a:ext cx="10203685" cy="986857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646"/>
            </a:lvl1pPr>
            <a:lvl2pPr marL="755980" indent="0">
              <a:buNone/>
              <a:defRPr sz="2646"/>
            </a:lvl2pPr>
            <a:lvl3pPr marL="1511960" indent="0">
              <a:buNone/>
              <a:defRPr sz="2646"/>
            </a:lvl3pPr>
            <a:lvl4pPr marL="2267941" indent="0">
              <a:buNone/>
              <a:defRPr sz="2646"/>
            </a:lvl4pPr>
            <a:lvl5pPr marL="3023921" indent="0">
              <a:buNone/>
              <a:defRPr sz="2646"/>
            </a:lvl5pPr>
            <a:lvl6pPr marL="3779901" indent="0">
              <a:buNone/>
              <a:defRPr sz="2646"/>
            </a:lvl6pPr>
            <a:lvl7pPr marL="4535881" indent="0">
              <a:buNone/>
              <a:defRPr sz="2646"/>
            </a:lvl7pPr>
            <a:lvl8pPr marL="5291861" indent="0">
              <a:buNone/>
              <a:defRPr sz="2646"/>
            </a:lvl8pPr>
            <a:lvl9pPr marL="6047842" indent="0">
              <a:buNone/>
              <a:defRPr sz="26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1180" y="16524457"/>
            <a:ext cx="12427482" cy="1539421"/>
          </a:xfrm>
        </p:spPr>
        <p:txBody>
          <a:bodyPr>
            <a:normAutofit/>
          </a:bodyPr>
          <a:lstStyle>
            <a:lvl1pPr marL="0" indent="0" algn="ctr">
              <a:buNone/>
              <a:defRPr sz="2315"/>
            </a:lvl1pPr>
            <a:lvl2pPr marL="755980" indent="0">
              <a:buNone/>
              <a:defRPr sz="1984"/>
            </a:lvl2pPr>
            <a:lvl3pPr marL="1511960" indent="0">
              <a:buNone/>
              <a:defRPr sz="1654"/>
            </a:lvl3pPr>
            <a:lvl4pPr marL="2267941" indent="0">
              <a:buNone/>
              <a:defRPr sz="1488"/>
            </a:lvl4pPr>
            <a:lvl5pPr marL="3023921" indent="0">
              <a:buNone/>
              <a:defRPr sz="1488"/>
            </a:lvl5pPr>
            <a:lvl6pPr marL="3779901" indent="0">
              <a:buNone/>
              <a:defRPr sz="1488"/>
            </a:lvl6pPr>
            <a:lvl7pPr marL="4535881" indent="0">
              <a:buNone/>
              <a:defRPr sz="1488"/>
            </a:lvl7pPr>
            <a:lvl8pPr marL="5291861" indent="0">
              <a:buNone/>
              <a:defRPr sz="1488"/>
            </a:lvl8pPr>
            <a:lvl9pPr marL="6047842" indent="0">
              <a:buNone/>
              <a:defRPr sz="14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4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182" y="2138363"/>
            <a:ext cx="12427482" cy="9503833"/>
          </a:xfrm>
        </p:spPr>
        <p:txBody>
          <a:bodyPr anchor="ctr">
            <a:normAutofit/>
          </a:bodyPr>
          <a:lstStyle>
            <a:lvl1pPr algn="ctr">
              <a:defRPr sz="5291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1181" y="13542962"/>
            <a:ext cx="12427484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307">
                <a:solidFill>
                  <a:schemeClr val="tx1"/>
                </a:solidFill>
              </a:defRPr>
            </a:lvl1pPr>
            <a:lvl2pPr marL="75598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08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02912" y="2690954"/>
            <a:ext cx="756164" cy="1823364"/>
          </a:xfrm>
          <a:prstGeom prst="rect">
            <a:avLst/>
          </a:prstGeom>
        </p:spPr>
        <p:txBody>
          <a:bodyPr vert="horz" lIns="151194" tIns="75597" rIns="151194" bIns="7559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322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12502" y="8791043"/>
            <a:ext cx="756164" cy="1823364"/>
          </a:xfrm>
          <a:prstGeom prst="rect">
            <a:avLst/>
          </a:prstGeom>
        </p:spPr>
        <p:txBody>
          <a:bodyPr vert="horz" lIns="151194" tIns="75597" rIns="151194" bIns="7559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322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078" y="2138367"/>
            <a:ext cx="11531505" cy="8553447"/>
          </a:xfrm>
        </p:spPr>
        <p:txBody>
          <a:bodyPr anchor="ctr">
            <a:normAutofit/>
          </a:bodyPr>
          <a:lstStyle>
            <a:lvl1pPr algn="ctr">
              <a:defRPr sz="5291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42637" y="10691809"/>
            <a:ext cx="10964386" cy="1187979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976"/>
            </a:lvl1pPr>
            <a:lvl2pPr marL="755980" indent="0">
              <a:buFontTx/>
              <a:buNone/>
              <a:defRPr/>
            </a:lvl2pPr>
            <a:lvl3pPr marL="1511960" indent="0">
              <a:buFontTx/>
              <a:buNone/>
              <a:defRPr/>
            </a:lvl3pPr>
            <a:lvl4pPr marL="2267941" indent="0">
              <a:buFontTx/>
              <a:buNone/>
              <a:defRPr/>
            </a:lvl4pPr>
            <a:lvl5pPr marL="3023921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1180" y="13542962"/>
            <a:ext cx="12427482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307">
                <a:solidFill>
                  <a:schemeClr val="tx1"/>
                </a:solidFill>
              </a:defRPr>
            </a:lvl1pPr>
            <a:lvl2pPr marL="75598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97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184" y="10316339"/>
            <a:ext cx="12427479" cy="4579800"/>
          </a:xfrm>
        </p:spPr>
        <p:txBody>
          <a:bodyPr anchor="b">
            <a:normAutofit/>
          </a:bodyPr>
          <a:lstStyle>
            <a:lvl1pPr algn="r">
              <a:defRPr sz="5291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1181" y="14896139"/>
            <a:ext cx="12427481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3307">
                <a:solidFill>
                  <a:schemeClr val="tx1"/>
                </a:solidFill>
              </a:defRPr>
            </a:lvl1pPr>
            <a:lvl2pPr marL="75598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77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02912" y="2690954"/>
            <a:ext cx="756164" cy="1823364"/>
          </a:xfrm>
          <a:prstGeom prst="rect">
            <a:avLst/>
          </a:prstGeom>
        </p:spPr>
        <p:txBody>
          <a:bodyPr vert="horz" lIns="151194" tIns="75597" rIns="151194" bIns="7559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322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12502" y="8791043"/>
            <a:ext cx="756164" cy="1823364"/>
          </a:xfrm>
          <a:prstGeom prst="rect">
            <a:avLst/>
          </a:prstGeom>
        </p:spPr>
        <p:txBody>
          <a:bodyPr vert="horz" lIns="151194" tIns="75597" rIns="151194" bIns="7559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322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078" y="2138367"/>
            <a:ext cx="11531505" cy="8553447"/>
          </a:xfrm>
        </p:spPr>
        <p:txBody>
          <a:bodyPr anchor="ctr">
            <a:normAutofit/>
          </a:bodyPr>
          <a:lstStyle>
            <a:lvl1pPr algn="ctr">
              <a:defRPr sz="5291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41183" y="12117388"/>
            <a:ext cx="12427481" cy="277195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3968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1181" y="14889339"/>
            <a:ext cx="12427481" cy="3167944"/>
          </a:xfrm>
        </p:spPr>
        <p:txBody>
          <a:bodyPr anchor="t">
            <a:normAutofit/>
          </a:bodyPr>
          <a:lstStyle>
            <a:lvl1pPr marL="0" indent="0" algn="r">
              <a:buNone/>
              <a:defRPr sz="2976">
                <a:solidFill>
                  <a:schemeClr val="tx1"/>
                </a:solidFill>
              </a:defRPr>
            </a:lvl1pPr>
            <a:lvl2pPr marL="75598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184" y="2138367"/>
            <a:ext cx="12427482" cy="850395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41181" y="10929408"/>
            <a:ext cx="12427484" cy="26135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63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1181" y="13542962"/>
            <a:ext cx="12427484" cy="4514321"/>
          </a:xfrm>
        </p:spPr>
        <p:txBody>
          <a:bodyPr anchor="t">
            <a:normAutofit/>
          </a:bodyPr>
          <a:lstStyle>
            <a:lvl1pPr marL="0" indent="0" algn="l">
              <a:buNone/>
              <a:defRPr sz="2976">
                <a:solidFill>
                  <a:schemeClr val="tx1"/>
                </a:solidFill>
              </a:defRPr>
            </a:lvl1pPr>
            <a:lvl2pPr marL="75598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28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74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072652" y="2138362"/>
            <a:ext cx="2196014" cy="159189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41182" y="2138362"/>
            <a:ext cx="9947906" cy="15918921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5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930" y="1425578"/>
            <a:ext cx="12739453" cy="617749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930" y="8315854"/>
            <a:ext cx="12739453" cy="10391905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43645" y="19045624"/>
            <a:ext cx="1417808" cy="113848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1718" y="19045624"/>
            <a:ext cx="8787406" cy="11384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655973" y="19045624"/>
            <a:ext cx="707410" cy="113848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8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5442" y="8315850"/>
            <a:ext cx="11077941" cy="7358832"/>
          </a:xfrm>
        </p:spPr>
        <p:txBody>
          <a:bodyPr anchor="b"/>
          <a:lstStyle>
            <a:lvl1pPr algn="r">
              <a:defRPr sz="6614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85446" y="15674684"/>
            <a:ext cx="11077937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3307">
                <a:solidFill>
                  <a:schemeClr val="tx1"/>
                </a:solidFill>
              </a:defRPr>
            </a:lvl1pPr>
            <a:lvl2pPr marL="75598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679700" y="19070248"/>
            <a:ext cx="683683" cy="113848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7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930" y="2138367"/>
            <a:ext cx="12739453" cy="54647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3930" y="8315854"/>
            <a:ext cx="6183814" cy="10503713"/>
          </a:xfrm>
        </p:spPr>
        <p:txBody>
          <a:bodyPr>
            <a:normAutofit/>
          </a:bodyPr>
          <a:lstStyle>
            <a:lvl1pPr>
              <a:defRPr sz="2976"/>
            </a:lvl1pPr>
            <a:lvl2pPr>
              <a:defRPr sz="2646"/>
            </a:lvl2pPr>
            <a:lvl3pPr>
              <a:defRPr sz="231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79568" y="8315854"/>
            <a:ext cx="6183814" cy="10435583"/>
          </a:xfrm>
        </p:spPr>
        <p:txBody>
          <a:bodyPr>
            <a:normAutofit/>
          </a:bodyPr>
          <a:lstStyle>
            <a:lvl1pPr>
              <a:defRPr sz="2976"/>
            </a:lvl1pPr>
            <a:lvl2pPr>
              <a:defRPr sz="2646"/>
            </a:lvl2pPr>
            <a:lvl3pPr>
              <a:defRPr sz="231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8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8261" y="8289454"/>
            <a:ext cx="5714881" cy="1796817"/>
          </a:xfrm>
        </p:spPr>
        <p:txBody>
          <a:bodyPr anchor="b">
            <a:noAutofit/>
          </a:bodyPr>
          <a:lstStyle>
            <a:lvl1pPr marL="0" indent="0">
              <a:buNone/>
              <a:defRPr sz="4630" b="0">
                <a:solidFill>
                  <a:schemeClr val="accent1">
                    <a:lumMod val="75000"/>
                  </a:schemeClr>
                </a:solidFill>
              </a:defRPr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1179" y="10399764"/>
            <a:ext cx="6071960" cy="8310426"/>
          </a:xfrm>
        </p:spPr>
        <p:txBody>
          <a:bodyPr anchor="t">
            <a:normAutofit/>
          </a:bodyPr>
          <a:lstStyle>
            <a:lvl1pPr>
              <a:defRPr sz="2976"/>
            </a:lvl1pPr>
            <a:lvl2pPr>
              <a:defRPr sz="2646"/>
            </a:lvl2pPr>
            <a:lvl3pPr>
              <a:defRPr sz="231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534744" y="8315854"/>
            <a:ext cx="5733921" cy="1796817"/>
          </a:xfrm>
        </p:spPr>
        <p:txBody>
          <a:bodyPr anchor="b">
            <a:noAutofit/>
          </a:bodyPr>
          <a:lstStyle>
            <a:lvl1pPr marL="0" indent="0">
              <a:buNone/>
              <a:defRPr sz="4630" b="0">
                <a:solidFill>
                  <a:schemeClr val="accent1">
                    <a:lumMod val="75000"/>
                  </a:schemeClr>
                </a:solidFill>
              </a:defRPr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96702" y="10399764"/>
            <a:ext cx="6071960" cy="8310426"/>
          </a:xfrm>
        </p:spPr>
        <p:txBody>
          <a:bodyPr anchor="t">
            <a:normAutofit/>
          </a:bodyPr>
          <a:lstStyle>
            <a:lvl1pPr>
              <a:defRPr sz="2976"/>
            </a:lvl1pPr>
            <a:lvl2pPr>
              <a:defRPr sz="2646"/>
            </a:lvl2pPr>
            <a:lvl3pPr>
              <a:defRPr sz="231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>
            <a:fillRect l="-63000" r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9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9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181" y="4989513"/>
            <a:ext cx="4402426" cy="4276725"/>
          </a:xfrm>
        </p:spPr>
        <p:txBody>
          <a:bodyPr anchor="b">
            <a:normAutofit/>
          </a:bodyPr>
          <a:lstStyle>
            <a:lvl1pPr algn="ctr">
              <a:defRPr sz="3968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7169" y="2138364"/>
            <a:ext cx="7741494" cy="15918924"/>
          </a:xfrm>
        </p:spPr>
        <p:txBody>
          <a:bodyPr anchor="ctr">
            <a:normAutofit/>
          </a:bodyPr>
          <a:lstStyle>
            <a:lvl1pPr>
              <a:defRPr sz="3307"/>
            </a:lvl1pPr>
            <a:lvl2pPr>
              <a:defRPr sz="2976"/>
            </a:lvl2pPr>
            <a:lvl3pPr>
              <a:defRPr sz="2646"/>
            </a:lvl3pPr>
            <a:lvl4pPr>
              <a:defRPr sz="2315"/>
            </a:lvl4pPr>
            <a:lvl5pPr>
              <a:defRPr sz="2315"/>
            </a:lvl5pPr>
            <a:lvl6pPr>
              <a:defRPr sz="2315"/>
            </a:lvl6pPr>
            <a:lvl7pPr>
              <a:defRPr sz="2315"/>
            </a:lvl7pPr>
            <a:lvl8pPr>
              <a:defRPr sz="2315"/>
            </a:lvl8pPr>
            <a:lvl9pPr>
              <a:defRPr sz="23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1181" y="9266238"/>
            <a:ext cx="4402426" cy="5702300"/>
          </a:xfrm>
        </p:spPr>
        <p:txBody>
          <a:bodyPr>
            <a:normAutofit/>
          </a:bodyPr>
          <a:lstStyle>
            <a:lvl1pPr marL="0" indent="0" algn="ctr">
              <a:buNone/>
              <a:defRPr sz="2646"/>
            </a:lvl1pPr>
            <a:lvl2pPr marL="755980" indent="0">
              <a:buNone/>
              <a:defRPr sz="1984"/>
            </a:lvl2pPr>
            <a:lvl3pPr marL="1511960" indent="0">
              <a:buNone/>
              <a:defRPr sz="1654"/>
            </a:lvl3pPr>
            <a:lvl4pPr marL="2267941" indent="0">
              <a:buNone/>
              <a:defRPr sz="1488"/>
            </a:lvl4pPr>
            <a:lvl5pPr marL="3023921" indent="0">
              <a:buNone/>
              <a:defRPr sz="1488"/>
            </a:lvl5pPr>
            <a:lvl6pPr marL="3779901" indent="0">
              <a:buNone/>
              <a:defRPr sz="1488"/>
            </a:lvl6pPr>
            <a:lvl7pPr marL="4535881" indent="0">
              <a:buNone/>
              <a:defRPr sz="1488"/>
            </a:lvl7pPr>
            <a:lvl8pPr marL="5291861" indent="0">
              <a:buNone/>
              <a:defRPr sz="1488"/>
            </a:lvl8pPr>
            <a:lvl9pPr marL="6047842" indent="0">
              <a:buNone/>
              <a:defRPr sz="14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4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211" y="5464701"/>
            <a:ext cx="6730755" cy="4276725"/>
          </a:xfrm>
        </p:spPr>
        <p:txBody>
          <a:bodyPr anchor="b">
            <a:normAutofit/>
          </a:bodyPr>
          <a:lstStyle>
            <a:lvl1pPr algn="ctr">
              <a:defRPr sz="463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20650" y="2851150"/>
            <a:ext cx="4069809" cy="1425575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646"/>
            </a:lvl1pPr>
            <a:lvl2pPr marL="755980" indent="0">
              <a:buNone/>
              <a:defRPr sz="2646"/>
            </a:lvl2pPr>
            <a:lvl3pPr marL="1511960" indent="0">
              <a:buNone/>
              <a:defRPr sz="2646"/>
            </a:lvl3pPr>
            <a:lvl4pPr marL="2267941" indent="0">
              <a:buNone/>
              <a:defRPr sz="2646"/>
            </a:lvl4pPr>
            <a:lvl5pPr marL="3023921" indent="0">
              <a:buNone/>
              <a:defRPr sz="2646"/>
            </a:lvl5pPr>
            <a:lvl6pPr marL="3779901" indent="0">
              <a:buNone/>
              <a:defRPr sz="2646"/>
            </a:lvl6pPr>
            <a:lvl7pPr marL="4535881" indent="0">
              <a:buNone/>
              <a:defRPr sz="2646"/>
            </a:lvl7pPr>
            <a:lvl8pPr marL="5291861" indent="0">
              <a:buNone/>
              <a:defRPr sz="2646"/>
            </a:lvl8pPr>
            <a:lvl9pPr marL="6047842" indent="0">
              <a:buNone/>
              <a:defRPr sz="26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9211" y="9741426"/>
            <a:ext cx="6730755" cy="5702300"/>
          </a:xfrm>
        </p:spPr>
        <p:txBody>
          <a:bodyPr>
            <a:normAutofit/>
          </a:bodyPr>
          <a:lstStyle>
            <a:lvl1pPr marL="0" indent="0" algn="ctr">
              <a:buNone/>
              <a:defRPr sz="2976"/>
            </a:lvl1pPr>
            <a:lvl2pPr marL="755980" indent="0">
              <a:buNone/>
              <a:defRPr sz="1984"/>
            </a:lvl2pPr>
            <a:lvl3pPr marL="1511960" indent="0">
              <a:buNone/>
              <a:defRPr sz="1654"/>
            </a:lvl3pPr>
            <a:lvl4pPr marL="2267941" indent="0">
              <a:buNone/>
              <a:defRPr sz="1488"/>
            </a:lvl4pPr>
            <a:lvl5pPr marL="3023921" indent="0">
              <a:buNone/>
              <a:defRPr sz="1488"/>
            </a:lvl5pPr>
            <a:lvl6pPr marL="3779901" indent="0">
              <a:buNone/>
              <a:defRPr sz="1488"/>
            </a:lvl6pPr>
            <a:lvl7pPr marL="4535881" indent="0">
              <a:buNone/>
              <a:defRPr sz="1488"/>
            </a:lvl7pPr>
            <a:lvl8pPr marL="5291861" indent="0">
              <a:buNone/>
              <a:defRPr sz="1488"/>
            </a:lvl8pPr>
            <a:lvl9pPr marL="6047842" indent="0">
              <a:buNone/>
              <a:defRPr sz="14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hyperlink" Target="http://wp.choicethemes.com/wp-coda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  <a:extLst>
              <a:ext uri="{837473B0-CC2E-450A-ABE3-18F120FF3D39}">
                <a1611:picAttrSrcUrl xmlns:a1611="http://schemas.microsoft.com/office/drawing/2016/11/main" xmlns="" r:id="rId20"/>
              </a:ext>
            </a:extLst>
          </a:blip>
          <a:srcRect/>
          <a:stretch>
            <a:fillRect l="-63000" r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/>
          <p:cNvSpPr/>
          <p:nvPr/>
        </p:nvSpPr>
        <p:spPr bwMode="auto">
          <a:xfrm>
            <a:off x="1" y="2"/>
            <a:ext cx="1774424" cy="16498062"/>
          </a:xfrm>
          <a:custGeom>
            <a:avLst/>
            <a:gdLst/>
            <a:ahLst/>
            <a:cxnLst/>
            <a:rect l="0" t="0" r="r" b="b"/>
            <a:pathLst>
              <a:path w="676" h="3333">
                <a:moveTo>
                  <a:pt x="0" y="3132"/>
                </a:moveTo>
                <a:lnTo>
                  <a:pt x="0" y="3312"/>
                </a:lnTo>
                <a:lnTo>
                  <a:pt x="126" y="3333"/>
                </a:lnTo>
                <a:lnTo>
                  <a:pt x="676" y="0"/>
                </a:lnTo>
                <a:lnTo>
                  <a:pt x="514" y="0"/>
                </a:lnTo>
                <a:lnTo>
                  <a:pt x="0" y="3132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</p:sp>
      <p:sp>
        <p:nvSpPr>
          <p:cNvPr id="16" name="Freeform 7"/>
          <p:cNvSpPr/>
          <p:nvPr/>
        </p:nvSpPr>
        <p:spPr bwMode="auto">
          <a:xfrm>
            <a:off x="1" y="2"/>
            <a:ext cx="1254696" cy="14419099"/>
          </a:xfrm>
          <a:custGeom>
            <a:avLst/>
            <a:gdLst/>
            <a:ahLst/>
            <a:cxnLst/>
            <a:rect l="0" t="0" r="r" b="b"/>
            <a:pathLst>
              <a:path w="478" h="2913">
                <a:moveTo>
                  <a:pt x="478" y="0"/>
                </a:moveTo>
                <a:lnTo>
                  <a:pt x="318" y="0"/>
                </a:lnTo>
                <a:lnTo>
                  <a:pt x="0" y="1938"/>
                </a:lnTo>
                <a:lnTo>
                  <a:pt x="0" y="2913"/>
                </a:lnTo>
                <a:lnTo>
                  <a:pt x="478" y="0"/>
                </a:lnTo>
                <a:close/>
              </a:path>
            </a:pathLst>
          </a:custGeom>
          <a:solidFill>
            <a:schemeClr val="bg2">
              <a:lumMod val="50000"/>
              <a:alpha val="80000"/>
            </a:schemeClr>
          </a:solidFill>
          <a:ln>
            <a:noFill/>
          </a:ln>
        </p:spPr>
      </p:sp>
      <p:sp>
        <p:nvSpPr>
          <p:cNvPr id="17" name="Freeform 8"/>
          <p:cNvSpPr/>
          <p:nvPr/>
        </p:nvSpPr>
        <p:spPr bwMode="auto">
          <a:xfrm>
            <a:off x="1" y="17656344"/>
            <a:ext cx="1498811" cy="3727286"/>
          </a:xfrm>
          <a:custGeom>
            <a:avLst/>
            <a:gdLst/>
            <a:ahLst/>
            <a:cxnLst/>
            <a:rect l="0" t="0" r="r" b="b"/>
            <a:pathLst>
              <a:path w="571" h="753">
                <a:moveTo>
                  <a:pt x="0" y="0"/>
                </a:moveTo>
                <a:lnTo>
                  <a:pt x="0" y="12"/>
                </a:lnTo>
                <a:lnTo>
                  <a:pt x="538" y="753"/>
                </a:lnTo>
                <a:lnTo>
                  <a:pt x="571" y="75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</p:sp>
      <p:sp>
        <p:nvSpPr>
          <p:cNvPr id="18" name="Freeform 9"/>
          <p:cNvSpPr/>
          <p:nvPr/>
        </p:nvSpPr>
        <p:spPr bwMode="auto">
          <a:xfrm>
            <a:off x="1" y="16512912"/>
            <a:ext cx="2459520" cy="4870715"/>
          </a:xfrm>
          <a:custGeom>
            <a:avLst/>
            <a:gdLst/>
            <a:ahLst/>
            <a:cxnLst/>
            <a:rect l="0" t="0" r="r" b="b"/>
            <a:pathLst>
              <a:path w="937" h="984">
                <a:moveTo>
                  <a:pt x="0" y="0"/>
                </a:moveTo>
                <a:lnTo>
                  <a:pt x="0" y="3"/>
                </a:lnTo>
                <a:lnTo>
                  <a:pt x="901" y="984"/>
                </a:lnTo>
                <a:lnTo>
                  <a:pt x="937" y="9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19" name="Freeform 10"/>
          <p:cNvSpPr/>
          <p:nvPr/>
        </p:nvSpPr>
        <p:spPr bwMode="auto">
          <a:xfrm>
            <a:off x="1" y="16394114"/>
            <a:ext cx="3525224" cy="4989512"/>
          </a:xfrm>
          <a:custGeom>
            <a:avLst/>
            <a:gdLst/>
            <a:ahLst/>
            <a:cxnLst/>
            <a:rect l="0" t="0" r="r" b="b"/>
            <a:pathLst>
              <a:path w="1343" h="1008">
                <a:moveTo>
                  <a:pt x="0" y="24"/>
                </a:moveTo>
                <a:lnTo>
                  <a:pt x="937" y="1008"/>
                </a:lnTo>
                <a:lnTo>
                  <a:pt x="1343" y="1008"/>
                </a:lnTo>
                <a:lnTo>
                  <a:pt x="126" y="21"/>
                </a:lnTo>
                <a:lnTo>
                  <a:pt x="0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accent1">
              <a:lumMod val="75000"/>
              <a:alpha val="80000"/>
            </a:schemeClr>
          </a:solidFill>
          <a:ln>
            <a:noFill/>
          </a:ln>
        </p:spPr>
      </p:sp>
      <p:sp>
        <p:nvSpPr>
          <p:cNvPr id="20" name="Freeform 11"/>
          <p:cNvSpPr/>
          <p:nvPr/>
        </p:nvSpPr>
        <p:spPr bwMode="auto">
          <a:xfrm>
            <a:off x="1" y="16705960"/>
            <a:ext cx="2278402" cy="4677670"/>
          </a:xfrm>
          <a:custGeom>
            <a:avLst/>
            <a:gdLst/>
            <a:ahLst/>
            <a:cxnLst/>
            <a:rect l="0" t="0" r="r" b="b"/>
            <a:pathLst>
              <a:path w="868" h="945">
                <a:moveTo>
                  <a:pt x="0" y="192"/>
                </a:moveTo>
                <a:lnTo>
                  <a:pt x="571" y="945"/>
                </a:lnTo>
                <a:lnTo>
                  <a:pt x="868" y="945"/>
                </a:lnTo>
                <a:lnTo>
                  <a:pt x="0" y="0"/>
                </a:lnTo>
                <a:lnTo>
                  <a:pt x="0" y="1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3930" y="1425578"/>
            <a:ext cx="12739453" cy="61774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3931" y="8315856"/>
            <a:ext cx="12739451" cy="10467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67372" y="19070248"/>
            <a:ext cx="1417808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4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5445" y="19070248"/>
            <a:ext cx="8787406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54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679700" y="19070248"/>
            <a:ext cx="68368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4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4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ctr" defTabSz="755980" rtl="0" eaLnBrk="1" latinLnBrk="0" hangingPunct="1">
        <a:spcBef>
          <a:spcPct val="0"/>
        </a:spcBef>
        <a:buNone/>
        <a:defRPr kumimoji="1" sz="6614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72488" indent="-472488" algn="l" defTabSz="755980" rtl="0" eaLnBrk="1" latinLnBrk="0" hangingPunct="1">
        <a:spcBef>
          <a:spcPct val="20000"/>
        </a:spcBef>
        <a:spcAft>
          <a:spcPts val="99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396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228468" indent="-472488" algn="l" defTabSz="755980" rtl="0" eaLnBrk="1" latinLnBrk="0" hangingPunct="1">
        <a:spcBef>
          <a:spcPct val="20000"/>
        </a:spcBef>
        <a:spcAft>
          <a:spcPts val="99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330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984448" indent="-472488" algn="l" defTabSz="755980" rtl="0" eaLnBrk="1" latinLnBrk="0" hangingPunct="1">
        <a:spcBef>
          <a:spcPct val="20000"/>
        </a:spcBef>
        <a:spcAft>
          <a:spcPts val="99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97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551433" indent="-283493" algn="l" defTabSz="755980" rtl="0" eaLnBrk="1" latinLnBrk="0" hangingPunct="1">
        <a:spcBef>
          <a:spcPct val="20000"/>
        </a:spcBef>
        <a:spcAft>
          <a:spcPts val="99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64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307413" indent="-283493" algn="l" defTabSz="755980" rtl="0" eaLnBrk="1" latinLnBrk="0" hangingPunct="1">
        <a:spcBef>
          <a:spcPct val="20000"/>
        </a:spcBef>
        <a:spcAft>
          <a:spcPts val="99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31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4157891" indent="-377990" algn="l" defTabSz="755980" rtl="0" eaLnBrk="1" latinLnBrk="0" hangingPunct="1">
        <a:spcBef>
          <a:spcPct val="20000"/>
        </a:spcBef>
        <a:spcAft>
          <a:spcPts val="99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31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913871" indent="-377990" algn="l" defTabSz="755980" rtl="0" eaLnBrk="1" latinLnBrk="0" hangingPunct="1">
        <a:spcBef>
          <a:spcPct val="20000"/>
        </a:spcBef>
        <a:spcAft>
          <a:spcPts val="99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31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669852" indent="-377990" algn="l" defTabSz="755980" rtl="0" eaLnBrk="1" latinLnBrk="0" hangingPunct="1">
        <a:spcBef>
          <a:spcPct val="20000"/>
        </a:spcBef>
        <a:spcAft>
          <a:spcPts val="99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31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6425832" indent="-377990" algn="l" defTabSz="755980" rtl="0" eaLnBrk="1" latinLnBrk="0" hangingPunct="1">
        <a:spcBef>
          <a:spcPct val="20000"/>
        </a:spcBef>
        <a:spcAft>
          <a:spcPts val="992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31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8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75598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75598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75598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75598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75598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75598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75598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75598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>
            <a:extLst>
              <a:ext uri="{FF2B5EF4-FFF2-40B4-BE49-F238E27FC236}">
                <a16:creationId xmlns:a16="http://schemas.microsoft.com/office/drawing/2014/main" xmlns="" id="{A71F7010-E49B-4B24-99C2-176BED94C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73" y="420642"/>
            <a:ext cx="13405634" cy="2453590"/>
          </a:xfrm>
        </p:spPr>
        <p:txBody>
          <a:bodyPr>
            <a:noAutofit/>
          </a:bodyPr>
          <a:lstStyle/>
          <a:p>
            <a:r>
              <a:rPr lang="ja-JP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日本原子力学会　シンポジウム</a:t>
            </a:r>
            <a:r>
              <a:rPr lang="en-US" altLang="ja-JP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/>
            </a:r>
            <a:br>
              <a:rPr lang="en-US" altLang="ja-JP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ja-JP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東京電力福島第一原子力発電所の廃炉</a:t>
            </a:r>
            <a:r>
              <a:rPr lang="en-US" altLang="ja-JP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/>
            </a:r>
            <a:br>
              <a:rPr lang="en-US" altLang="ja-JP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ja-JP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第４回：確実な廃炉のために</a:t>
            </a:r>
            <a:r>
              <a:rPr lang="ja-JP" altLang="en-US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今すべき</a:t>
            </a:r>
            <a:r>
              <a:rPr lang="ja-JP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こと</a:t>
            </a:r>
            <a:endParaRPr lang="ja-JP" alt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4CF4506E-86E3-4313-8AE8-C046B8EE9D33}"/>
              </a:ext>
            </a:extLst>
          </p:cNvPr>
          <p:cNvSpPr txBox="1"/>
          <p:nvPr/>
        </p:nvSpPr>
        <p:spPr>
          <a:xfrm>
            <a:off x="1914838" y="3370861"/>
            <a:ext cx="126822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</a:rPr>
              <a:t>日時：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2019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年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3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月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9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日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(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土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)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 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13:30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～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17:00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予定（受付 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12:30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～）</a:t>
            </a:r>
            <a:endParaRPr kumimoji="1" lang="en-US" altLang="ja-JP" sz="3200" b="1" dirty="0">
              <a:solidFill>
                <a:schemeClr val="bg1"/>
              </a:solidFill>
            </a:endParaRPr>
          </a:p>
          <a:p>
            <a:r>
              <a:rPr kumimoji="1" lang="ja-JP" altLang="en-US" sz="3200" b="1" dirty="0">
                <a:solidFill>
                  <a:schemeClr val="bg1"/>
                </a:solidFill>
              </a:rPr>
              <a:t>場所：機械振興会館　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B2F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　多目的ホール</a:t>
            </a:r>
            <a:endParaRPr kumimoji="1" lang="en-US" altLang="ja-JP" sz="3200" b="1" dirty="0">
              <a:solidFill>
                <a:schemeClr val="bg1"/>
              </a:solidFill>
            </a:endParaRPr>
          </a:p>
          <a:p>
            <a:r>
              <a:rPr kumimoji="1" lang="en-US" altLang="ja-JP" sz="3200" b="1" dirty="0">
                <a:solidFill>
                  <a:schemeClr val="bg1"/>
                </a:solidFill>
              </a:rPr>
              <a:t>		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　東京都港区芝公園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3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丁目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5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－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8</a:t>
            </a:r>
          </a:p>
          <a:p>
            <a:r>
              <a:rPr kumimoji="1" lang="en-US" altLang="ja-JP" sz="3200" b="1" dirty="0">
                <a:solidFill>
                  <a:schemeClr val="bg1"/>
                </a:solidFill>
              </a:rPr>
              <a:t>		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　アクセス：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http://www.jspmi.or.jp/kaigishitsu/access.html</a:t>
            </a:r>
          </a:p>
          <a:p>
            <a:r>
              <a:rPr kumimoji="1" lang="ja-JP" altLang="en-US" sz="3200" b="1" dirty="0">
                <a:solidFill>
                  <a:schemeClr val="bg1"/>
                </a:solidFill>
              </a:rPr>
              <a:t>申し込み：参加費無料</a:t>
            </a:r>
            <a:endParaRPr kumimoji="1" lang="en-US" altLang="ja-JP" sz="3200" b="1" dirty="0">
              <a:solidFill>
                <a:schemeClr val="bg1"/>
              </a:solidFill>
            </a:endParaRPr>
          </a:p>
          <a:p>
            <a:r>
              <a:rPr kumimoji="1" lang="en-US" altLang="ja-JP" sz="3200" b="1" dirty="0">
                <a:solidFill>
                  <a:schemeClr val="bg1"/>
                </a:solidFill>
              </a:rPr>
              <a:t>		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　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		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  事前登録制（下記よりお申し込みください）</a:t>
            </a:r>
            <a:endParaRPr kumimoji="1" lang="en-US" altLang="ja-JP" sz="3200" b="1" dirty="0">
              <a:solidFill>
                <a:schemeClr val="bg1"/>
              </a:solidFill>
            </a:endParaRPr>
          </a:p>
          <a:p>
            <a:r>
              <a:rPr kumimoji="1" lang="en-US" altLang="ja-JP" sz="3200" b="1" dirty="0">
                <a:solidFill>
                  <a:schemeClr val="bg1"/>
                </a:solidFill>
              </a:rPr>
              <a:t>		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　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		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  </a:t>
            </a:r>
            <a:r>
              <a:rPr kumimoji="1" lang="en-US" altLang="ja-JP" sz="3200" b="1" dirty="0">
                <a:solidFill>
                  <a:schemeClr val="bg1"/>
                </a:solidFill>
              </a:rPr>
              <a:t>http://www.aesj.or.jp/symposium/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C4B33119-B4CD-401E-9913-8092698EBE43}"/>
              </a:ext>
            </a:extLst>
          </p:cNvPr>
          <p:cNvSpPr txBox="1"/>
          <p:nvPr/>
        </p:nvSpPr>
        <p:spPr>
          <a:xfrm>
            <a:off x="1440873" y="7406921"/>
            <a:ext cx="12894245" cy="10248960"/>
          </a:xfrm>
          <a:prstGeom prst="rect">
            <a:avLst/>
          </a:prstGeom>
          <a:solidFill>
            <a:schemeClr val="lt1">
              <a:alpha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u="sng" dirty="0">
                <a:solidFill>
                  <a:srgbClr val="0070C0"/>
                </a:solidFill>
              </a:rPr>
              <a:t>プログラム</a:t>
            </a:r>
            <a:endParaRPr kumimoji="1" lang="en-US" altLang="ja-JP" sz="3600" b="1" u="sng" dirty="0">
              <a:solidFill>
                <a:srgbClr val="0070C0"/>
              </a:solidFill>
            </a:endParaRPr>
          </a:p>
          <a:p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</a:rPr>
              <a:t>　座長　　関村直人　（副委員長・東京大学）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3200" b="1" dirty="0">
                <a:solidFill>
                  <a:schemeClr val="tx1"/>
                </a:solidFill>
              </a:rPr>
              <a:t>　講演１：</a:t>
            </a:r>
            <a:r>
              <a:rPr kumimoji="1" lang="en-US" altLang="ja-JP" sz="3200" b="1" dirty="0">
                <a:solidFill>
                  <a:schemeClr val="tx1"/>
                </a:solidFill>
              </a:rPr>
              <a:t>	</a:t>
            </a:r>
            <a:r>
              <a:rPr kumimoji="1" lang="ja-JP" altLang="en-US" sz="3200" b="1" dirty="0">
                <a:solidFill>
                  <a:srgbClr val="0070C0"/>
                </a:solidFill>
              </a:rPr>
              <a:t>事故炉の廃炉の全工程とホールドポイント</a:t>
            </a:r>
            <a:endParaRPr kumimoji="1" lang="en-US" altLang="ja-JP" sz="3200" b="1" dirty="0">
              <a:solidFill>
                <a:srgbClr val="0070C0"/>
              </a:solidFill>
            </a:endParaRPr>
          </a:p>
          <a:p>
            <a:r>
              <a:rPr kumimoji="1" lang="en-US" altLang="ja-JP" sz="3200" b="1" dirty="0"/>
              <a:t>		</a:t>
            </a:r>
            <a:r>
              <a:rPr kumimoji="1" lang="ja-JP" altLang="en-US" sz="3200" b="1" dirty="0"/>
              <a:t> </a:t>
            </a:r>
            <a:r>
              <a:rPr kumimoji="1" lang="en-US" altLang="ja-JP" sz="3200" b="1" dirty="0"/>
              <a:t>			</a:t>
            </a:r>
            <a:r>
              <a:rPr kumimoji="1" lang="ja-JP" altLang="en-US" sz="2800" b="1" dirty="0"/>
              <a:t>宮野　廣　（委員長・法政大学）</a:t>
            </a:r>
            <a:endParaRPr kumimoji="1" lang="en-US" altLang="ja-JP" sz="2800" b="1" dirty="0"/>
          </a:p>
          <a:p>
            <a:endParaRPr kumimoji="1" lang="en-US" altLang="ja-JP" sz="3200" b="1" dirty="0"/>
          </a:p>
          <a:p>
            <a:r>
              <a:rPr kumimoji="1" lang="ja-JP" altLang="en-US" sz="3200" b="1" dirty="0">
                <a:solidFill>
                  <a:schemeClr val="tx1"/>
                </a:solidFill>
              </a:rPr>
              <a:t>　講演２：</a:t>
            </a:r>
            <a:r>
              <a:rPr kumimoji="1" lang="en-US" altLang="ja-JP" sz="3200" b="1" dirty="0">
                <a:solidFill>
                  <a:schemeClr val="tx1"/>
                </a:solidFill>
              </a:rPr>
              <a:t>	</a:t>
            </a:r>
            <a:r>
              <a:rPr kumimoji="1" lang="ja-JP" altLang="en-US" sz="3200" b="1" dirty="0">
                <a:solidFill>
                  <a:srgbClr val="0070C0"/>
                </a:solidFill>
              </a:rPr>
              <a:t>事故炉の安全確保と管理目標</a:t>
            </a:r>
            <a:endParaRPr kumimoji="1" lang="en-US" altLang="ja-JP" sz="3200" b="1" dirty="0">
              <a:solidFill>
                <a:srgbClr val="0070C0"/>
              </a:solidFill>
            </a:endParaRPr>
          </a:p>
          <a:p>
            <a:r>
              <a:rPr kumimoji="1" lang="en-US" altLang="ja-JP" sz="3200" b="1" dirty="0"/>
              <a:t>		</a:t>
            </a:r>
            <a:r>
              <a:rPr kumimoji="1" lang="ja-JP" altLang="en-US" sz="3200" b="1" dirty="0"/>
              <a:t> </a:t>
            </a:r>
            <a:r>
              <a:rPr kumimoji="1" lang="en-US" altLang="ja-JP" sz="3200" b="1" dirty="0"/>
              <a:t>			</a:t>
            </a:r>
            <a:r>
              <a:rPr kumimoji="1" lang="ja-JP" altLang="en-US" sz="2800" b="1" dirty="0"/>
              <a:t>山本章夫　（</a:t>
            </a:r>
            <a:r>
              <a:rPr kumimoji="1" lang="en-US" altLang="ja-JP" sz="2800" b="1" dirty="0"/>
              <a:t>WS</a:t>
            </a:r>
            <a:r>
              <a:rPr kumimoji="1" lang="ja-JP" altLang="en-US" sz="2800" b="1" baseline="30000" dirty="0"/>
              <a:t>*</a:t>
            </a:r>
            <a:r>
              <a:rPr kumimoji="1" lang="ja-JP" altLang="en-US" sz="2800" b="1" dirty="0"/>
              <a:t>主査・名古屋大学）</a:t>
            </a:r>
            <a:endParaRPr kumimoji="1" lang="en-US" altLang="ja-JP" sz="2800" b="1" dirty="0"/>
          </a:p>
          <a:p>
            <a:endParaRPr kumimoji="1" lang="en-US" altLang="ja-JP" sz="3200" b="1" dirty="0"/>
          </a:p>
          <a:p>
            <a:r>
              <a:rPr kumimoji="1" lang="ja-JP" altLang="en-US" sz="3200" b="1" dirty="0">
                <a:solidFill>
                  <a:schemeClr val="tx1"/>
                </a:solidFill>
              </a:rPr>
              <a:t>　講演３：</a:t>
            </a:r>
            <a:r>
              <a:rPr kumimoji="1" lang="en-US" altLang="ja-JP" sz="3200" b="1" dirty="0">
                <a:solidFill>
                  <a:schemeClr val="tx1"/>
                </a:solidFill>
              </a:rPr>
              <a:t>	</a:t>
            </a:r>
            <a:r>
              <a:rPr kumimoji="1" lang="ja-JP" altLang="en-US" sz="3200" b="1" dirty="0">
                <a:solidFill>
                  <a:srgbClr val="0070C0"/>
                </a:solidFill>
              </a:rPr>
              <a:t>廃炉とサイト修復の最終の姿に向けた廃棄物の取り扱い</a:t>
            </a:r>
            <a:endParaRPr kumimoji="1" lang="en-US" altLang="ja-JP" sz="3200" b="1" dirty="0">
              <a:solidFill>
                <a:srgbClr val="0070C0"/>
              </a:solidFill>
            </a:endParaRPr>
          </a:p>
          <a:p>
            <a:r>
              <a:rPr kumimoji="1" lang="en-US" altLang="ja-JP" sz="3200" b="1" dirty="0"/>
              <a:t>					</a:t>
            </a:r>
            <a:r>
              <a:rPr kumimoji="1" lang="ja-JP" altLang="en-US" sz="2800" b="1" dirty="0"/>
              <a:t>柳原　敏　（</a:t>
            </a:r>
            <a:r>
              <a:rPr kumimoji="1" lang="en-US" altLang="ja-JP" sz="2800" b="1" dirty="0"/>
              <a:t>WS</a:t>
            </a:r>
            <a:r>
              <a:rPr kumimoji="1" lang="ja-JP" altLang="en-US" sz="2800" b="1" baseline="30000" dirty="0"/>
              <a:t>*</a:t>
            </a:r>
            <a:r>
              <a:rPr kumimoji="1" lang="ja-JP" altLang="en-US" sz="2800" b="1" dirty="0"/>
              <a:t>主査・福井大学）</a:t>
            </a:r>
            <a:endParaRPr kumimoji="1" lang="en-US" altLang="ja-JP" sz="2800" b="1" dirty="0"/>
          </a:p>
          <a:p>
            <a:endParaRPr kumimoji="1" lang="en-US" altLang="ja-JP" sz="3200" b="1" dirty="0"/>
          </a:p>
          <a:p>
            <a:r>
              <a:rPr kumimoji="1" lang="ja-JP" altLang="en-US" sz="3200" b="1" dirty="0">
                <a:solidFill>
                  <a:schemeClr val="tx1"/>
                </a:solidFill>
              </a:rPr>
              <a:t>　講演４：</a:t>
            </a:r>
            <a:r>
              <a:rPr kumimoji="1" lang="en-US" altLang="ja-JP" sz="3200" b="1" dirty="0">
                <a:solidFill>
                  <a:schemeClr val="tx1"/>
                </a:solidFill>
              </a:rPr>
              <a:t>	</a:t>
            </a:r>
            <a:r>
              <a:rPr kumimoji="1" lang="ja-JP" altLang="en-US" sz="3200" b="1" dirty="0">
                <a:solidFill>
                  <a:schemeClr val="accent1">
                    <a:lumMod val="75000"/>
                  </a:schemeClr>
                </a:solidFill>
              </a:rPr>
              <a:t>自然現象に</a:t>
            </a:r>
            <a:r>
              <a:rPr kumimoji="1" lang="ja-JP" altLang="en-US" sz="3200" b="1" dirty="0">
                <a:solidFill>
                  <a:srgbClr val="0070C0"/>
                </a:solidFill>
              </a:rPr>
              <a:t>対する事故炉の安全性評価</a:t>
            </a:r>
            <a:endParaRPr kumimoji="1" lang="en-US" altLang="ja-JP" sz="3200" b="1" dirty="0">
              <a:solidFill>
                <a:srgbClr val="0070C0"/>
              </a:solidFill>
            </a:endParaRPr>
          </a:p>
          <a:p>
            <a:r>
              <a:rPr kumimoji="1" lang="en-US" altLang="ja-JP" sz="3200" b="1" dirty="0"/>
              <a:t>		</a:t>
            </a:r>
            <a:r>
              <a:rPr kumimoji="1" lang="ja-JP" altLang="en-US" sz="3200" b="1" dirty="0"/>
              <a:t> </a:t>
            </a:r>
            <a:r>
              <a:rPr kumimoji="1" lang="en-US" altLang="ja-JP" sz="3200" b="1" dirty="0"/>
              <a:t>			</a:t>
            </a:r>
            <a:r>
              <a:rPr kumimoji="1" lang="ja-JP" altLang="en-US" sz="2800" b="1" dirty="0"/>
              <a:t>糸井達哉　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（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WS</a:t>
            </a:r>
            <a:r>
              <a:rPr kumimoji="1" lang="ja-JP" altLang="en-US" sz="2800" b="1" baseline="30000" dirty="0"/>
              <a:t>*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主査・</a:t>
            </a:r>
            <a:r>
              <a:rPr kumimoji="1" lang="ja-JP" altLang="en-US" sz="2800" b="1" dirty="0"/>
              <a:t>東京大学）</a:t>
            </a:r>
            <a:endParaRPr kumimoji="1" lang="en-US" altLang="ja-JP" sz="2800" b="1" dirty="0"/>
          </a:p>
          <a:p>
            <a:endParaRPr kumimoji="1" lang="en-US" altLang="ja-JP" sz="3200" b="1" dirty="0"/>
          </a:p>
          <a:p>
            <a:r>
              <a:rPr kumimoji="1" lang="ja-JP" altLang="en-US" sz="3200" b="1" dirty="0">
                <a:solidFill>
                  <a:schemeClr val="tx1"/>
                </a:solidFill>
              </a:rPr>
              <a:t>　講演５：</a:t>
            </a:r>
            <a:r>
              <a:rPr kumimoji="1" lang="en-US" altLang="ja-JP" sz="3200" b="1" dirty="0">
                <a:solidFill>
                  <a:schemeClr val="tx1"/>
                </a:solidFill>
              </a:rPr>
              <a:t>	</a:t>
            </a:r>
            <a:r>
              <a:rPr kumimoji="1" lang="ja-JP" altLang="en-US" sz="3200" b="1" dirty="0">
                <a:solidFill>
                  <a:srgbClr val="0070C0"/>
                </a:solidFill>
              </a:rPr>
              <a:t>新技術への挑戦－国の補助事業による研究開発</a:t>
            </a:r>
            <a:endParaRPr kumimoji="1" lang="en-US" altLang="ja-JP" sz="3200" b="1" dirty="0">
              <a:solidFill>
                <a:srgbClr val="0070C0"/>
              </a:solidFill>
            </a:endParaRPr>
          </a:p>
          <a:p>
            <a:r>
              <a:rPr kumimoji="1" lang="en-US" altLang="ja-JP" sz="3200" b="1" dirty="0"/>
              <a:t>		</a:t>
            </a:r>
            <a:r>
              <a:rPr kumimoji="1" lang="ja-JP" altLang="en-US" sz="3200" b="1" dirty="0"/>
              <a:t> </a:t>
            </a:r>
            <a:r>
              <a:rPr kumimoji="1" lang="en-US" altLang="ja-JP" sz="3200" b="1" dirty="0"/>
              <a:t>			</a:t>
            </a:r>
            <a:r>
              <a:rPr kumimoji="1" lang="ja-JP" altLang="en-US" sz="2800" b="1" dirty="0"/>
              <a:t>松本昌昭　（廃炉・汚染水対策事業事務局・</a:t>
            </a:r>
            <a:r>
              <a:rPr kumimoji="1" lang="en-US" altLang="ja-JP" sz="2800" b="1" dirty="0"/>
              <a:t>MRI</a:t>
            </a:r>
            <a:r>
              <a:rPr kumimoji="1" lang="ja-JP" altLang="en-US" sz="2800" b="1" dirty="0"/>
              <a:t>）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3200" b="1" dirty="0">
                <a:solidFill>
                  <a:schemeClr val="tx1"/>
                </a:solidFill>
              </a:rPr>
              <a:t>　講演６：</a:t>
            </a:r>
            <a:r>
              <a:rPr kumimoji="1" lang="en-US" altLang="ja-JP" sz="3200" b="1" dirty="0">
                <a:solidFill>
                  <a:schemeClr val="tx1"/>
                </a:solidFill>
              </a:rPr>
              <a:t>	</a:t>
            </a:r>
            <a:r>
              <a:rPr kumimoji="1" lang="ja-JP" altLang="en-US" sz="3200" b="1" dirty="0">
                <a:solidFill>
                  <a:srgbClr val="0070C0"/>
                </a:solidFill>
              </a:rPr>
              <a:t>国際協力への提案</a:t>
            </a:r>
            <a:endParaRPr kumimoji="1" lang="en-US" altLang="ja-JP" sz="3200" b="1" dirty="0">
              <a:solidFill>
                <a:srgbClr val="0070C0"/>
              </a:solidFill>
            </a:endParaRPr>
          </a:p>
          <a:p>
            <a:r>
              <a:rPr kumimoji="1" lang="en-US" altLang="ja-JP" sz="3200" b="1" dirty="0"/>
              <a:t>		</a:t>
            </a:r>
            <a:r>
              <a:rPr kumimoji="1" lang="ja-JP" altLang="en-US" sz="3200" b="1" dirty="0"/>
              <a:t> </a:t>
            </a:r>
            <a:r>
              <a:rPr kumimoji="1" lang="en-US" altLang="ja-JP" sz="3200" b="1" dirty="0"/>
              <a:t>			</a:t>
            </a:r>
            <a:r>
              <a:rPr kumimoji="1" lang="ja-JP" altLang="en-US" sz="2800" b="1" dirty="0"/>
              <a:t>岡本孝司　（</a:t>
            </a:r>
            <a:r>
              <a:rPr kumimoji="1" lang="en-US" altLang="ja-JP" sz="2800" b="1" dirty="0"/>
              <a:t>JAEA/CLADS</a:t>
            </a:r>
            <a:r>
              <a:rPr kumimoji="1" lang="ja-JP" altLang="en-US" sz="2800" b="1" dirty="0"/>
              <a:t>長・東京大学）　</a:t>
            </a:r>
            <a:endParaRPr kumimoji="1" lang="en-US" altLang="ja-JP" sz="3200" b="1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07C16946-9AE1-4C0A-9908-916540E2A88B}"/>
              </a:ext>
            </a:extLst>
          </p:cNvPr>
          <p:cNvSpPr/>
          <p:nvPr/>
        </p:nvSpPr>
        <p:spPr>
          <a:xfrm>
            <a:off x="3285252" y="19034019"/>
            <a:ext cx="116166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主催： </a:t>
            </a:r>
            <a:r>
              <a:rPr kumimoji="1" lang="en-US" altLang="ja-JP" sz="2800" dirty="0">
                <a:solidFill>
                  <a:schemeClr val="bg1"/>
                </a:solidFill>
              </a:rPr>
              <a:t>(</a:t>
            </a:r>
            <a:r>
              <a:rPr kumimoji="1" lang="ja-JP" altLang="en-US" sz="2800" dirty="0">
                <a:solidFill>
                  <a:schemeClr val="bg1"/>
                </a:solidFill>
              </a:rPr>
              <a:t>一社</a:t>
            </a:r>
            <a:r>
              <a:rPr kumimoji="1" lang="en-US" altLang="ja-JP" sz="2800" dirty="0">
                <a:solidFill>
                  <a:schemeClr val="bg1"/>
                </a:solidFill>
              </a:rPr>
              <a:t>)</a:t>
            </a:r>
            <a:r>
              <a:rPr kumimoji="1" lang="ja-JP" altLang="en-US" sz="2800" dirty="0">
                <a:solidFill>
                  <a:schemeClr val="bg1"/>
                </a:solidFill>
              </a:rPr>
              <a:t>日本原子力学会・福島第一原子力発電所廃炉検討委員会</a:t>
            </a:r>
            <a:endParaRPr kumimoji="1" lang="en-US" altLang="ja-JP" sz="2800" dirty="0">
              <a:solidFill>
                <a:schemeClr val="bg1"/>
              </a:solidFill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</a:rPr>
              <a:t>共催</a:t>
            </a:r>
            <a:r>
              <a:rPr kumimoji="1" lang="en-US" altLang="ja-JP" sz="2800" dirty="0">
                <a:solidFill>
                  <a:schemeClr val="bg1"/>
                </a:solidFill>
              </a:rPr>
              <a:t>(</a:t>
            </a:r>
            <a:r>
              <a:rPr kumimoji="1" lang="ja-JP" altLang="en-US" sz="2800" dirty="0">
                <a:solidFill>
                  <a:schemeClr val="bg1"/>
                </a:solidFill>
              </a:rPr>
              <a:t>予定</a:t>
            </a:r>
            <a:r>
              <a:rPr kumimoji="1" lang="en-US" altLang="ja-JP" sz="2800" dirty="0">
                <a:solidFill>
                  <a:schemeClr val="bg1"/>
                </a:solidFill>
              </a:rPr>
              <a:t>)</a:t>
            </a:r>
            <a:r>
              <a:rPr kumimoji="1" lang="ja-JP" altLang="en-US" sz="2800" dirty="0">
                <a:solidFill>
                  <a:schemeClr val="bg1"/>
                </a:solidFill>
              </a:rPr>
              <a:t>： 福島復興・廃炉推進に貢献する学協会連絡会</a:t>
            </a:r>
            <a:endParaRPr kumimoji="1" lang="en-US" altLang="ja-JP" sz="2800" dirty="0">
              <a:solidFill>
                <a:schemeClr val="bg1"/>
              </a:solidFill>
            </a:endParaRPr>
          </a:p>
          <a:p>
            <a:r>
              <a:rPr kumimoji="1" lang="ja-JP" altLang="en-US" sz="2800" smtClean="0">
                <a:solidFill>
                  <a:schemeClr val="bg1"/>
                </a:solidFill>
              </a:rPr>
              <a:t>協賛： </a:t>
            </a:r>
            <a:r>
              <a:rPr kumimoji="1" lang="ja-JP" altLang="en-US" sz="2800" dirty="0">
                <a:solidFill>
                  <a:schemeClr val="bg1"/>
                </a:solidFill>
              </a:rPr>
              <a:t>日本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地震工学会</a:t>
            </a:r>
            <a:r>
              <a:rPr kumimoji="1" lang="ja-JP" altLang="en-US" sz="2800" dirty="0">
                <a:solidFill>
                  <a:schemeClr val="bg1"/>
                </a:solidFill>
              </a:rPr>
              <a:t>、日本機械学会、日本原子力研究開発機構</a:t>
            </a:r>
            <a:endParaRPr kumimoji="1" lang="en-US" altLang="ja-JP" sz="2800" dirty="0">
              <a:solidFill>
                <a:schemeClr val="bg1"/>
              </a:solidFill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</a:rPr>
              <a:t>問い合わせ： 日本原子力学会事務局　</a:t>
            </a:r>
            <a:r>
              <a:rPr kumimoji="1" lang="en-US" altLang="ja-JP" sz="2800" dirty="0">
                <a:solidFill>
                  <a:schemeClr val="bg1"/>
                </a:solidFill>
              </a:rPr>
              <a:t>hairo@aesj.or.jp</a:t>
            </a:r>
            <a:r>
              <a:rPr kumimoji="1" lang="ja-JP" altLang="en-US" sz="2800" dirty="0">
                <a:solidFill>
                  <a:schemeClr val="bg1"/>
                </a:solidFill>
              </a:rPr>
              <a:t> </a:t>
            </a:r>
            <a:endParaRPr kumimoji="1" lang="en-US" altLang="ja-JP" sz="28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A6D6FC3F-D53B-45CF-97A3-4E0E88934D6F}"/>
              </a:ext>
            </a:extLst>
          </p:cNvPr>
          <p:cNvSpPr txBox="1"/>
          <p:nvPr/>
        </p:nvSpPr>
        <p:spPr>
          <a:xfrm>
            <a:off x="7163680" y="17781931"/>
            <a:ext cx="7433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*</a:t>
            </a:r>
            <a:r>
              <a:rPr kumimoji="1" lang="en-US" altLang="ja-JP" sz="2400" dirty="0">
                <a:solidFill>
                  <a:schemeClr val="bg1"/>
                </a:solidFill>
              </a:rPr>
              <a:t>WS: </a:t>
            </a:r>
            <a:r>
              <a:rPr kumimoji="1" lang="ja-JP" altLang="en-US" sz="2400" dirty="0">
                <a:solidFill>
                  <a:schemeClr val="bg1"/>
                </a:solidFill>
              </a:rPr>
              <a:t>ワークショップ（当委員会にて定期的に開催）</a:t>
            </a:r>
          </a:p>
        </p:txBody>
      </p:sp>
    </p:spTree>
    <p:extLst>
      <p:ext uri="{BB962C8B-B14F-4D97-AF65-F5344CB8AC3E}">
        <p14:creationId xmlns:p14="http://schemas.microsoft.com/office/powerpoint/2010/main" val="4241193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Arial_MS">
      <a:majorFont>
        <a:latin typeface="Arial"/>
        <a:ea typeface="ＭＳ ゴシック"/>
        <a:cs typeface=""/>
      </a:majorFont>
      <a:minorFont>
        <a:latin typeface="Arial"/>
        <a:ea typeface="ＭＳ ゴシック"/>
        <a:cs typeface="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492</TotalTime>
  <Words>91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ゴシック</vt:lpstr>
      <vt:lpstr>Arial</vt:lpstr>
      <vt:lpstr>視差</vt:lpstr>
      <vt:lpstr>日本原子力学会　シンポジウム 東京電力福島第一原子力発電所の廃炉 第４回：確実な廃炉のために今すべきこと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浅沼　徳子</dc:creator>
  <cp:lastModifiedBy>jigyo</cp:lastModifiedBy>
  <cp:revision>32</cp:revision>
  <cp:lastPrinted>2019-02-20T00:46:34Z</cp:lastPrinted>
  <dcterms:created xsi:type="dcterms:W3CDTF">2019-01-25T12:31:33Z</dcterms:created>
  <dcterms:modified xsi:type="dcterms:W3CDTF">2019-02-20T00:46:55Z</dcterms:modified>
</cp:coreProperties>
</file>