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9" r:id="rId2"/>
    <p:sldId id="258" r:id="rId3"/>
    <p:sldId id="316" r:id="rId4"/>
    <p:sldId id="313" r:id="rId5"/>
    <p:sldId id="262" r:id="rId6"/>
    <p:sldId id="287" r:id="rId7"/>
    <p:sldId id="289" r:id="rId8"/>
    <p:sldId id="290" r:id="rId9"/>
    <p:sldId id="311" r:id="rId10"/>
    <p:sldId id="317" r:id="rId11"/>
    <p:sldId id="309" r:id="rId12"/>
    <p:sldId id="318" r:id="rId13"/>
    <p:sldId id="306" r:id="rId14"/>
    <p:sldId id="293" r:id="rId15"/>
    <p:sldId id="319" r:id="rId16"/>
    <p:sldId id="291" r:id="rId17"/>
    <p:sldId id="310" r:id="rId18"/>
    <p:sldId id="314" r:id="rId19"/>
    <p:sldId id="315" r:id="rId20"/>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FFCCFF"/>
    <a:srgbClr val="FFFFFF"/>
    <a:srgbClr val="CCFFFF"/>
    <a:srgbClr val="FFCC00"/>
    <a:srgbClr val="CC6600"/>
    <a:srgbClr val="CC00CC"/>
    <a:srgbClr val="DCE8F4"/>
    <a:srgbClr val="F6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napToGrid="0">
      <p:cViewPr varScale="1">
        <p:scale>
          <a:sx n="62" d="100"/>
          <a:sy n="62" d="100"/>
        </p:scale>
        <p:origin x="-150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22" y="-90"/>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8427" cy="511731"/>
          </a:xfrm>
          <a:prstGeom prst="rect">
            <a:avLst/>
          </a:prstGeom>
        </p:spPr>
        <p:txBody>
          <a:bodyPr vert="horz" lIns="94788" tIns="47394" rIns="94788" bIns="4739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1"/>
            <a:ext cx="3078427" cy="511731"/>
          </a:xfrm>
          <a:prstGeom prst="rect">
            <a:avLst/>
          </a:prstGeom>
        </p:spPr>
        <p:txBody>
          <a:bodyPr vert="horz" lIns="94788" tIns="47394" rIns="94788" bIns="47394" rtlCol="0"/>
          <a:lstStyle>
            <a:lvl1pPr algn="r">
              <a:defRPr sz="1200"/>
            </a:lvl1pPr>
          </a:lstStyle>
          <a:p>
            <a:fld id="{DE690F34-3FAA-477C-96B6-0DFCB1A258EE}" type="datetimeFigureOut">
              <a:rPr kumimoji="1" lang="ja-JP" altLang="en-US" smtClean="0"/>
              <a:t>2018/3/13</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88" tIns="47394" rIns="94788" bIns="47394" rtlCol="0" anchor="ctr"/>
          <a:lstStyle/>
          <a:p>
            <a:endParaRPr lang="ja-JP" altLang="en-US"/>
          </a:p>
        </p:txBody>
      </p:sp>
      <p:sp>
        <p:nvSpPr>
          <p:cNvPr id="5" name="ノート プレースホルダー 4"/>
          <p:cNvSpPr>
            <a:spLocks noGrp="1"/>
          </p:cNvSpPr>
          <p:nvPr>
            <p:ph type="body" sz="quarter" idx="3"/>
          </p:nvPr>
        </p:nvSpPr>
        <p:spPr>
          <a:xfrm>
            <a:off x="710407" y="4861443"/>
            <a:ext cx="5683250" cy="4605576"/>
          </a:xfrm>
          <a:prstGeom prst="rect">
            <a:avLst/>
          </a:prstGeom>
        </p:spPr>
        <p:txBody>
          <a:bodyPr vert="horz" lIns="94788" tIns="47394" rIns="94788" bIns="4739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721107"/>
            <a:ext cx="3078427" cy="511731"/>
          </a:xfrm>
          <a:prstGeom prst="rect">
            <a:avLst/>
          </a:prstGeom>
        </p:spPr>
        <p:txBody>
          <a:bodyPr vert="horz" lIns="94788" tIns="47394" rIns="94788" bIns="473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4" y="9721107"/>
            <a:ext cx="3078427" cy="511731"/>
          </a:xfrm>
          <a:prstGeom prst="rect">
            <a:avLst/>
          </a:prstGeom>
        </p:spPr>
        <p:txBody>
          <a:bodyPr vert="horz" lIns="94788" tIns="47394" rIns="94788" bIns="47394" rtlCol="0" anchor="b"/>
          <a:lstStyle>
            <a:lvl1pPr algn="r">
              <a:defRPr sz="1200"/>
            </a:lvl1pPr>
          </a:lstStyle>
          <a:p>
            <a:fld id="{242794AB-F6DB-40B4-B588-C5106417662E}" type="slidenum">
              <a:rPr kumimoji="1" lang="ja-JP" altLang="en-US" smtClean="0"/>
              <a:t>‹#›</a:t>
            </a:fld>
            <a:endParaRPr kumimoji="1" lang="ja-JP" altLang="en-US"/>
          </a:p>
        </p:txBody>
      </p:sp>
    </p:spTree>
    <p:extLst>
      <p:ext uri="{BB962C8B-B14F-4D97-AF65-F5344CB8AC3E}">
        <p14:creationId xmlns:p14="http://schemas.microsoft.com/office/powerpoint/2010/main" val="3449548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a:t>
            </a:fld>
            <a:endParaRPr kumimoji="1" lang="ja-JP" altLang="en-US"/>
          </a:p>
        </p:txBody>
      </p:sp>
    </p:spTree>
    <p:extLst>
      <p:ext uri="{BB962C8B-B14F-4D97-AF65-F5344CB8AC3E}">
        <p14:creationId xmlns:p14="http://schemas.microsoft.com/office/powerpoint/2010/main" val="25513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11</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12</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13</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14</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15</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16</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17</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18</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19</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2</a:t>
            </a:fld>
            <a:endParaRPr kumimoji="1" lang="ja-JP" altLang="en-US"/>
          </a:p>
        </p:txBody>
      </p:sp>
    </p:spTree>
    <p:extLst>
      <p:ext uri="{BB962C8B-B14F-4D97-AF65-F5344CB8AC3E}">
        <p14:creationId xmlns:p14="http://schemas.microsoft.com/office/powerpoint/2010/main" val="306660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3</a:t>
            </a:fld>
            <a:endParaRPr kumimoji="1" lang="ja-JP" altLang="en-US"/>
          </a:p>
        </p:txBody>
      </p:sp>
    </p:spTree>
    <p:extLst>
      <p:ext uri="{BB962C8B-B14F-4D97-AF65-F5344CB8AC3E}">
        <p14:creationId xmlns:p14="http://schemas.microsoft.com/office/powerpoint/2010/main" val="306660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tabLst>
                <a:tab pos="5208835" algn="l"/>
              </a:tabLst>
            </a:pPr>
            <a:r>
              <a:rPr lang="en-US" altLang="ja-JP" sz="1500" dirty="0"/>
              <a:t>Professional societies play  crucial roles to help their member to implement CPD in an organized manner.</a:t>
            </a:r>
          </a:p>
          <a:p>
            <a:pPr>
              <a:tabLst>
                <a:tab pos="5208835" algn="l"/>
              </a:tabLst>
            </a:pPr>
            <a:endParaRPr lang="en-US" altLang="ja-JP" sz="1500" dirty="0"/>
          </a:p>
          <a:p>
            <a:pPr>
              <a:tabLst>
                <a:tab pos="5208835" algn="l"/>
              </a:tabLst>
            </a:pPr>
            <a:r>
              <a:rPr lang="en-US" altLang="ja-JP" sz="1500" dirty="0"/>
              <a:t>It is recommended that you should establish PDCA cycle for your CPD implementation.</a:t>
            </a:r>
          </a:p>
          <a:p>
            <a:pPr>
              <a:tabLst>
                <a:tab pos="5208835" algn="l"/>
              </a:tabLst>
            </a:pPr>
            <a:endParaRPr lang="en-US" altLang="ja-JP" sz="1500" dirty="0"/>
          </a:p>
          <a:p>
            <a:pPr>
              <a:tabLst>
                <a:tab pos="5208835" algn="l"/>
              </a:tabLst>
            </a:pPr>
            <a:r>
              <a:rPr lang="en-US" altLang="ja-JP" sz="1500" dirty="0"/>
              <a:t>Professional societies provide number of  Programs such as seminars , symposia, workshops, reports, literatures or journals  that can be utilized for CPD.</a:t>
            </a:r>
          </a:p>
          <a:p>
            <a:pPr>
              <a:tabLst>
                <a:tab pos="5208835" algn="l"/>
              </a:tabLst>
            </a:pPr>
            <a:endParaRPr lang="en-US" altLang="ja-JP" sz="1500" dirty="0"/>
          </a:p>
          <a:p>
            <a:pPr>
              <a:tabLst>
                <a:tab pos="5208835" algn="l"/>
              </a:tabLst>
            </a:pPr>
            <a:r>
              <a:rPr lang="en-US" altLang="ja-JP" sz="1500" dirty="0"/>
              <a:t>Also, many professional societies provide CPD registration service. You register each CPD effort onto  the CPD records data base of the society. Some professional societies provide Certification for CPD implementation. It can be used as an evidence of your effort.</a:t>
            </a:r>
          </a:p>
          <a:p>
            <a:pPr>
              <a:tabLst>
                <a:tab pos="5208835" algn="l"/>
              </a:tabLst>
            </a:pPr>
            <a:endParaRPr lang="en-US" altLang="ja-JP" sz="1500" dirty="0"/>
          </a:p>
          <a:p>
            <a:pPr>
              <a:tabLst>
                <a:tab pos="5208835" algn="l"/>
              </a:tabLst>
            </a:pPr>
            <a:r>
              <a:rPr lang="en-US" altLang="ja-JP" sz="1500" dirty="0"/>
              <a:t>But this is usually based on honor system, quality of certification is always an issue. Institute of Professional Engineers of Japan is doing sampling audit for CPD records for keeping quality of CPD certification.</a:t>
            </a:r>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4</a:t>
            </a:fld>
            <a:endParaRPr kumimoji="1" lang="ja-JP" altLang="en-US" dirty="0"/>
          </a:p>
        </p:txBody>
      </p:sp>
    </p:spTree>
    <p:extLst>
      <p:ext uri="{BB962C8B-B14F-4D97-AF65-F5344CB8AC3E}">
        <p14:creationId xmlns:p14="http://schemas.microsoft.com/office/powerpoint/2010/main" val="139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5</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7</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8</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9</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2794AB-F6DB-40B4-B588-C5106417662E}" type="slidenum">
              <a:rPr kumimoji="1" lang="ja-JP" altLang="en-US" smtClean="0"/>
              <a:t>10</a:t>
            </a:fld>
            <a:endParaRPr kumimoji="1" lang="ja-JP" altLang="en-US"/>
          </a:p>
        </p:txBody>
      </p:sp>
    </p:spTree>
    <p:extLst>
      <p:ext uri="{BB962C8B-B14F-4D97-AF65-F5344CB8AC3E}">
        <p14:creationId xmlns:p14="http://schemas.microsoft.com/office/powerpoint/2010/main" val="272181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p:txBody>
          <a:bodyPr/>
          <a:lstStyle>
            <a:lvl1pPr algn="l">
              <a:defRPr sz="1400">
                <a:solidFill>
                  <a:schemeClr val="bg1"/>
                </a:solidFill>
              </a:defRPr>
            </a:lvl1pPr>
          </a:lstStyle>
          <a:p>
            <a:fld id="{3E3C396B-30F3-4F33-BA58-C34CFD06525A}" type="slidenum">
              <a:rPr lang="ja-JP" altLang="en-US" smtClean="0"/>
              <a:pPr/>
              <a:t>‹#›</a:t>
            </a:fld>
            <a:endParaRPr lang="ja-JP" altLang="en-US" dirty="0"/>
          </a:p>
        </p:txBody>
      </p:sp>
    </p:spTree>
    <p:extLst>
      <p:ext uri="{BB962C8B-B14F-4D97-AF65-F5344CB8AC3E}">
        <p14:creationId xmlns:p14="http://schemas.microsoft.com/office/powerpoint/2010/main" val="438246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9" name="フッター プレースホルダー 4"/>
          <p:cNvSpPr txBox="1">
            <a:spLocks/>
          </p:cNvSpPr>
          <p:nvPr userDrawn="1"/>
        </p:nvSpPr>
        <p:spPr>
          <a:xfrm>
            <a:off x="706034" y="6237443"/>
            <a:ext cx="3230964" cy="365125"/>
          </a:xfrm>
          <a:prstGeom prst="rect">
            <a:avLst/>
          </a:prstGeom>
        </p:spPr>
        <p:txBody>
          <a:bodyPr/>
          <a:lstStyle>
            <a:defPPr>
              <a:defRPr lang="ja-JP"/>
            </a:defPPr>
            <a:lvl1pPr marL="0" algn="l" defTabSz="914400" rtl="0" eaLnBrk="1" latinLnBrk="0" hangingPunct="1">
              <a:defRPr kumimoji="1" sz="1600" kern="1200">
                <a:solidFill>
                  <a:schemeClr val="tx2">
                    <a:lumMod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smtClean="0">
                <a:solidFill>
                  <a:schemeClr val="accent1">
                    <a:lumMod val="75000"/>
                  </a:schemeClr>
                </a:solidFill>
                <a:latin typeface="HG創英角ｺﾞｼｯｸUB" panose="020B0909000000000000" pitchFamily="49" charset="-128"/>
                <a:ea typeface="HG創英角ｺﾞｼｯｸUB" panose="020B0909000000000000" pitchFamily="49" charset="-128"/>
              </a:rPr>
              <a:t>日本原子力学会　</a:t>
            </a:r>
            <a:r>
              <a:rPr lang="en-US" altLang="ja-JP" dirty="0" smtClean="0">
                <a:solidFill>
                  <a:schemeClr val="accent1">
                    <a:lumMod val="75000"/>
                  </a:schemeClr>
                </a:solidFill>
                <a:latin typeface="HG創英角ｺﾞｼｯｸUB" panose="020B0909000000000000" pitchFamily="49" charset="-128"/>
                <a:ea typeface="HG創英角ｺﾞｼｯｸUB" panose="020B0909000000000000" pitchFamily="49" charset="-128"/>
              </a:rPr>
              <a:t>2018 </a:t>
            </a:r>
            <a:r>
              <a:rPr lang="ja-JP" altLang="en-US" dirty="0" smtClean="0">
                <a:solidFill>
                  <a:schemeClr val="accent1">
                    <a:lumMod val="75000"/>
                  </a:schemeClr>
                </a:solidFill>
                <a:latin typeface="HG創英角ｺﾞｼｯｸUB" panose="020B0909000000000000" pitchFamily="49" charset="-128"/>
                <a:ea typeface="HG創英角ｺﾞｼｯｸUB" panose="020B0909000000000000" pitchFamily="49" charset="-128"/>
              </a:rPr>
              <a:t>春の年会</a:t>
            </a:r>
            <a:endParaRPr lang="en-US" altLang="ja-JP" dirty="0" smtClean="0">
              <a:solidFill>
                <a:schemeClr val="accent1">
                  <a:lumMod val="75000"/>
                </a:schemeClr>
              </a:solidFill>
              <a:latin typeface="HG創英角ｺﾞｼｯｸUB" panose="020B0909000000000000" pitchFamily="49" charset="-128"/>
              <a:ea typeface="HG創英角ｺﾞｼｯｸUB" panose="020B0909000000000000" pitchFamily="49" charset="-128"/>
            </a:endParaRPr>
          </a:p>
          <a:p>
            <a:pPr algn="ctr"/>
            <a:r>
              <a:rPr lang="ja-JP" altLang="en-US" dirty="0" smtClean="0">
                <a:solidFill>
                  <a:schemeClr val="accent1">
                    <a:lumMod val="75000"/>
                  </a:schemeClr>
                </a:solidFill>
                <a:latin typeface="HG創英角ｺﾞｼｯｸUB" panose="020B0909000000000000" pitchFamily="49" charset="-128"/>
                <a:ea typeface="HG創英角ｺﾞｼｯｸUB" panose="020B0909000000000000" pitchFamily="49" charset="-128"/>
              </a:rPr>
              <a:t>於　大阪大学</a:t>
            </a:r>
            <a:endParaRPr lang="ja-JP" altLang="en-US" dirty="0">
              <a:solidFill>
                <a:schemeClr val="accent1">
                  <a:lumMod val="75000"/>
                </a:schemeClr>
              </a:solidFill>
              <a:latin typeface="HG創英角ｺﾞｼｯｸUB" panose="020B0909000000000000" pitchFamily="49" charset="-128"/>
              <a:ea typeface="HG創英角ｺﾞｼｯｸUB" panose="020B0909000000000000" pitchFamily="49" charset="-128"/>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rgbClr val="002060"/>
                </a:solidFill>
                <a:latin typeface="Arial" panose="020B0604020202020204" pitchFamily="34" charset="0"/>
                <a:cs typeface="Arial" panose="020B0604020202020204" pitchFamily="34" charset="0"/>
              </a:defRPr>
            </a:lvl1pPr>
          </a:lstStyle>
          <a:p>
            <a:fld id="{3E3C396B-30F3-4F33-BA58-C34CFD06525A}" type="slidenum">
              <a:rPr lang="ja-JP" altLang="en-US" smtClean="0"/>
              <a:pPr/>
              <a:t>‹#›</a:t>
            </a:fld>
            <a:endParaRPr lang="ja-JP" altLang="en-US" dirty="0"/>
          </a:p>
        </p:txBody>
      </p:sp>
      <p:pic>
        <p:nvPicPr>
          <p:cNvPr id="2050" name="Picture 2" descr="\\QS0220-10G\MyDocuments_kobe1\M126119\Documents\社外委員等戦略\AESJ教育委員会\H27年度\ＣＰＤロゴ.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778" y="304674"/>
            <a:ext cx="1050910" cy="959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6571" y="6257801"/>
            <a:ext cx="561798" cy="55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j2151109\AppData\Local\Microsoft\Windows\Temporary Internet Files\Content.IE5\0FR34BVE\rogo400[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3827752" y="6276382"/>
            <a:ext cx="520316" cy="51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2912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krumontree.com/main/images/docs/pdca_cycle_deming.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2ahUKEwiI3O2CgsXZAhWGNo8KHbliC98QjRx6BAgAEAY&amp;url=http://xn--78jxa5b8mydyd3k.seesaa.net/category/25100592-1.html&amp;psig=AOvVaw2Vff7-4418W9CLEAthZ9we&amp;ust=1519783776610392" TargetMode="External"/><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8295" y="4849906"/>
            <a:ext cx="4572000" cy="1211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61653" y="2209849"/>
            <a:ext cx="8731019" cy="1470025"/>
          </a:xfrm>
        </p:spPr>
        <p:txBody>
          <a:bodyPr>
            <a:noAutofit/>
          </a:bodyPr>
          <a:lstStyle/>
          <a:p>
            <a:r>
              <a:rPr lang="ja-JP" altLang="en-US" sz="3600" spc="3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日本</a:t>
            </a:r>
            <a:r>
              <a:rPr lang="ja-JP" altLang="en-US" sz="36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原子力学会 教育委員会の進める</a:t>
            </a:r>
            <a:br>
              <a:rPr lang="ja-JP" altLang="en-US" sz="36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br>
            <a:r>
              <a:rPr lang="en-US" altLang="ja-JP" sz="4000" b="1" spc="300" dirty="0">
                <a:effectLst>
                  <a:outerShdw blurRad="38100" dist="38100" dir="2700000" algn="tl">
                    <a:srgbClr val="000000">
                      <a:alpha val="43137"/>
                    </a:srgbClr>
                  </a:outerShdw>
                </a:effectLst>
                <a:latin typeface="Times New Roman" panose="02020603050405020304" pitchFamily="18" charset="0"/>
                <a:ea typeface="HGP創英ﾌﾟﾚｾﾞﾝｽEB" pitchFamily="18" charset="-128"/>
                <a:cs typeface="Times New Roman" panose="02020603050405020304" pitchFamily="18" charset="0"/>
              </a:rPr>
              <a:t>CPD</a:t>
            </a:r>
            <a:r>
              <a:rPr lang="en-US" altLang="ja-JP" sz="40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40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継続研鑽</a:t>
            </a:r>
            <a:r>
              <a:rPr lang="en-US" altLang="ja-JP" sz="40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40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登録制度</a:t>
            </a:r>
            <a:r>
              <a:rPr lang="ja-JP" altLang="en-US" sz="4000" spc="3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の</a:t>
            </a:r>
            <a:r>
              <a:rPr lang="en-US" altLang="ja-JP" sz="4000" spc="3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r>
            <a:br>
              <a:rPr lang="en-US" altLang="ja-JP" sz="4000" spc="3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br>
            <a:r>
              <a:rPr lang="ja-JP" altLang="en-US" sz="4000" spc="3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現状</a:t>
            </a:r>
            <a:r>
              <a:rPr lang="ja-JP" altLang="en-US" sz="4000" spc="3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と</a:t>
            </a:r>
            <a:r>
              <a:rPr lang="ja-JP" altLang="en-US" sz="4000" spc="3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課題</a:t>
            </a:r>
            <a:endParaRPr lang="ja-JP" altLang="en-US" sz="40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サブタイトル 2"/>
          <p:cNvSpPr>
            <a:spLocks noGrp="1"/>
          </p:cNvSpPr>
          <p:nvPr>
            <p:ph type="subTitle" idx="1"/>
          </p:nvPr>
        </p:nvSpPr>
        <p:spPr>
          <a:xfrm>
            <a:off x="1140008" y="4974131"/>
            <a:ext cx="6531428" cy="1076570"/>
          </a:xfrm>
        </p:spPr>
        <p:txBody>
          <a:bodyPr>
            <a:noAutofit/>
          </a:bodyPr>
          <a:lstStyle/>
          <a:p>
            <a:pPr>
              <a:spcBef>
                <a:spcPts val="0"/>
              </a:spcBef>
            </a:pPr>
            <a:r>
              <a:rPr lang="ja-JP" altLang="en-US" sz="2800" b="1" dirty="0" smtClean="0">
                <a:solidFill>
                  <a:schemeClr val="tx1"/>
                </a:solidFill>
              </a:rPr>
              <a:t>教 育 委 員 会　技術者教育小委員会</a:t>
            </a:r>
            <a:endParaRPr lang="en-US" altLang="ja-JP" sz="2800" b="1" dirty="0" smtClean="0">
              <a:solidFill>
                <a:schemeClr val="tx1"/>
              </a:solidFill>
            </a:endParaRPr>
          </a:p>
          <a:p>
            <a:pPr>
              <a:spcBef>
                <a:spcPts val="0"/>
              </a:spcBef>
            </a:pPr>
            <a:r>
              <a:rPr lang="ja-JP" altLang="en-US" sz="2800" b="1" dirty="0" smtClean="0">
                <a:solidFill>
                  <a:schemeClr val="tx1"/>
                </a:solidFill>
              </a:rPr>
              <a:t>　</a:t>
            </a:r>
            <a:r>
              <a:rPr lang="ja-JP" altLang="en-US" sz="2800" b="1" baseline="30000" dirty="0" smtClean="0">
                <a:solidFill>
                  <a:schemeClr val="tx1"/>
                </a:solidFill>
              </a:rPr>
              <a:t>○</a:t>
            </a:r>
            <a:r>
              <a:rPr lang="ja-JP" altLang="en-US" sz="2800" b="1" dirty="0" smtClean="0">
                <a:solidFill>
                  <a:schemeClr val="tx1"/>
                </a:solidFill>
              </a:rPr>
              <a:t>浜崎 学、 芳中 一行、 高田 英治</a:t>
            </a:r>
            <a:endParaRPr lang="ja-JP" altLang="en-US" sz="2800" b="1" dirty="0">
              <a:solidFill>
                <a:schemeClr val="tx1"/>
              </a:solidFill>
            </a:endParaRPr>
          </a:p>
          <a:p>
            <a:pPr>
              <a:spcBef>
                <a:spcPts val="0"/>
              </a:spcBef>
            </a:pPr>
            <a:endParaRPr kumimoji="1" lang="ja-JP" altLang="en-US" sz="2800" b="1" dirty="0"/>
          </a:p>
        </p:txBody>
      </p:sp>
      <p:sp>
        <p:nvSpPr>
          <p:cNvPr id="8" name="サブタイトル 2"/>
          <p:cNvSpPr txBox="1">
            <a:spLocks/>
          </p:cNvSpPr>
          <p:nvPr/>
        </p:nvSpPr>
        <p:spPr>
          <a:xfrm>
            <a:off x="1967529" y="4333666"/>
            <a:ext cx="5064923" cy="5162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sz="2800" b="1" dirty="0" smtClean="0">
                <a:solidFill>
                  <a:schemeClr val="tx1"/>
                </a:solidFill>
                <a:latin typeface="Arial" panose="020B0604020202020204" pitchFamily="34" charset="0"/>
                <a:ea typeface="ＭＳ Ｐゴシック" pitchFamily="50" charset="-128"/>
                <a:cs typeface="Arial" panose="020B0604020202020204" pitchFamily="34" charset="0"/>
              </a:rPr>
              <a:t>2018</a:t>
            </a:r>
            <a:r>
              <a:rPr lang="ja-JP" altLang="en-US" sz="2800" b="1" dirty="0" smtClean="0">
                <a:solidFill>
                  <a:schemeClr val="tx1"/>
                </a:solidFill>
                <a:latin typeface="Arial" panose="020B0604020202020204" pitchFamily="34" charset="0"/>
                <a:ea typeface="ＭＳ Ｐゴシック" pitchFamily="50" charset="-128"/>
                <a:cs typeface="Arial" panose="020B0604020202020204" pitchFamily="34" charset="0"/>
              </a:rPr>
              <a:t>年</a:t>
            </a:r>
            <a:r>
              <a:rPr lang="en-US" altLang="ja-JP" sz="2800" b="1" dirty="0">
                <a:solidFill>
                  <a:schemeClr val="tx1"/>
                </a:solidFill>
                <a:latin typeface="Arial" panose="020B0604020202020204" pitchFamily="34" charset="0"/>
                <a:ea typeface="ＭＳ Ｐゴシック" pitchFamily="50" charset="-128"/>
                <a:cs typeface="Arial" panose="020B0604020202020204" pitchFamily="34" charset="0"/>
              </a:rPr>
              <a:t>3</a:t>
            </a:r>
            <a:r>
              <a:rPr lang="ja-JP" altLang="en-US" sz="2800" b="1" dirty="0" smtClean="0">
                <a:solidFill>
                  <a:schemeClr val="tx1"/>
                </a:solidFill>
                <a:latin typeface="Arial" panose="020B0604020202020204" pitchFamily="34" charset="0"/>
                <a:ea typeface="ＭＳ Ｐゴシック" pitchFamily="50" charset="-128"/>
                <a:cs typeface="Arial" panose="020B0604020202020204" pitchFamily="34" charset="0"/>
              </a:rPr>
              <a:t>月</a:t>
            </a:r>
            <a:r>
              <a:rPr lang="en-US" altLang="ja-JP" sz="2800" b="1" dirty="0" smtClean="0">
                <a:solidFill>
                  <a:schemeClr val="tx1"/>
                </a:solidFill>
                <a:latin typeface="Arial" panose="020B0604020202020204" pitchFamily="34" charset="0"/>
                <a:ea typeface="ＭＳ Ｐゴシック" pitchFamily="50" charset="-128"/>
                <a:cs typeface="Arial" panose="020B0604020202020204" pitchFamily="34" charset="0"/>
              </a:rPr>
              <a:t>27</a:t>
            </a:r>
            <a:r>
              <a:rPr lang="ja-JP" altLang="en-US" sz="2800" b="1" dirty="0" smtClean="0">
                <a:solidFill>
                  <a:schemeClr val="tx1"/>
                </a:solidFill>
                <a:latin typeface="Arial" panose="020B0604020202020204" pitchFamily="34" charset="0"/>
                <a:ea typeface="ＭＳ Ｐゴシック" pitchFamily="50" charset="-128"/>
                <a:cs typeface="Arial" panose="020B0604020202020204" pitchFamily="34" charset="0"/>
              </a:rPr>
              <a:t>日</a:t>
            </a:r>
            <a:endParaRPr lang="en-US" altLang="ja-JP" sz="2800" b="1" dirty="0" smtClean="0">
              <a:solidFill>
                <a:schemeClr val="tx1"/>
              </a:solidFill>
              <a:latin typeface="Arial" panose="020B0604020202020204" pitchFamily="34" charset="0"/>
              <a:ea typeface="ＭＳ Ｐゴシック" pitchFamily="50" charset="-128"/>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0332" y="144463"/>
            <a:ext cx="1839319" cy="167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7586420" y="263472"/>
            <a:ext cx="1472338" cy="1038386"/>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1640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39" y="612094"/>
            <a:ext cx="8652896" cy="597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左右矢印 1"/>
          <p:cNvSpPr/>
          <p:nvPr/>
        </p:nvSpPr>
        <p:spPr>
          <a:xfrm>
            <a:off x="1076325" y="5200651"/>
            <a:ext cx="2104535" cy="260350"/>
          </a:xfrm>
          <a:prstGeom prst="leftRightArrow">
            <a:avLst>
              <a:gd name="adj1" fmla="val 76829"/>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2015</a:t>
            </a:r>
            <a:r>
              <a:rPr kumimoji="1" lang="ja-JP" altLang="en-US" dirty="0" smtClean="0"/>
              <a:t>年度</a:t>
            </a:r>
            <a:endParaRPr kumimoji="1" lang="ja-JP" altLang="en-US" dirty="0"/>
          </a:p>
        </p:txBody>
      </p:sp>
      <p:sp>
        <p:nvSpPr>
          <p:cNvPr id="10" name="テキスト ボックス 9"/>
          <p:cNvSpPr txBox="1"/>
          <p:nvPr/>
        </p:nvSpPr>
        <p:spPr>
          <a:xfrm>
            <a:off x="340153" y="260648"/>
            <a:ext cx="8136904" cy="646331"/>
          </a:xfrm>
          <a:prstGeom prst="rect">
            <a:avLst/>
          </a:prstGeom>
          <a:noFill/>
        </p:spPr>
        <p:txBody>
          <a:bodyPr wrap="square" rtlCol="0">
            <a:spAutoFit/>
          </a:bodyPr>
          <a:lstStyle/>
          <a:p>
            <a:pPr algn="ctr"/>
            <a:r>
              <a:rPr lang="en-US" altLang="ja-JP"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太陽</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政策的」</a:t>
            </a:r>
            <a:r>
              <a:rPr lang="en-US" altLang="ja-JP" sz="3600" b="1" dirty="0" smtClean="0">
                <a:effectLst>
                  <a:outerShdw blurRad="38100" dist="38100" dir="2700000" algn="tl">
                    <a:srgbClr val="000000">
                      <a:alpha val="43137"/>
                    </a:srgbClr>
                  </a:outerShdw>
                </a:effectLst>
                <a:latin typeface="Times New Roman" panose="02020603050405020304" pitchFamily="18" charset="0"/>
                <a:ea typeface="HGP創英ﾌﾟﾚｾﾞﾝｽEB" pitchFamily="18" charset="-128"/>
                <a:cs typeface="Times New Roman" panose="02020603050405020304" pitchFamily="18" charset="0"/>
              </a:rPr>
              <a:t>CPD</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登録の推移</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8" name="左右矢印 7"/>
          <p:cNvSpPr/>
          <p:nvPr/>
        </p:nvSpPr>
        <p:spPr>
          <a:xfrm>
            <a:off x="3143152" y="5200651"/>
            <a:ext cx="3149600" cy="260350"/>
          </a:xfrm>
          <a:prstGeom prst="leftRightArrow">
            <a:avLst>
              <a:gd name="adj1" fmla="val 76829"/>
              <a:gd name="adj2"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2016</a:t>
            </a:r>
            <a:r>
              <a:rPr kumimoji="1" lang="ja-JP" altLang="en-US" dirty="0" smtClean="0"/>
              <a:t>年度</a:t>
            </a:r>
            <a:endParaRPr kumimoji="1" lang="ja-JP" altLang="en-US" dirty="0"/>
          </a:p>
        </p:txBody>
      </p:sp>
      <p:sp>
        <p:nvSpPr>
          <p:cNvPr id="9" name="左右矢印 8"/>
          <p:cNvSpPr/>
          <p:nvPr/>
        </p:nvSpPr>
        <p:spPr>
          <a:xfrm>
            <a:off x="6289967" y="5200651"/>
            <a:ext cx="2071607" cy="260350"/>
          </a:xfrm>
          <a:prstGeom prst="leftRightArrow">
            <a:avLst>
              <a:gd name="adj1" fmla="val 76829"/>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2017</a:t>
            </a:r>
            <a:r>
              <a:rPr kumimoji="1" lang="ja-JP" altLang="en-US" dirty="0" smtClean="0"/>
              <a:t>年度</a:t>
            </a:r>
            <a:endParaRPr kumimoji="1" lang="ja-JP" altLang="en-US" dirty="0"/>
          </a:p>
        </p:txBody>
      </p:sp>
      <p:sp>
        <p:nvSpPr>
          <p:cNvPr id="3" name="テキスト ボックス 2"/>
          <p:cNvSpPr txBox="1"/>
          <p:nvPr/>
        </p:nvSpPr>
        <p:spPr>
          <a:xfrm>
            <a:off x="7313202" y="2257594"/>
            <a:ext cx="1621410" cy="461665"/>
          </a:xfrm>
          <a:prstGeom prst="rect">
            <a:avLst/>
          </a:prstGeom>
          <a:solidFill>
            <a:srgbClr val="FFCC00"/>
          </a:solidFill>
        </p:spPr>
        <p:txBody>
          <a:bodyPr wrap="square" rtlCol="0">
            <a:spAutoFit/>
          </a:bodyPr>
          <a:lstStyle/>
          <a:p>
            <a:r>
              <a:rPr kumimoji="1" lang="ja-JP" altLang="en-US" sz="2400" b="1" dirty="0" smtClean="0">
                <a:solidFill>
                  <a:schemeClr val="accent6">
                    <a:lumMod val="50000"/>
                  </a:schemeClr>
                </a:solidFill>
                <a:latin typeface="Arial" panose="020B0604020202020204" pitchFamily="34" charset="0"/>
                <a:cs typeface="Arial" panose="020B0604020202020204" pitchFamily="34" charset="0"/>
              </a:rPr>
              <a:t>延べ</a:t>
            </a:r>
            <a:r>
              <a:rPr kumimoji="1" lang="en-US" altLang="ja-JP" sz="2400" b="1" dirty="0" smtClean="0">
                <a:solidFill>
                  <a:schemeClr val="accent6">
                    <a:lumMod val="50000"/>
                  </a:schemeClr>
                </a:solidFill>
                <a:latin typeface="Arial" panose="020B0604020202020204" pitchFamily="34" charset="0"/>
                <a:cs typeface="Arial" panose="020B0604020202020204" pitchFamily="34" charset="0"/>
              </a:rPr>
              <a:t>484</a:t>
            </a:r>
            <a:r>
              <a:rPr kumimoji="1" lang="ja-JP" altLang="en-US" sz="2400" b="1" dirty="0" smtClean="0">
                <a:solidFill>
                  <a:schemeClr val="accent6">
                    <a:lumMod val="50000"/>
                  </a:schemeClr>
                </a:solidFill>
                <a:latin typeface="Arial" panose="020B0604020202020204" pitchFamily="34" charset="0"/>
                <a:cs typeface="Arial" panose="020B0604020202020204" pitchFamily="34" charset="0"/>
              </a:rPr>
              <a:t>件</a:t>
            </a:r>
            <a:endParaRPr kumimoji="1" lang="ja-JP" altLang="en-US" sz="2400" b="1" dirty="0">
              <a:solidFill>
                <a:schemeClr val="accent6">
                  <a:lumMod val="50000"/>
                </a:schemeClr>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7325770" y="3493457"/>
            <a:ext cx="1621410" cy="461665"/>
          </a:xfrm>
          <a:prstGeom prst="rect">
            <a:avLst/>
          </a:prstGeom>
          <a:solidFill>
            <a:srgbClr val="CCFFFF"/>
          </a:solidFill>
        </p:spPr>
        <p:txBody>
          <a:bodyPr wrap="square" rtlCol="0">
            <a:spAutoFit/>
          </a:bodyPr>
          <a:lstStyle/>
          <a:p>
            <a:r>
              <a:rPr kumimoji="1" lang="ja-JP" altLang="en-US" sz="2400" b="1" dirty="0" smtClean="0">
                <a:solidFill>
                  <a:schemeClr val="accent5">
                    <a:lumMod val="75000"/>
                  </a:schemeClr>
                </a:solidFill>
                <a:latin typeface="Arial" panose="020B0604020202020204" pitchFamily="34" charset="0"/>
                <a:cs typeface="Arial" panose="020B0604020202020204" pitchFamily="34" charset="0"/>
              </a:rPr>
              <a:t>実数</a:t>
            </a:r>
            <a:r>
              <a:rPr kumimoji="1" lang="en-US" altLang="ja-JP" sz="2400" b="1" dirty="0" smtClean="0">
                <a:solidFill>
                  <a:schemeClr val="accent5">
                    <a:lumMod val="75000"/>
                  </a:schemeClr>
                </a:solidFill>
                <a:latin typeface="Arial" panose="020B0604020202020204" pitchFamily="34" charset="0"/>
                <a:cs typeface="Arial" panose="020B0604020202020204" pitchFamily="34" charset="0"/>
              </a:rPr>
              <a:t>328</a:t>
            </a:r>
            <a:r>
              <a:rPr kumimoji="1" lang="ja-JP" altLang="en-US" sz="2400" b="1" dirty="0" smtClean="0">
                <a:solidFill>
                  <a:schemeClr val="accent5">
                    <a:lumMod val="75000"/>
                  </a:schemeClr>
                </a:solidFill>
                <a:latin typeface="Arial" panose="020B0604020202020204" pitchFamily="34" charset="0"/>
                <a:cs typeface="Arial" panose="020B0604020202020204" pitchFamily="34" charset="0"/>
              </a:rPr>
              <a:t>名</a:t>
            </a:r>
            <a:endParaRPr kumimoji="1" lang="ja-JP" altLang="en-US" sz="24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2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283" y="1483225"/>
            <a:ext cx="4487863" cy="512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538" y="1485805"/>
            <a:ext cx="4461394" cy="509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40153" y="260648"/>
            <a:ext cx="8136904" cy="646331"/>
          </a:xfrm>
          <a:prstGeom prst="rect">
            <a:avLst/>
          </a:prstGeom>
          <a:noFill/>
        </p:spPr>
        <p:txBody>
          <a:bodyPr wrap="square" rtlCol="0">
            <a:spAutoFit/>
          </a:bodyPr>
          <a:lstStyle/>
          <a:p>
            <a:pPr algn="ctr"/>
            <a:r>
              <a:rPr kumimoji="1"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ＣＰＤ登録実績の現状</a:t>
            </a:r>
            <a:r>
              <a:rPr kumimoji="1" lang="en-US" altLang="ja-JP"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en-US" altLang="ja-JP"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2018.</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３</a:t>
            </a:r>
            <a:r>
              <a:rPr kumimoji="1" lang="en-US" altLang="ja-JP"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2" name="テキスト ボックス 1"/>
          <p:cNvSpPr txBox="1"/>
          <p:nvPr/>
        </p:nvSpPr>
        <p:spPr>
          <a:xfrm>
            <a:off x="481641" y="978056"/>
            <a:ext cx="4298623" cy="461665"/>
          </a:xfrm>
          <a:prstGeom prst="rect">
            <a:avLst/>
          </a:prstGeom>
          <a:noFill/>
        </p:spPr>
        <p:txBody>
          <a:bodyPr wrap="square" rtlCol="0">
            <a:spAutoFit/>
          </a:bodyPr>
          <a:lstStyle/>
          <a:p>
            <a:r>
              <a:rPr kumimoji="1" lang="ja-JP" altLang="en-US" sz="2400" dirty="0" smtClean="0"/>
              <a:t>分野別 推奨</a:t>
            </a:r>
            <a:r>
              <a:rPr kumimoji="1" lang="en-US" altLang="ja-JP" sz="2400" dirty="0" smtClean="0"/>
              <a:t>CPD</a:t>
            </a:r>
            <a:r>
              <a:rPr kumimoji="1" lang="ja-JP" altLang="en-US" sz="2400" dirty="0" smtClean="0"/>
              <a:t>プログラム数</a:t>
            </a:r>
            <a:endParaRPr kumimoji="1" lang="ja-JP" altLang="en-US" sz="2400" dirty="0"/>
          </a:p>
        </p:txBody>
      </p:sp>
      <p:sp>
        <p:nvSpPr>
          <p:cNvPr id="8" name="テキスト ボックス 7"/>
          <p:cNvSpPr txBox="1"/>
          <p:nvPr/>
        </p:nvSpPr>
        <p:spPr>
          <a:xfrm>
            <a:off x="4874326" y="984903"/>
            <a:ext cx="2994584" cy="461665"/>
          </a:xfrm>
          <a:prstGeom prst="rect">
            <a:avLst/>
          </a:prstGeom>
          <a:noFill/>
        </p:spPr>
        <p:txBody>
          <a:bodyPr wrap="square" rtlCol="0">
            <a:spAutoFit/>
          </a:bodyPr>
          <a:lstStyle/>
          <a:p>
            <a:r>
              <a:rPr kumimoji="1" lang="ja-JP" altLang="en-US" sz="2400" dirty="0" smtClean="0"/>
              <a:t>分野別 </a:t>
            </a:r>
            <a:r>
              <a:rPr kumimoji="1" lang="en-US" altLang="ja-JP" sz="2400" dirty="0" smtClean="0"/>
              <a:t>CPD</a:t>
            </a:r>
            <a:r>
              <a:rPr kumimoji="1" lang="ja-JP" altLang="en-US" sz="2400" dirty="0" smtClean="0"/>
              <a:t>登録件数</a:t>
            </a:r>
            <a:endParaRPr kumimoji="1" lang="ja-JP" altLang="en-US" sz="2400" dirty="0"/>
          </a:p>
        </p:txBody>
      </p:sp>
      <p:grpSp>
        <p:nvGrpSpPr>
          <p:cNvPr id="27" name="グループ化 26"/>
          <p:cNvGrpSpPr/>
          <p:nvPr/>
        </p:nvGrpSpPr>
        <p:grpSpPr>
          <a:xfrm>
            <a:off x="490195" y="1653561"/>
            <a:ext cx="7543014" cy="3832838"/>
            <a:chOff x="490195" y="1644134"/>
            <a:chExt cx="7543014" cy="3832838"/>
          </a:xfrm>
        </p:grpSpPr>
        <p:sp>
          <p:nvSpPr>
            <p:cNvPr id="3" name="円/楕円 2"/>
            <p:cNvSpPr/>
            <p:nvPr/>
          </p:nvSpPr>
          <p:spPr>
            <a:xfrm>
              <a:off x="490195" y="1659118"/>
              <a:ext cx="565608" cy="3733014"/>
            </a:xfrm>
            <a:prstGeom prst="ellipse">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082619" y="2168164"/>
              <a:ext cx="565608" cy="3223967"/>
            </a:xfrm>
            <a:prstGeom prst="ellipse">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467601" y="1828800"/>
              <a:ext cx="565608" cy="3563332"/>
            </a:xfrm>
            <a:prstGeom prst="ellipse">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961588" y="4223207"/>
              <a:ext cx="565608" cy="1253765"/>
            </a:xfrm>
            <a:prstGeom prst="ellipse">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21315" y="1644134"/>
              <a:ext cx="2064471" cy="369332"/>
            </a:xfrm>
            <a:prstGeom prst="rect">
              <a:avLst/>
            </a:prstGeom>
            <a:solidFill>
              <a:schemeClr val="accent6">
                <a:lumMod val="40000"/>
                <a:lumOff val="60000"/>
              </a:schemeClr>
            </a:solidFill>
            <a:ln>
              <a:noFill/>
            </a:ln>
            <a:effectLst>
              <a:outerShdw blurRad="50800" dist="38100" dir="2700000" algn="tl" rotWithShape="0">
                <a:schemeClr val="accent6">
                  <a:lumMod val="75000"/>
                  <a:alpha val="40000"/>
                </a:schemeClr>
              </a:outerShdw>
            </a:effectLst>
          </p:spPr>
          <p:txBody>
            <a:bodyPr wrap="square" rtlCol="0">
              <a:spAutoFit/>
            </a:bodyPr>
            <a:lstStyle/>
            <a:p>
              <a:r>
                <a:rPr kumimoji="1" lang="ja-JP" altLang="en-US" dirty="0" smtClean="0"/>
                <a:t>安全性向上に密着</a:t>
              </a:r>
              <a:endParaRPr kumimoji="1" lang="ja-JP" altLang="en-US" dirty="0"/>
            </a:p>
          </p:txBody>
        </p:sp>
        <p:cxnSp>
          <p:nvCxnSpPr>
            <p:cNvPr id="6" name="直線コネクタ 5"/>
            <p:cNvCxnSpPr/>
            <p:nvPr/>
          </p:nvCxnSpPr>
          <p:spPr>
            <a:xfrm flipH="1">
              <a:off x="933254" y="1828800"/>
              <a:ext cx="1688061"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4" idx="2"/>
            </p:cNvCxnSpPr>
            <p:nvPr/>
          </p:nvCxnSpPr>
          <p:spPr>
            <a:xfrm flipH="1">
              <a:off x="3244392" y="2013466"/>
              <a:ext cx="409159" cy="220974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endCxn id="11" idx="1"/>
            </p:cNvCxnSpPr>
            <p:nvPr/>
          </p:nvCxnSpPr>
          <p:spPr>
            <a:xfrm>
              <a:off x="4402982" y="2028450"/>
              <a:ext cx="762468" cy="61185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4" idx="3"/>
              <a:endCxn id="12" idx="0"/>
            </p:cNvCxnSpPr>
            <p:nvPr/>
          </p:nvCxnSpPr>
          <p:spPr>
            <a:xfrm>
              <a:off x="4685786" y="1828800"/>
              <a:ext cx="3064619"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61" name="グループ化 2060"/>
          <p:cNvGrpSpPr/>
          <p:nvPr/>
        </p:nvGrpSpPr>
        <p:grpSpPr>
          <a:xfrm>
            <a:off x="933254" y="2334376"/>
            <a:ext cx="7752764" cy="3142596"/>
            <a:chOff x="933254" y="2334376"/>
            <a:chExt cx="7752764" cy="3142596"/>
          </a:xfrm>
        </p:grpSpPr>
        <p:grpSp>
          <p:nvGrpSpPr>
            <p:cNvPr id="2055" name="グループ化 2054"/>
            <p:cNvGrpSpPr/>
            <p:nvPr/>
          </p:nvGrpSpPr>
          <p:grpSpPr>
            <a:xfrm>
              <a:off x="933254" y="2334376"/>
              <a:ext cx="7752764" cy="3142596"/>
              <a:chOff x="933254" y="2334376"/>
              <a:chExt cx="7752764" cy="3142596"/>
            </a:xfrm>
          </p:grpSpPr>
          <p:sp>
            <p:nvSpPr>
              <p:cNvPr id="31" name="テキスト ボックス 30"/>
              <p:cNvSpPr txBox="1"/>
              <p:nvPr/>
            </p:nvSpPr>
            <p:spPr>
              <a:xfrm>
                <a:off x="3489698" y="3497340"/>
                <a:ext cx="1196088" cy="646331"/>
              </a:xfrm>
              <a:prstGeom prst="rect">
                <a:avLst/>
              </a:prstGeom>
              <a:solidFill>
                <a:schemeClr val="accent1">
                  <a:lumMod val="40000"/>
                  <a:lumOff val="60000"/>
                </a:schemeClr>
              </a:solidFill>
              <a:ln>
                <a:noFill/>
              </a:ln>
              <a:effectLst>
                <a:outerShdw blurRad="50800" dist="38100" dir="2700000" algn="tl" rotWithShape="0">
                  <a:srgbClr val="002060">
                    <a:alpha val="40000"/>
                  </a:srgbClr>
                </a:outerShdw>
              </a:effectLst>
            </p:spPr>
            <p:txBody>
              <a:bodyPr wrap="square" rtlCol="0">
                <a:spAutoFit/>
              </a:bodyPr>
              <a:lstStyle/>
              <a:p>
                <a:pPr algn="ctr"/>
                <a:r>
                  <a:rPr kumimoji="1" lang="ja-JP" altLang="en-US" dirty="0" smtClean="0"/>
                  <a:t>原子力の社会性</a:t>
                </a:r>
                <a:endParaRPr kumimoji="1" lang="ja-JP" altLang="en-US" dirty="0"/>
              </a:p>
            </p:txBody>
          </p:sp>
          <p:sp>
            <p:nvSpPr>
              <p:cNvPr id="32" name="円/楕円 31"/>
              <p:cNvSpPr/>
              <p:nvPr/>
            </p:nvSpPr>
            <p:spPr>
              <a:xfrm>
                <a:off x="933254" y="4765249"/>
                <a:ext cx="417922" cy="626883"/>
              </a:xfrm>
              <a:prstGeom prst="ellipse">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3735703" y="4765249"/>
                <a:ext cx="417922" cy="626883"/>
              </a:xfrm>
              <a:prstGeom prst="ellipse">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471351" y="4397606"/>
                <a:ext cx="417922" cy="996097"/>
              </a:xfrm>
              <a:prstGeom prst="ellipse">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8191893" y="2334376"/>
                <a:ext cx="494125" cy="3142596"/>
              </a:xfrm>
              <a:prstGeom prst="ellipse">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31" idx="1"/>
              </p:cNvCxnSpPr>
              <p:nvPr/>
            </p:nvCxnSpPr>
            <p:spPr>
              <a:xfrm flipH="1">
                <a:off x="1263192" y="3820506"/>
                <a:ext cx="2226506" cy="9447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33" idx="0"/>
              </p:cNvCxnSpPr>
              <p:nvPr/>
            </p:nvCxnSpPr>
            <p:spPr>
              <a:xfrm>
                <a:off x="3944664" y="4162472"/>
                <a:ext cx="0" cy="6027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34" idx="1"/>
              </p:cNvCxnSpPr>
              <p:nvPr/>
            </p:nvCxnSpPr>
            <p:spPr>
              <a:xfrm>
                <a:off x="4153625" y="4162472"/>
                <a:ext cx="1378929" cy="3810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4675958" y="3031313"/>
                <a:ext cx="3515935" cy="69693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9" name="円/楕円 48"/>
            <p:cNvSpPr/>
            <p:nvPr/>
          </p:nvSpPr>
          <p:spPr>
            <a:xfrm>
              <a:off x="3426522" y="4895654"/>
              <a:ext cx="417922" cy="501192"/>
            </a:xfrm>
            <a:prstGeom prst="ellipse">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7882597" y="4666268"/>
              <a:ext cx="417922" cy="730578"/>
            </a:xfrm>
            <a:prstGeom prst="ellipse">
              <a:avLst/>
            </a:prstGeom>
            <a:noFill/>
            <a:ln w="190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31" idx="3"/>
              <a:endCxn id="50" idx="0"/>
            </p:cNvCxnSpPr>
            <p:nvPr/>
          </p:nvCxnSpPr>
          <p:spPr>
            <a:xfrm>
              <a:off x="4685786" y="3820506"/>
              <a:ext cx="3405772" cy="845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線コネクタ 53"/>
            <p:cNvCxnSpPr>
              <a:endCxn id="49" idx="0"/>
            </p:cNvCxnSpPr>
            <p:nvPr/>
          </p:nvCxnSpPr>
          <p:spPr>
            <a:xfrm flipH="1">
              <a:off x="3635483" y="4162472"/>
              <a:ext cx="208961" cy="733182"/>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3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61"/>
                                        </p:tgtEl>
                                        <p:attrNameLst>
                                          <p:attrName>style.visibility</p:attrName>
                                        </p:attrNameLst>
                                      </p:cBhvr>
                                      <p:to>
                                        <p:strVal val="visible"/>
                                      </p:to>
                                    </p:set>
                                    <p:animEffect transition="in" filter="dissolve">
                                      <p:cBhvr>
                                        <p:cTn id="12"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0153" y="260648"/>
            <a:ext cx="8136904" cy="646331"/>
          </a:xfrm>
          <a:prstGeom prst="rect">
            <a:avLst/>
          </a:prstGeom>
          <a:noFill/>
        </p:spPr>
        <p:txBody>
          <a:bodyPr wrap="square" rtlCol="0">
            <a:spAutoFit/>
          </a:bodyPr>
          <a:lstStyle/>
          <a:p>
            <a:pPr algn="ctr"/>
            <a:r>
              <a:rPr kumimoji="1"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ＣＰＤ登録実績の現状</a:t>
            </a:r>
            <a:r>
              <a:rPr kumimoji="1" lang="en-US" altLang="ja-JP"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en-US" altLang="ja-JP"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2018.</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３</a:t>
            </a:r>
            <a:r>
              <a:rPr kumimoji="1" lang="en-US" altLang="ja-JP"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pSp>
        <p:nvGrpSpPr>
          <p:cNvPr id="5" name="グループ化 4"/>
          <p:cNvGrpSpPr/>
          <p:nvPr/>
        </p:nvGrpSpPr>
        <p:grpSpPr>
          <a:xfrm>
            <a:off x="0" y="1222572"/>
            <a:ext cx="9144000" cy="5055680"/>
            <a:chOff x="466841" y="1458242"/>
            <a:chExt cx="8379215" cy="4379913"/>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41" y="1458242"/>
              <a:ext cx="3941763"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1343" y="1458242"/>
              <a:ext cx="468471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3320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0153" y="260648"/>
            <a:ext cx="8136904" cy="646331"/>
          </a:xfrm>
          <a:prstGeom prst="rect">
            <a:avLst/>
          </a:prstGeom>
          <a:noFill/>
        </p:spPr>
        <p:txBody>
          <a:bodyPr wrap="square" rtlCol="0">
            <a:spAutoFit/>
          </a:bodyPr>
          <a:lstStyle/>
          <a:p>
            <a:pPr algn="ctr"/>
            <a:r>
              <a:rPr kumimoji="1"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「リピーター」の伸び悩み</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14196"/>
            <a:ext cx="8946038" cy="550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左右矢印 1"/>
          <p:cNvSpPr/>
          <p:nvPr/>
        </p:nvSpPr>
        <p:spPr>
          <a:xfrm>
            <a:off x="1253458" y="5354389"/>
            <a:ext cx="2109722" cy="243895"/>
          </a:xfrm>
          <a:prstGeom prst="leftRightArrow">
            <a:avLst>
              <a:gd name="adj1" fmla="val 76829"/>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2015</a:t>
            </a:r>
            <a:r>
              <a:rPr kumimoji="1" lang="ja-JP" altLang="en-US" dirty="0" smtClean="0"/>
              <a:t>年度</a:t>
            </a:r>
            <a:endParaRPr kumimoji="1" lang="ja-JP" altLang="en-US" dirty="0"/>
          </a:p>
        </p:txBody>
      </p:sp>
      <p:sp>
        <p:nvSpPr>
          <p:cNvPr id="8" name="左右矢印 7"/>
          <p:cNvSpPr/>
          <p:nvPr/>
        </p:nvSpPr>
        <p:spPr>
          <a:xfrm>
            <a:off x="3363180" y="5354389"/>
            <a:ext cx="3071998" cy="243895"/>
          </a:xfrm>
          <a:prstGeom prst="leftRightArrow">
            <a:avLst>
              <a:gd name="adj1" fmla="val 76829"/>
              <a:gd name="adj2"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2016</a:t>
            </a:r>
            <a:r>
              <a:rPr kumimoji="1" lang="ja-JP" altLang="en-US" dirty="0" smtClean="0"/>
              <a:t>年度</a:t>
            </a:r>
            <a:endParaRPr kumimoji="1" lang="ja-JP" altLang="en-US" dirty="0"/>
          </a:p>
        </p:txBody>
      </p:sp>
      <p:sp>
        <p:nvSpPr>
          <p:cNvPr id="9" name="左右矢印 8"/>
          <p:cNvSpPr/>
          <p:nvPr/>
        </p:nvSpPr>
        <p:spPr>
          <a:xfrm>
            <a:off x="6435178" y="5354389"/>
            <a:ext cx="2125869" cy="243895"/>
          </a:xfrm>
          <a:prstGeom prst="leftRightArrow">
            <a:avLst>
              <a:gd name="adj1" fmla="val 76829"/>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2017</a:t>
            </a:r>
            <a:r>
              <a:rPr kumimoji="1" lang="ja-JP" altLang="en-US" dirty="0" smtClean="0"/>
              <a:t>年度</a:t>
            </a:r>
            <a:endParaRPr kumimoji="1" lang="ja-JP" altLang="en-US" dirty="0"/>
          </a:p>
        </p:txBody>
      </p:sp>
      <p:cxnSp>
        <p:nvCxnSpPr>
          <p:cNvPr id="11" name="直線コネクタ 10"/>
          <p:cNvCxnSpPr/>
          <p:nvPr/>
        </p:nvCxnSpPr>
        <p:spPr>
          <a:xfrm>
            <a:off x="4494776" y="4072898"/>
            <a:ext cx="20355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90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23533" y="1032466"/>
            <a:ext cx="1874149" cy="37212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16472" y="282509"/>
            <a:ext cx="7225259" cy="584775"/>
          </a:xfrm>
          <a:prstGeom prst="rect">
            <a:avLst/>
          </a:prstGeom>
          <a:noFill/>
        </p:spPr>
        <p:txBody>
          <a:bodyPr wrap="square" rtlCol="0">
            <a:spAutoFit/>
          </a:bodyPr>
          <a:lstStyle/>
          <a:p>
            <a:pPr algn="ct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現状 及び 今そこにある課題</a:t>
            </a:r>
            <a:endParaRPr kumimoji="1"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5" name="正方形/長方形 4"/>
          <p:cNvSpPr/>
          <p:nvPr/>
        </p:nvSpPr>
        <p:spPr>
          <a:xfrm>
            <a:off x="3279882" y="3685881"/>
            <a:ext cx="4007039" cy="355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115461" y="5503642"/>
            <a:ext cx="1171460" cy="27337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622477" y="4674105"/>
            <a:ext cx="1171460" cy="27337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34715" y="1027761"/>
            <a:ext cx="8388774" cy="5170646"/>
          </a:xfrm>
          <a:prstGeom prst="rect">
            <a:avLst/>
          </a:prstGeom>
          <a:noFill/>
        </p:spPr>
        <p:txBody>
          <a:bodyPr wrap="square" rtlCol="0">
            <a:spAutoFit/>
          </a:bodyPr>
          <a:lstStyle/>
          <a:p>
            <a:pPr marL="457200" indent="-457200">
              <a:buFont typeface="+mj-lt"/>
              <a:buAutoNum type="arabicPeriod"/>
            </a:pPr>
            <a:r>
              <a:rPr lang="ja-JP" altLang="en-US" sz="2400" b="1" dirty="0" smtClean="0">
                <a:solidFill>
                  <a:srgbClr val="002060"/>
                </a:solidFill>
                <a:latin typeface="Arial" pitchFamily="34" charset="0"/>
                <a:cs typeface="Arial" pitchFamily="34" charset="0"/>
              </a:rPr>
              <a:t>太陽政策的</a:t>
            </a:r>
            <a:r>
              <a:rPr lang="en-US" altLang="ja-JP" sz="2400" b="1" dirty="0" smtClean="0">
                <a:solidFill>
                  <a:srgbClr val="002060"/>
                </a:solidFill>
                <a:latin typeface="Arial" pitchFamily="34" charset="0"/>
                <a:cs typeface="Arial" pitchFamily="34" charset="0"/>
              </a:rPr>
              <a:t>CPD</a:t>
            </a:r>
            <a:r>
              <a:rPr lang="ja-JP" altLang="en-US" sz="2400" b="1" dirty="0" smtClean="0">
                <a:solidFill>
                  <a:srgbClr val="002060"/>
                </a:solidFill>
                <a:latin typeface="Arial" pitchFamily="34" charset="0"/>
                <a:cs typeface="Arial" pitchFamily="34" charset="0"/>
              </a:rPr>
              <a:t>に一定の</a:t>
            </a:r>
            <a:r>
              <a:rPr lang="ja-JP" altLang="en-US" sz="2400" b="1" dirty="0" smtClean="0">
                <a:solidFill>
                  <a:srgbClr val="FF0000"/>
                </a:solidFill>
                <a:latin typeface="Arial" pitchFamily="34" charset="0"/>
                <a:cs typeface="Arial" pitchFamily="34" charset="0"/>
              </a:rPr>
              <a:t>進展</a:t>
            </a:r>
            <a:r>
              <a:rPr lang="ja-JP" altLang="en-US" sz="2400" b="1" dirty="0" smtClean="0">
                <a:solidFill>
                  <a:srgbClr val="002060"/>
                </a:solidFill>
                <a:latin typeface="Arial" pitchFamily="34" charset="0"/>
                <a:cs typeface="Arial" pitchFamily="34" charset="0"/>
              </a:rPr>
              <a:t>あるも</a:t>
            </a:r>
            <a:r>
              <a:rPr lang="ja-JP" altLang="en-US" sz="2400" b="1" dirty="0">
                <a:solidFill>
                  <a:srgbClr val="FF0000"/>
                </a:solidFill>
                <a:latin typeface="Arial" pitchFamily="34" charset="0"/>
                <a:cs typeface="Arial" pitchFamily="34" charset="0"/>
              </a:rPr>
              <a:t>既に</a:t>
            </a:r>
            <a:r>
              <a:rPr lang="ja-JP" altLang="en-US" sz="2400" b="1" dirty="0" smtClean="0">
                <a:solidFill>
                  <a:srgbClr val="FF0000"/>
                </a:solidFill>
                <a:latin typeface="Arial" pitchFamily="34" charset="0"/>
                <a:cs typeface="Arial" pitchFamily="34" charset="0"/>
              </a:rPr>
              <a:t>失速気味</a:t>
            </a:r>
            <a:endParaRPr lang="en-US" altLang="ja-JP" sz="2400" b="1" dirty="0" smtClean="0">
              <a:solidFill>
                <a:srgbClr val="FF0000"/>
              </a:solidFill>
              <a:latin typeface="Arial" pitchFamily="34" charset="0"/>
              <a:cs typeface="Arial" pitchFamily="34" charset="0"/>
            </a:endParaRPr>
          </a:p>
          <a:p>
            <a:endParaRPr lang="en-US" altLang="ja-JP" sz="800" b="1" dirty="0">
              <a:solidFill>
                <a:srgbClr val="FF0000"/>
              </a:solidFill>
              <a:latin typeface="Arial" pitchFamily="34" charset="0"/>
              <a:cs typeface="Arial" pitchFamily="34" charset="0"/>
            </a:endParaRPr>
          </a:p>
          <a:p>
            <a:pPr marL="720000" indent="-342900">
              <a:buFont typeface="Wingdings" pitchFamily="2" charset="2"/>
              <a:buChar char="ü"/>
            </a:pPr>
            <a:r>
              <a:rPr lang="ja-JP" altLang="en-US" sz="2000" b="1" dirty="0" smtClean="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安全性向上</a:t>
            </a:r>
            <a:r>
              <a:rPr lang="ja-JP" altLang="en-US" sz="2000" b="1" dirty="0" smtClean="0">
                <a:solidFill>
                  <a:srgbClr val="002060"/>
                </a:solidFill>
                <a:latin typeface="Arial" panose="020B0604020202020204" pitchFamily="34" charset="0"/>
                <a:cs typeface="Arial" panose="020B0604020202020204" pitchFamily="34" charset="0"/>
              </a:rPr>
              <a:t>、倫理を含めた</a:t>
            </a:r>
            <a:r>
              <a:rPr lang="ja-JP" altLang="en-US" sz="2000" b="1" dirty="0" smtClean="0">
                <a:solidFill>
                  <a:srgbClr val="FF0000"/>
                </a:solidFill>
                <a:latin typeface="Arial" panose="020B0604020202020204" pitchFamily="34" charset="0"/>
                <a:cs typeface="Arial" panose="020B0604020202020204" pitchFamily="34" charset="0"/>
              </a:rPr>
              <a:t>原子力の社会性</a:t>
            </a:r>
            <a:r>
              <a:rPr lang="ja-JP" altLang="en-US" sz="2000" b="1" dirty="0" smtClean="0">
                <a:solidFill>
                  <a:srgbClr val="002060"/>
                </a:solidFill>
                <a:latin typeface="Arial" panose="020B0604020202020204" pitchFamily="34" charset="0"/>
                <a:cs typeface="Arial" panose="020B0604020202020204" pitchFamily="34" charset="0"/>
              </a:rPr>
              <a:t>関連分野に進展 あるも、 </a:t>
            </a:r>
            <a:endParaRPr lang="en-US" altLang="ja-JP" sz="2000" b="1" dirty="0" smtClean="0">
              <a:solidFill>
                <a:srgbClr val="002060"/>
              </a:solidFill>
              <a:latin typeface="Arial" panose="020B0604020202020204" pitchFamily="34" charset="0"/>
              <a:cs typeface="Arial" panose="020B0604020202020204" pitchFamily="34" charset="0"/>
            </a:endParaRPr>
          </a:p>
          <a:p>
            <a:pPr marL="377100"/>
            <a:r>
              <a:rPr lang="en-US" altLang="ja-JP" sz="2000" b="1" dirty="0">
                <a:solidFill>
                  <a:srgbClr val="002060"/>
                </a:solidFill>
                <a:latin typeface="Arial" panose="020B0604020202020204" pitchFamily="34" charset="0"/>
                <a:cs typeface="Arial" panose="020B0604020202020204" pitchFamily="34" charset="0"/>
              </a:rPr>
              <a:t> </a:t>
            </a:r>
            <a:r>
              <a:rPr lang="en-US" altLang="ja-JP" sz="2000" b="1" dirty="0" smtClean="0">
                <a:solidFill>
                  <a:srgbClr val="002060"/>
                </a:solidFill>
                <a:latin typeface="Arial" panose="020B0604020202020204" pitchFamily="34" charset="0"/>
                <a:cs typeface="Arial" panose="020B0604020202020204" pitchFamily="34" charset="0"/>
              </a:rPr>
              <a:t>     2016</a:t>
            </a:r>
            <a:r>
              <a:rPr lang="ja-JP" altLang="en-US" sz="2000" b="1" dirty="0" smtClean="0">
                <a:solidFill>
                  <a:srgbClr val="002060"/>
                </a:solidFill>
                <a:latin typeface="Arial" panose="020B0604020202020204" pitchFamily="34" charset="0"/>
                <a:cs typeface="Arial" panose="020B0604020202020204" pitchFamily="34" charset="0"/>
              </a:rPr>
              <a:t>年度をピークとして</a:t>
            </a:r>
            <a:r>
              <a:rPr lang="en-US" altLang="ja-JP" sz="2000" b="1" dirty="0" smtClean="0">
                <a:solidFill>
                  <a:srgbClr val="002060"/>
                </a:solidFill>
                <a:latin typeface="Arial" panose="020B0604020202020204" pitchFamily="34" charset="0"/>
                <a:cs typeface="Arial" panose="020B0604020202020204" pitchFamily="34" charset="0"/>
              </a:rPr>
              <a:t>2017</a:t>
            </a:r>
            <a:r>
              <a:rPr lang="ja-JP" altLang="en-US" sz="2000" b="1" dirty="0" smtClean="0">
                <a:solidFill>
                  <a:srgbClr val="002060"/>
                </a:solidFill>
                <a:latin typeface="Arial" panose="020B0604020202020204" pitchFamily="34" charset="0"/>
                <a:cs typeface="Arial" panose="020B0604020202020204" pitchFamily="34" charset="0"/>
              </a:rPr>
              <a:t>年度は既に登録</a:t>
            </a:r>
            <a:r>
              <a:rPr lang="ja-JP" altLang="en-US" sz="2000" b="1" dirty="0" smtClean="0">
                <a:solidFill>
                  <a:srgbClr val="FF0000"/>
                </a:solidFill>
                <a:latin typeface="Arial" panose="020B0604020202020204" pitchFamily="34" charset="0"/>
                <a:cs typeface="Arial" panose="020B0604020202020204" pitchFamily="34" charset="0"/>
              </a:rPr>
              <a:t>プログラム数漸減 </a:t>
            </a:r>
            <a:endParaRPr lang="en-US" altLang="ja-JP" sz="2000" b="1" dirty="0" smtClean="0">
              <a:solidFill>
                <a:srgbClr val="FF000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002060"/>
                </a:solidFill>
                <a:latin typeface="Arial" panose="020B0604020202020204" pitchFamily="34" charset="0"/>
                <a:cs typeface="Arial" panose="020B0604020202020204" pitchFamily="34" charset="0"/>
              </a:rPr>
              <a:t>当初より原子力・放射線の</a:t>
            </a:r>
            <a:r>
              <a:rPr lang="ja-JP" altLang="en-US" sz="2000" b="1" dirty="0" smtClean="0">
                <a:solidFill>
                  <a:srgbClr val="FF0000"/>
                </a:solidFill>
                <a:latin typeface="Arial" panose="020B0604020202020204" pitchFamily="34" charset="0"/>
                <a:cs typeface="Arial" panose="020B0604020202020204" pitchFamily="34" charset="0"/>
              </a:rPr>
              <a:t>基礎基盤分野で低調</a:t>
            </a:r>
            <a:endParaRPr lang="en-US" altLang="ja-JP" sz="2000" b="1" dirty="0" smtClean="0">
              <a:solidFill>
                <a:srgbClr val="FF000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002060"/>
                </a:solidFill>
                <a:latin typeface="Arial" panose="020B0604020202020204" pitchFamily="34" charset="0"/>
                <a:cs typeface="Arial" panose="020B0604020202020204" pitchFamily="34" charset="0"/>
              </a:rPr>
              <a:t>各部会の</a:t>
            </a:r>
            <a:r>
              <a:rPr lang="ja-JP" altLang="en-US" sz="2000" b="1" dirty="0" smtClean="0">
                <a:solidFill>
                  <a:srgbClr val="FF0000"/>
                </a:solidFill>
                <a:latin typeface="Arial" panose="020B0604020202020204" pitchFamily="34" charset="0"/>
                <a:cs typeface="Arial" panose="020B0604020202020204" pitchFamily="34" charset="0"/>
              </a:rPr>
              <a:t>夏期セミナー登録が定着せず</a:t>
            </a:r>
            <a:endParaRPr lang="en-US" altLang="ja-JP" sz="2000" b="1" dirty="0" smtClean="0">
              <a:solidFill>
                <a:srgbClr val="FF0000"/>
              </a:solidFill>
              <a:latin typeface="Arial" panose="020B0604020202020204" pitchFamily="34" charset="0"/>
              <a:cs typeface="Arial" panose="020B0604020202020204" pitchFamily="34" charset="0"/>
            </a:endParaRPr>
          </a:p>
          <a:p>
            <a:pPr marL="377100"/>
            <a:r>
              <a:rPr lang="ja-JP" altLang="en-US" sz="2000" b="1" dirty="0" smtClean="0">
                <a:solidFill>
                  <a:srgbClr val="002060"/>
                </a:solidFill>
                <a:latin typeface="Arial" panose="020B0604020202020204" pitchFamily="34" charset="0"/>
                <a:cs typeface="Arial" panose="020B0604020202020204" pitchFamily="34" charset="0"/>
              </a:rPr>
              <a:t>　　（</a:t>
            </a:r>
            <a:r>
              <a:rPr lang="en-US" altLang="ja-JP" sz="2000" b="1" dirty="0" smtClean="0">
                <a:solidFill>
                  <a:srgbClr val="002060"/>
                </a:solidFill>
                <a:latin typeface="Arial" panose="020B0604020202020204" pitchFamily="34" charset="0"/>
                <a:cs typeface="Arial" panose="020B0604020202020204" pitchFamily="34" charset="0"/>
              </a:rPr>
              <a:t>2016</a:t>
            </a:r>
            <a:r>
              <a:rPr lang="ja-JP" altLang="en-US" sz="2000" b="1" dirty="0" smtClean="0">
                <a:solidFill>
                  <a:srgbClr val="002060"/>
                </a:solidFill>
                <a:latin typeface="Arial" panose="020B0604020202020204" pitchFamily="34" charset="0"/>
                <a:cs typeface="Arial" panose="020B0604020202020204" pitchFamily="34" charset="0"/>
              </a:rPr>
              <a:t>年度：</a:t>
            </a:r>
            <a:r>
              <a:rPr lang="en-US" altLang="ja-JP" sz="2000" b="1" dirty="0" smtClean="0">
                <a:solidFill>
                  <a:srgbClr val="002060"/>
                </a:solidFill>
                <a:latin typeface="Arial" panose="020B0604020202020204" pitchFamily="34" charset="0"/>
                <a:cs typeface="Arial" panose="020B0604020202020204" pitchFamily="34" charset="0"/>
              </a:rPr>
              <a:t>4</a:t>
            </a:r>
            <a:r>
              <a:rPr lang="ja-JP" altLang="en-US" sz="2000" b="1" dirty="0" smtClean="0">
                <a:solidFill>
                  <a:srgbClr val="002060"/>
                </a:solidFill>
                <a:latin typeface="Arial" panose="020B0604020202020204" pitchFamily="34" charset="0"/>
                <a:cs typeface="Arial" panose="020B0604020202020204" pitchFamily="34" charset="0"/>
              </a:rPr>
              <a:t>部会 </a:t>
            </a:r>
            <a:r>
              <a:rPr lang="en-US" altLang="ja-JP" sz="2000" b="1" dirty="0" smtClean="0">
                <a:solidFill>
                  <a:srgbClr val="002060"/>
                </a:solidFill>
                <a:latin typeface="Arial" panose="020B0604020202020204" pitchFamily="34" charset="0"/>
                <a:cs typeface="Arial" panose="020B0604020202020204" pitchFamily="34" charset="0"/>
              </a:rPr>
              <a:t>74</a:t>
            </a:r>
            <a:r>
              <a:rPr lang="ja-JP" altLang="en-US" sz="2000" b="1" dirty="0" smtClean="0">
                <a:solidFill>
                  <a:srgbClr val="002060"/>
                </a:solidFill>
                <a:latin typeface="Arial" panose="020B0604020202020204" pitchFamily="34" charset="0"/>
                <a:cs typeface="Arial" panose="020B0604020202020204" pitchFamily="34" charset="0"/>
              </a:rPr>
              <a:t>件登録　⇒　</a:t>
            </a:r>
            <a:r>
              <a:rPr lang="en-US" altLang="ja-JP" sz="2000" b="1" dirty="0" smtClean="0">
                <a:solidFill>
                  <a:srgbClr val="002060"/>
                </a:solidFill>
                <a:latin typeface="Arial" panose="020B0604020202020204" pitchFamily="34" charset="0"/>
                <a:cs typeface="Arial" panose="020B0604020202020204" pitchFamily="34" charset="0"/>
              </a:rPr>
              <a:t>2017</a:t>
            </a:r>
            <a:r>
              <a:rPr lang="ja-JP" altLang="en-US" sz="2000" b="1" dirty="0" smtClean="0">
                <a:solidFill>
                  <a:srgbClr val="002060"/>
                </a:solidFill>
                <a:latin typeface="Arial" panose="020B0604020202020204" pitchFamily="34" charset="0"/>
                <a:cs typeface="Arial" panose="020B0604020202020204" pitchFamily="34" charset="0"/>
              </a:rPr>
              <a:t>年度</a:t>
            </a:r>
            <a:r>
              <a:rPr lang="en-US" altLang="ja-JP" sz="2000" b="1" dirty="0" smtClean="0">
                <a:solidFill>
                  <a:srgbClr val="002060"/>
                </a:solidFill>
                <a:latin typeface="Arial" panose="020B0604020202020204" pitchFamily="34" charset="0"/>
                <a:cs typeface="Arial" panose="020B0604020202020204" pitchFamily="34" charset="0"/>
              </a:rPr>
              <a:t>:</a:t>
            </a:r>
            <a:r>
              <a:rPr lang="ja-JP" altLang="en-US" sz="2000" b="1" dirty="0">
                <a:solidFill>
                  <a:srgbClr val="002060"/>
                </a:solidFill>
                <a:latin typeface="Arial" panose="020B0604020202020204" pitchFamily="34" charset="0"/>
                <a:cs typeface="Arial" panose="020B0604020202020204" pitchFamily="34" charset="0"/>
              </a:rPr>
              <a:t> ２</a:t>
            </a:r>
            <a:r>
              <a:rPr lang="ja-JP" altLang="en-US" sz="2000" b="1" dirty="0" smtClean="0">
                <a:solidFill>
                  <a:srgbClr val="002060"/>
                </a:solidFill>
                <a:latin typeface="Arial" panose="020B0604020202020204" pitchFamily="34" charset="0"/>
                <a:cs typeface="Arial" panose="020B0604020202020204" pitchFamily="34" charset="0"/>
              </a:rPr>
              <a:t>部会 </a:t>
            </a:r>
            <a:r>
              <a:rPr lang="en-US" altLang="ja-JP" sz="2000" b="1" dirty="0" smtClean="0">
                <a:solidFill>
                  <a:srgbClr val="002060"/>
                </a:solidFill>
                <a:latin typeface="Arial" panose="020B0604020202020204" pitchFamily="34" charset="0"/>
                <a:cs typeface="Arial" panose="020B0604020202020204" pitchFamily="34" charset="0"/>
              </a:rPr>
              <a:t>50</a:t>
            </a:r>
            <a:r>
              <a:rPr lang="ja-JP" altLang="en-US" sz="2000" b="1" dirty="0" smtClean="0">
                <a:solidFill>
                  <a:srgbClr val="002060"/>
                </a:solidFill>
                <a:latin typeface="Arial" panose="020B0604020202020204" pitchFamily="34" charset="0"/>
                <a:cs typeface="Arial" panose="020B0604020202020204" pitchFamily="34" charset="0"/>
              </a:rPr>
              <a:t>件登録）</a:t>
            </a:r>
            <a:endParaRPr lang="en-US" altLang="ja-JP" sz="2000" b="1" dirty="0" smtClean="0">
              <a:solidFill>
                <a:srgbClr val="002060"/>
              </a:solidFill>
              <a:latin typeface="Arial" panose="020B0604020202020204" pitchFamily="34" charset="0"/>
              <a:cs typeface="Arial" panose="020B0604020202020204" pitchFamily="34" charset="0"/>
            </a:endParaRPr>
          </a:p>
          <a:p>
            <a:pPr marL="377100"/>
            <a:r>
              <a:rPr lang="ja-JP" altLang="en-US"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002060"/>
                </a:solidFill>
                <a:latin typeface="Arial" panose="020B0604020202020204" pitchFamily="34" charset="0"/>
                <a:cs typeface="Arial" panose="020B0604020202020204" pitchFamily="34" charset="0"/>
              </a:rPr>
              <a:t>　  </a:t>
            </a:r>
            <a:r>
              <a:rPr lang="ja-JP" altLang="en-US" sz="2000" b="1" dirty="0">
                <a:solidFill>
                  <a:srgbClr val="002060"/>
                </a:solidFill>
                <a:latin typeface="Arial" panose="020B0604020202020204" pitchFamily="34" charset="0"/>
                <a:cs typeface="Arial" panose="020B0604020202020204" pitchFamily="34" charset="0"/>
              </a:rPr>
              <a:t>⇒</a:t>
            </a:r>
            <a:r>
              <a:rPr lang="en-US" altLang="ja-JP"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002060"/>
                </a:solidFill>
                <a:latin typeface="Arial" panose="020B0604020202020204" pitchFamily="34" charset="0"/>
                <a:cs typeface="Arial" panose="020B0604020202020204" pitchFamily="34" charset="0"/>
              </a:rPr>
              <a:t>各部会事務局の負担が課題か？</a:t>
            </a:r>
            <a:endParaRPr lang="en-US" altLang="ja-JP" sz="2000" b="1" dirty="0" smtClean="0">
              <a:solidFill>
                <a:srgbClr val="002060"/>
              </a:solidFill>
              <a:latin typeface="Arial" panose="020B0604020202020204" pitchFamily="34" charset="0"/>
              <a:cs typeface="Arial" panose="020B0604020202020204" pitchFamily="34" charset="0"/>
            </a:endParaRPr>
          </a:p>
          <a:p>
            <a:pPr marL="377100"/>
            <a:r>
              <a:rPr lang="ja-JP" altLang="en-US" sz="2000" b="1" dirty="0">
                <a:solidFill>
                  <a:srgbClr val="002060"/>
                </a:solidFill>
                <a:latin typeface="Arial" panose="020B0604020202020204" pitchFamily="34" charset="0"/>
                <a:cs typeface="Arial" panose="020B0604020202020204" pitchFamily="34" charset="0"/>
              </a:rPr>
              <a:t>　　</a:t>
            </a:r>
            <a:r>
              <a:rPr lang="en-US" altLang="ja-JP" sz="2000" b="1" dirty="0" smtClean="0">
                <a:solidFill>
                  <a:srgbClr val="002060"/>
                </a:solidFill>
                <a:latin typeface="Arial" panose="020B0604020202020204" pitchFamily="34" charset="0"/>
                <a:cs typeface="Arial" panose="020B0604020202020204" pitchFamily="34" charset="0"/>
              </a:rPr>
              <a:t>  </a:t>
            </a:r>
            <a:endParaRPr lang="en-US" altLang="ja-JP" sz="2000" b="1"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startAt="2"/>
            </a:pPr>
            <a:r>
              <a:rPr lang="ja-JP" altLang="en-US" sz="2400" b="1" dirty="0" smtClean="0">
                <a:solidFill>
                  <a:srgbClr val="002060"/>
                </a:solidFill>
                <a:latin typeface="Arial" pitchFamily="34" charset="0"/>
                <a:cs typeface="Arial" pitchFamily="34" charset="0"/>
              </a:rPr>
              <a:t>進まぬ広報宣伝（</a:t>
            </a:r>
            <a:r>
              <a:rPr lang="ja-JP" altLang="en-US" sz="2400" b="1" dirty="0" smtClean="0">
                <a:solidFill>
                  <a:srgbClr val="FF0000"/>
                </a:solidFill>
                <a:latin typeface="Arial" pitchFamily="34" charset="0"/>
                <a:cs typeface="Arial" pitchFamily="34" charset="0"/>
              </a:rPr>
              <a:t>家内制手工業的・ゲリラ的運営</a:t>
            </a:r>
            <a:r>
              <a:rPr lang="ja-JP" altLang="en-US" sz="2400" b="1" dirty="0" smtClean="0">
                <a:solidFill>
                  <a:srgbClr val="002060"/>
                </a:solidFill>
                <a:latin typeface="Arial" pitchFamily="34" charset="0"/>
                <a:cs typeface="Arial" pitchFamily="34" charset="0"/>
              </a:rPr>
              <a:t>に限界）</a:t>
            </a:r>
            <a:endParaRPr lang="en-US" altLang="ja-JP" sz="2400" b="1" dirty="0">
              <a:solidFill>
                <a:srgbClr val="002060"/>
              </a:solidFill>
              <a:latin typeface="Arial" pitchFamily="34" charset="0"/>
              <a:cs typeface="Arial" pitchFamily="34" charset="0"/>
            </a:endParaRPr>
          </a:p>
          <a:p>
            <a:pPr marL="720000" indent="-342900">
              <a:buFont typeface="Wingdings" pitchFamily="2" charset="2"/>
              <a:buChar char="ü"/>
            </a:pPr>
            <a:r>
              <a:rPr lang="en-US" altLang="ja-JP" sz="2000" b="1" dirty="0" smtClean="0">
                <a:solidFill>
                  <a:srgbClr val="002060"/>
                </a:solidFill>
                <a:latin typeface="Arial" panose="020B0604020202020204" pitchFamily="34" charset="0"/>
                <a:cs typeface="Arial" panose="020B0604020202020204" pitchFamily="34" charset="0"/>
              </a:rPr>
              <a:t> CPD</a:t>
            </a:r>
            <a:r>
              <a:rPr lang="ja-JP" altLang="en-US" sz="2000" b="1" dirty="0" smtClean="0">
                <a:solidFill>
                  <a:srgbClr val="002060"/>
                </a:solidFill>
                <a:latin typeface="Arial" panose="020B0604020202020204" pitchFamily="34" charset="0"/>
                <a:cs typeface="Arial" panose="020B0604020202020204" pitchFamily="34" charset="0"/>
              </a:rPr>
              <a:t>の意義の</a:t>
            </a:r>
            <a:r>
              <a:rPr lang="ja-JP" altLang="en-US" sz="2000" b="1" dirty="0" smtClean="0">
                <a:solidFill>
                  <a:srgbClr val="FF0000"/>
                </a:solidFill>
                <a:latin typeface="Arial" panose="020B0604020202020204" pitchFamily="34" charset="0"/>
                <a:cs typeface="Arial" panose="020B0604020202020204" pitchFamily="34" charset="0"/>
              </a:rPr>
              <a:t>認知度向上、ニーズ創出にはまだ遠い</a:t>
            </a:r>
            <a:endParaRPr lang="en-US" altLang="ja-JP" sz="2000" b="1" dirty="0" smtClean="0">
              <a:solidFill>
                <a:srgbClr val="FF0000"/>
              </a:solidFill>
              <a:latin typeface="Arial" panose="020B0604020202020204" pitchFamily="34" charset="0"/>
              <a:cs typeface="Arial" panose="020B0604020202020204" pitchFamily="34" charset="0"/>
            </a:endParaRPr>
          </a:p>
          <a:p>
            <a:pPr marL="377100"/>
            <a:r>
              <a:rPr lang="ja-JP" altLang="en-US" sz="2000" b="1" dirty="0" smtClean="0">
                <a:solidFill>
                  <a:srgbClr val="002060"/>
                </a:solidFill>
                <a:latin typeface="Arial" panose="020B0604020202020204" pitchFamily="34" charset="0"/>
                <a:cs typeface="Arial" panose="020B0604020202020204" pitchFamily="34" charset="0"/>
              </a:rPr>
              <a:t>　　　⇒</a:t>
            </a:r>
            <a:r>
              <a:rPr lang="en-US" altLang="ja-JP" sz="2000" b="1" dirty="0" smtClean="0">
                <a:solidFill>
                  <a:srgbClr val="002060"/>
                </a:solidFill>
                <a:latin typeface="Arial" panose="020B0604020202020204" pitchFamily="34" charset="0"/>
                <a:cs typeface="Arial" panose="020B0604020202020204" pitchFamily="34" charset="0"/>
              </a:rPr>
              <a:t> </a:t>
            </a:r>
            <a:r>
              <a:rPr lang="ja-JP" altLang="en-US" sz="2000" b="1" dirty="0" smtClean="0">
                <a:solidFill>
                  <a:srgbClr val="002060"/>
                </a:solidFill>
                <a:latin typeface="Arial" panose="020B0604020202020204" pitchFamily="34" charset="0"/>
                <a:cs typeface="Arial" panose="020B0604020202020204" pitchFamily="34" charset="0"/>
              </a:rPr>
              <a:t>原子力学会ＨＰ、メール情報配信サービスを活用した</a:t>
            </a:r>
            <a:r>
              <a:rPr lang="ja-JP" altLang="en-US" sz="2000" b="1" dirty="0" smtClean="0">
                <a:solidFill>
                  <a:srgbClr val="FF0000"/>
                </a:solidFill>
                <a:latin typeface="Arial" panose="020B0604020202020204" pitchFamily="34" charset="0"/>
                <a:cs typeface="Arial" panose="020B0604020202020204" pitchFamily="34" charset="0"/>
              </a:rPr>
              <a:t>広報強化要</a:t>
            </a:r>
            <a:endParaRPr lang="en-US" altLang="ja-JP" sz="2000" b="1" dirty="0" smtClean="0">
              <a:solidFill>
                <a:srgbClr val="FF000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smtClean="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学会としての本気度（</a:t>
            </a:r>
            <a:r>
              <a:rPr lang="ja-JP" altLang="en-US" sz="2000" b="1" dirty="0">
                <a:solidFill>
                  <a:srgbClr val="FF0000"/>
                </a:solidFill>
                <a:latin typeface="Arial" panose="020B0604020202020204" pitchFamily="34" charset="0"/>
                <a:cs typeface="Arial" panose="020B0604020202020204" pitchFamily="34" charset="0"/>
              </a:rPr>
              <a:t>人・モノ・</a:t>
            </a:r>
            <a:r>
              <a:rPr lang="ja-JP" altLang="en-US" sz="2000" b="1" dirty="0" smtClean="0">
                <a:solidFill>
                  <a:srgbClr val="FF0000"/>
                </a:solidFill>
                <a:latin typeface="Arial" panose="020B0604020202020204" pitchFamily="34" charset="0"/>
                <a:cs typeface="Arial" panose="020B0604020202020204" pitchFamily="34" charset="0"/>
              </a:rPr>
              <a:t>金）</a:t>
            </a:r>
            <a:r>
              <a:rPr lang="ja-JP" altLang="en-US" sz="2000" b="1" dirty="0" smtClean="0">
                <a:solidFill>
                  <a:srgbClr val="002060"/>
                </a:solidFill>
                <a:latin typeface="Arial" panose="020B0604020202020204" pitchFamily="34" charset="0"/>
                <a:cs typeface="Arial" panose="020B0604020202020204" pitchFamily="34" charset="0"/>
              </a:rPr>
              <a:t>も問われる</a:t>
            </a:r>
            <a:endParaRPr lang="en-US" altLang="ja-JP" sz="2000" b="1" dirty="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en-US" altLang="ja-JP" sz="1000" b="1" dirty="0">
              <a:solidFill>
                <a:srgbClr val="002060"/>
              </a:solidFill>
              <a:latin typeface="Arial" panose="020B0604020202020204" pitchFamily="34" charset="0"/>
              <a:cs typeface="Arial" panose="020B0604020202020204" pitchFamily="34" charset="0"/>
            </a:endParaRPr>
          </a:p>
          <a:p>
            <a:pPr marL="457200" indent="-457200">
              <a:buFont typeface="+mj-lt"/>
              <a:buAutoNum type="arabicPeriod" startAt="3"/>
            </a:pPr>
            <a:r>
              <a:rPr lang="en-US" altLang="ja-JP" sz="2400" b="1" dirty="0">
                <a:solidFill>
                  <a:srgbClr val="002060"/>
                </a:solidFill>
                <a:latin typeface="Arial" pitchFamily="34" charset="0"/>
                <a:cs typeface="Arial" pitchFamily="34" charset="0"/>
              </a:rPr>
              <a:t> </a:t>
            </a:r>
            <a:r>
              <a:rPr lang="ja-JP" altLang="en-US" sz="2400" b="1" dirty="0" smtClean="0">
                <a:solidFill>
                  <a:srgbClr val="FF0000"/>
                </a:solidFill>
                <a:latin typeface="Arial" pitchFamily="34" charset="0"/>
                <a:cs typeface="Arial" pitchFamily="34" charset="0"/>
              </a:rPr>
              <a:t>リピーター</a:t>
            </a:r>
            <a:r>
              <a:rPr lang="ja-JP" altLang="en-US" sz="2400" b="1" dirty="0" smtClean="0">
                <a:solidFill>
                  <a:srgbClr val="002060"/>
                </a:solidFill>
                <a:latin typeface="Arial" pitchFamily="34" charset="0"/>
                <a:cs typeface="Arial" pitchFamily="34" charset="0"/>
              </a:rPr>
              <a:t>に伸び悩み</a:t>
            </a:r>
            <a:endParaRPr lang="en-US" altLang="ja-JP" sz="2400" b="1" dirty="0">
              <a:solidFill>
                <a:srgbClr val="002060"/>
              </a:solidFill>
              <a:latin typeface="Arial" pitchFamily="34" charset="0"/>
              <a:cs typeface="Arial" pitchFamily="34" charset="0"/>
            </a:endParaRPr>
          </a:p>
          <a:p>
            <a:pPr marL="720000" indent="-342900">
              <a:buFont typeface="Wingdings" pitchFamily="2" charset="2"/>
              <a:buChar char="ü"/>
            </a:pPr>
            <a:r>
              <a:rPr lang="en-US" altLang="ja-JP" sz="2000" b="1" dirty="0" smtClean="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インセンティブ</a:t>
            </a:r>
            <a:r>
              <a:rPr lang="ja-JP" altLang="en-US" sz="2000" b="1" dirty="0" smtClean="0">
                <a:solidFill>
                  <a:srgbClr val="002060"/>
                </a:solidFill>
                <a:latin typeface="Arial" panose="020B0604020202020204" pitchFamily="34" charset="0"/>
                <a:cs typeface="Arial" panose="020B0604020202020204" pitchFamily="34" charset="0"/>
              </a:rPr>
              <a:t>（資格</a:t>
            </a:r>
            <a:r>
              <a:rPr lang="ja-JP" altLang="en-US" sz="2000" b="1" dirty="0">
                <a:solidFill>
                  <a:srgbClr val="002060"/>
                </a:solidFill>
                <a:latin typeface="Arial" panose="020B0604020202020204" pitchFamily="34" charset="0"/>
                <a:cs typeface="Arial" panose="020B0604020202020204" pitchFamily="34" charset="0"/>
              </a:rPr>
              <a:t>制度、特典</a:t>
            </a:r>
            <a:r>
              <a:rPr lang="ja-JP" altLang="en-US" sz="2000" b="1" dirty="0" smtClean="0">
                <a:solidFill>
                  <a:srgbClr val="002060"/>
                </a:solidFill>
                <a:latin typeface="Arial" panose="020B0604020202020204" pitchFamily="34" charset="0"/>
                <a:cs typeface="Arial" panose="020B0604020202020204" pitchFamily="34" charset="0"/>
              </a:rPr>
              <a:t>等）⇒　ここも</a:t>
            </a:r>
            <a:r>
              <a:rPr lang="ja-JP" altLang="en-US" sz="2000" b="1" dirty="0" smtClean="0">
                <a:solidFill>
                  <a:srgbClr val="FF0000"/>
                </a:solidFill>
                <a:latin typeface="Arial" panose="020B0604020202020204" pitchFamily="34" charset="0"/>
                <a:cs typeface="Arial" panose="020B0604020202020204" pitchFamily="34" charset="0"/>
              </a:rPr>
              <a:t>人・モノ・金</a:t>
            </a:r>
            <a:endParaRPr lang="en-US" altLang="ja-JP" sz="2000" b="1" dirty="0">
              <a:solidFill>
                <a:srgbClr val="FF000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a:solidFill>
                  <a:srgbClr val="002060"/>
                </a:solidFill>
                <a:latin typeface="Arial" panose="020B0604020202020204" pitchFamily="34" charset="0"/>
                <a:cs typeface="Arial" panose="020B0604020202020204" pitchFamily="34" charset="0"/>
              </a:rPr>
              <a:t> </a:t>
            </a:r>
            <a:r>
              <a:rPr lang="en-US" altLang="ja-JP" sz="2000" b="1" dirty="0" smtClean="0">
                <a:solidFill>
                  <a:srgbClr val="FF0000"/>
                </a:solidFill>
                <a:latin typeface="Arial" panose="020B0604020202020204" pitchFamily="34" charset="0"/>
                <a:cs typeface="Arial" panose="020B0604020202020204" pitchFamily="34" charset="0"/>
              </a:rPr>
              <a:t>CPD</a:t>
            </a:r>
            <a:r>
              <a:rPr lang="ja-JP" altLang="en-US" sz="2000" b="1" dirty="0" smtClean="0">
                <a:solidFill>
                  <a:srgbClr val="FF0000"/>
                </a:solidFill>
                <a:latin typeface="Arial" panose="020B0604020202020204" pitchFamily="34" charset="0"/>
                <a:cs typeface="Arial" panose="020B0604020202020204" pitchFamily="34" charset="0"/>
              </a:rPr>
              <a:t>実績活用</a:t>
            </a:r>
            <a:r>
              <a:rPr lang="ja-JP" altLang="en-US" sz="2000" b="1" dirty="0" smtClean="0">
                <a:solidFill>
                  <a:srgbClr val="002060"/>
                </a:solidFill>
                <a:latin typeface="Arial" panose="020B0604020202020204" pitchFamily="34" charset="0"/>
                <a:cs typeface="Arial" panose="020B0604020202020204" pitchFamily="34" charset="0"/>
              </a:rPr>
              <a:t>の呼び掛け （自己啓発アピール、成績考課等）不足</a:t>
            </a:r>
            <a:endParaRPr lang="en-US" altLang="ja-JP"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23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4715" y="292157"/>
            <a:ext cx="7225259" cy="584775"/>
          </a:xfrm>
          <a:prstGeom prst="rect">
            <a:avLst/>
          </a:prstGeom>
          <a:noFill/>
        </p:spPr>
        <p:txBody>
          <a:bodyPr wrap="square" rtlCol="0">
            <a:spAutoFit/>
          </a:bodyPr>
          <a:lstStyle/>
          <a:p>
            <a:pPr algn="ct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前途まことに遼遠</a:t>
            </a:r>
            <a:endPar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テキスト ボックス 3"/>
          <p:cNvSpPr txBox="1"/>
          <p:nvPr/>
        </p:nvSpPr>
        <p:spPr>
          <a:xfrm>
            <a:off x="1451727" y="4407185"/>
            <a:ext cx="6208247" cy="1532334"/>
          </a:xfrm>
          <a:prstGeom prst="roundRect">
            <a:avLst/>
          </a:prstGeom>
          <a:solidFill>
            <a:srgbClr val="FFFFCC"/>
          </a:solidFill>
          <a:effectLst>
            <a:outerShdw blurRad="50800" dist="38100" dir="16200000" rotWithShape="0">
              <a:prstClr val="black">
                <a:alpha val="40000"/>
              </a:prstClr>
            </a:outerShdw>
          </a:effectLst>
        </p:spPr>
        <p:txBody>
          <a:bodyPr wrap="square" rtlCol="0">
            <a:spAutoFit/>
          </a:bodyPr>
          <a:lstStyle/>
          <a:p>
            <a:pPr algn="ctr"/>
            <a:r>
              <a:rPr kumimoji="1" lang="ja-JP" altLang="en-US" sz="2800" dirty="0" smtClean="0">
                <a:latin typeface="HGP創英ﾌﾟﾚｾﾞﾝｽEB" panose="02020800000000000000" pitchFamily="18" charset="-128"/>
                <a:ea typeface="HGP創英ﾌﾟﾚｾﾞﾝｽEB" panose="02020800000000000000" pitchFamily="18" charset="-128"/>
              </a:rPr>
              <a:t>教育</a:t>
            </a:r>
            <a:r>
              <a:rPr kumimoji="1" lang="ja-JP" altLang="en-US" sz="2800" dirty="0" smtClean="0">
                <a:solidFill>
                  <a:srgbClr val="0070C0"/>
                </a:solidFill>
                <a:latin typeface="HGP創英ﾌﾟﾚｾﾞﾝｽEB" panose="02020800000000000000" pitchFamily="18" charset="-128"/>
                <a:ea typeface="HGP創英ﾌﾟﾚｾﾞﾝｽEB" panose="02020800000000000000" pitchFamily="18" charset="-128"/>
              </a:rPr>
              <a:t>委員会の活動</a:t>
            </a:r>
            <a:r>
              <a:rPr kumimoji="1" lang="ja-JP" altLang="en-US" sz="2800" dirty="0" smtClean="0">
                <a:latin typeface="HGP創英ﾌﾟﾚｾﾞﾝｽEB" panose="02020800000000000000" pitchFamily="18" charset="-128"/>
                <a:ea typeface="HGP創英ﾌﾟﾚｾﾞﾝｽEB" panose="02020800000000000000" pitchFamily="18" charset="-128"/>
              </a:rPr>
              <a:t>から、</a:t>
            </a:r>
            <a:endParaRPr kumimoji="1" lang="en-US" altLang="ja-JP" sz="2800" dirty="0" smtClean="0">
              <a:latin typeface="HGP創英ﾌﾟﾚｾﾞﾝｽEB" panose="02020800000000000000" pitchFamily="18" charset="-128"/>
              <a:ea typeface="HGP創英ﾌﾟﾚｾﾞﾝｽEB" panose="02020800000000000000" pitchFamily="18" charset="-128"/>
            </a:endParaRPr>
          </a:p>
          <a:p>
            <a:pPr algn="ctr"/>
            <a:r>
              <a:rPr kumimoji="1" lang="ja-JP" altLang="en-US" sz="2800" dirty="0" smtClean="0">
                <a:latin typeface="HGP創英ﾌﾟﾚｾﾞﾝｽEB" panose="02020800000000000000" pitchFamily="18" charset="-128"/>
                <a:ea typeface="HGP創英ﾌﾟﾚｾﾞﾝｽEB" panose="02020800000000000000" pitchFamily="18" charset="-128"/>
              </a:rPr>
              <a:t>原子力</a:t>
            </a:r>
            <a:r>
              <a:rPr kumimoji="1" lang="ja-JP" altLang="en-US" sz="2800" dirty="0" smtClean="0">
                <a:solidFill>
                  <a:srgbClr val="FF0000"/>
                </a:solidFill>
                <a:latin typeface="HGP創英ﾌﾟﾚｾﾞﾝｽEB" panose="02020800000000000000" pitchFamily="18" charset="-128"/>
                <a:ea typeface="HGP創英ﾌﾟﾚｾﾞﾝｽEB" panose="02020800000000000000" pitchFamily="18" charset="-128"/>
              </a:rPr>
              <a:t>学会大での取り組みへの格上げ</a:t>
            </a:r>
            <a:endParaRPr kumimoji="1" lang="en-US" altLang="ja-JP" sz="2800" dirty="0" smtClean="0">
              <a:solidFill>
                <a:srgbClr val="FF0000"/>
              </a:solidFill>
              <a:latin typeface="HGP創英ﾌﾟﾚｾﾞﾝｽEB" panose="02020800000000000000" pitchFamily="18" charset="-128"/>
              <a:ea typeface="HGP創英ﾌﾟﾚｾﾞﾝｽEB" panose="02020800000000000000" pitchFamily="18" charset="-128"/>
            </a:endParaRPr>
          </a:p>
          <a:p>
            <a:pPr algn="ctr"/>
            <a:r>
              <a:rPr kumimoji="1" lang="ja-JP" altLang="en-US" sz="2800" dirty="0" smtClean="0">
                <a:latin typeface="HGP創英ﾌﾟﾚｾﾞﾝｽEB" panose="02020800000000000000" pitchFamily="18" charset="-128"/>
                <a:ea typeface="HGP創英ﾌﾟﾚｾﾞﾝｽEB" panose="02020800000000000000" pitchFamily="18" charset="-128"/>
              </a:rPr>
              <a:t>が必須と思われる</a:t>
            </a:r>
            <a:endParaRPr kumimoji="1" lang="ja-JP" altLang="en-US" sz="2800" dirty="0">
              <a:latin typeface="HGP創英ﾌﾟﾚｾﾞﾝｽEB" panose="02020800000000000000" pitchFamily="18" charset="-128"/>
              <a:ea typeface="HGP創英ﾌﾟﾚｾﾞﾝｽEB" panose="02020800000000000000" pitchFamily="18" charset="-128"/>
            </a:endParaRPr>
          </a:p>
        </p:txBody>
      </p:sp>
      <p:sp>
        <p:nvSpPr>
          <p:cNvPr id="8" name="右中かっこ 7"/>
          <p:cNvSpPr/>
          <p:nvPr/>
        </p:nvSpPr>
        <p:spPr>
          <a:xfrm>
            <a:off x="6683605" y="2328419"/>
            <a:ext cx="174396" cy="1272619"/>
          </a:xfrm>
          <a:prstGeom prst="rightBrace">
            <a:avLst>
              <a:gd name="adj1" fmla="val 59685"/>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7286919" y="3091991"/>
            <a:ext cx="1376314" cy="3522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554749" y="3791146"/>
            <a:ext cx="1128856" cy="2639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1331" y="909134"/>
            <a:ext cx="8567890" cy="3662541"/>
          </a:xfrm>
          <a:prstGeom prst="rect">
            <a:avLst/>
          </a:prstGeom>
          <a:noFill/>
        </p:spPr>
        <p:txBody>
          <a:bodyPr wrap="square" rtlCol="0">
            <a:spAutoFit/>
          </a:bodyPr>
          <a:lstStyle/>
          <a:p>
            <a:endParaRPr lang="en-US" altLang="ja-JP" sz="800" b="1" dirty="0" smtClean="0">
              <a:solidFill>
                <a:srgbClr val="002060"/>
              </a:solidFill>
              <a:latin typeface="Arial" pitchFamily="34" charset="0"/>
              <a:cs typeface="Arial" pitchFamily="34" charset="0"/>
            </a:endParaRPr>
          </a:p>
          <a:p>
            <a:r>
              <a:rPr lang="ja-JP" altLang="en-US" sz="2400" b="1" dirty="0" smtClean="0">
                <a:solidFill>
                  <a:srgbClr val="002060"/>
                </a:solidFill>
                <a:latin typeface="Arial" pitchFamily="34" charset="0"/>
                <a:cs typeface="Arial" pitchFamily="34" charset="0"/>
              </a:rPr>
              <a:t>　長期目標：</a:t>
            </a:r>
            <a:r>
              <a:rPr lang="ja-JP" altLang="en-US" sz="2400" b="1" dirty="0" smtClean="0">
                <a:solidFill>
                  <a:srgbClr val="FF0000"/>
                </a:solidFill>
                <a:latin typeface="Arial" pitchFamily="34" charset="0"/>
                <a:cs typeface="Arial" pitchFamily="34" charset="0"/>
              </a:rPr>
              <a:t>ある</a:t>
            </a:r>
            <a:r>
              <a:rPr lang="ja-JP" altLang="en-US" sz="2400" b="1" dirty="0">
                <a:solidFill>
                  <a:srgbClr val="FF0000"/>
                </a:solidFill>
                <a:latin typeface="Arial" pitchFamily="34" charset="0"/>
                <a:cs typeface="Arial" pitchFamily="34" charset="0"/>
              </a:rPr>
              <a:t>べき姿</a:t>
            </a:r>
            <a:r>
              <a:rPr lang="ja-JP" altLang="en-US" sz="2400" b="1" dirty="0" smtClean="0">
                <a:solidFill>
                  <a:srgbClr val="FF0000"/>
                </a:solidFill>
                <a:latin typeface="Arial" pitchFamily="34" charset="0"/>
                <a:cs typeface="Arial" pitchFamily="34" charset="0"/>
              </a:rPr>
              <a:t>の</a:t>
            </a:r>
            <a:r>
              <a:rPr lang="en-US" altLang="ja-JP" sz="2400" b="1" dirty="0" smtClean="0">
                <a:solidFill>
                  <a:srgbClr val="FF0000"/>
                </a:solidFill>
                <a:latin typeface="Arial" pitchFamily="34" charset="0"/>
                <a:cs typeface="Arial" pitchFamily="34" charset="0"/>
              </a:rPr>
              <a:t>CPD</a:t>
            </a:r>
            <a:r>
              <a:rPr lang="ja-JP" altLang="en-US" sz="2400" b="1" dirty="0" err="1" smtClean="0">
                <a:solidFill>
                  <a:srgbClr val="002060"/>
                </a:solidFill>
                <a:latin typeface="Arial" pitchFamily="34" charset="0"/>
                <a:cs typeface="Arial" pitchFamily="34" charset="0"/>
              </a:rPr>
              <a:t>への</a:t>
            </a:r>
            <a:r>
              <a:rPr lang="ja-JP" altLang="en-US" sz="2400" b="1" dirty="0" smtClean="0">
                <a:solidFill>
                  <a:srgbClr val="002060"/>
                </a:solidFill>
                <a:latin typeface="Arial" pitchFamily="34" charset="0"/>
                <a:cs typeface="Arial" pitchFamily="34" charset="0"/>
              </a:rPr>
              <a:t>ステップアップ</a:t>
            </a:r>
            <a:endParaRPr lang="en-US" altLang="ja-JP" sz="2400" b="1" dirty="0" smtClean="0">
              <a:solidFill>
                <a:srgbClr val="002060"/>
              </a:solidFill>
              <a:latin typeface="Arial" pitchFamily="34" charset="0"/>
              <a:cs typeface="Arial" pitchFamily="34" charset="0"/>
            </a:endParaRPr>
          </a:p>
          <a:p>
            <a:r>
              <a:rPr lang="ja-JP" altLang="en-US" sz="2400" b="1" dirty="0" smtClean="0">
                <a:solidFill>
                  <a:srgbClr val="002060"/>
                </a:solidFill>
                <a:latin typeface="Arial" pitchFamily="34" charset="0"/>
                <a:cs typeface="Arial" pitchFamily="34" charset="0"/>
              </a:rPr>
              <a:t>　</a:t>
            </a:r>
            <a:endParaRPr lang="en-US" altLang="ja-JP" sz="1200" b="1" dirty="0" smtClean="0">
              <a:solidFill>
                <a:srgbClr val="002060"/>
              </a:solidFill>
              <a:latin typeface="Arial" pitchFamily="34" charset="0"/>
              <a:cs typeface="Arial" pitchFamily="34" charset="0"/>
            </a:endParaRPr>
          </a:p>
          <a:p>
            <a:pPr marL="720000" indent="-342900">
              <a:buFont typeface="Wingdings" pitchFamily="2" charset="2"/>
              <a:buChar char="ü"/>
            </a:pPr>
            <a:r>
              <a:rPr lang="ja-JP" altLang="en-US" sz="2000" b="1" dirty="0">
                <a:solidFill>
                  <a:srgbClr val="002060"/>
                </a:solidFill>
                <a:latin typeface="Arial" panose="020B0604020202020204" pitchFamily="34" charset="0"/>
                <a:cs typeface="Arial" panose="020B0604020202020204" pitchFamily="34" charset="0"/>
              </a:rPr>
              <a:t>  ニーズに合った</a:t>
            </a:r>
            <a:r>
              <a:rPr lang="ja-JP" altLang="en-US" sz="2000" b="1" dirty="0">
                <a:solidFill>
                  <a:srgbClr val="FF0000"/>
                </a:solidFill>
                <a:latin typeface="Arial" panose="020B0604020202020204" pitchFamily="34" charset="0"/>
                <a:cs typeface="Arial" panose="020B0604020202020204" pitchFamily="34" charset="0"/>
              </a:rPr>
              <a:t>プログラムの</a:t>
            </a:r>
            <a:r>
              <a:rPr lang="ja-JP" altLang="en-US" sz="2000" b="1" dirty="0" smtClean="0">
                <a:solidFill>
                  <a:srgbClr val="FF0000"/>
                </a:solidFill>
                <a:latin typeface="Arial" panose="020B0604020202020204" pitchFamily="34" charset="0"/>
                <a:cs typeface="Arial" panose="020B0604020202020204" pitchFamily="34" charset="0"/>
              </a:rPr>
              <a:t>体系化</a:t>
            </a:r>
            <a:r>
              <a:rPr lang="ja-JP" altLang="en-US" sz="2000" b="1" dirty="0" smtClean="0">
                <a:solidFill>
                  <a:srgbClr val="002060"/>
                </a:solidFill>
                <a:latin typeface="Arial" panose="020B0604020202020204" pitchFamily="34" charset="0"/>
                <a:cs typeface="Arial" panose="020B0604020202020204" pitchFamily="34" charset="0"/>
              </a:rPr>
              <a:t>（実務的分野～基礎基盤分野）</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en-US" altLang="ja-JP" sz="1200" b="1" dirty="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 </a:t>
            </a:r>
            <a:r>
              <a:rPr lang="ja-JP" altLang="en-US" sz="2000" b="1" dirty="0">
                <a:solidFill>
                  <a:srgbClr val="FF0000"/>
                </a:solidFill>
                <a:latin typeface="Arial" panose="020B0604020202020204" pitchFamily="34" charset="0"/>
                <a:cs typeface="Arial" panose="020B0604020202020204" pitchFamily="34" charset="0"/>
              </a:rPr>
              <a:t>他学協会プログラム</a:t>
            </a:r>
            <a:r>
              <a:rPr lang="ja-JP" altLang="en-US" sz="2000" b="1" dirty="0">
                <a:solidFill>
                  <a:srgbClr val="002060"/>
                </a:solidFill>
                <a:latin typeface="Arial" panose="020B0604020202020204" pitchFamily="34" charset="0"/>
                <a:cs typeface="Arial" panose="020B0604020202020204" pitchFamily="34" charset="0"/>
              </a:rPr>
              <a:t>を活用した</a:t>
            </a:r>
            <a:r>
              <a:rPr lang="ja-JP" altLang="en-US" sz="2000" b="1" dirty="0">
                <a:solidFill>
                  <a:srgbClr val="FF0000"/>
                </a:solidFill>
                <a:latin typeface="Arial" panose="020B0604020202020204" pitchFamily="34" charset="0"/>
                <a:cs typeface="Arial" panose="020B0604020202020204" pitchFamily="34" charset="0"/>
              </a:rPr>
              <a:t>学際的</a:t>
            </a:r>
            <a:r>
              <a:rPr lang="ja-JP" altLang="en-US" sz="2000" b="1" dirty="0" smtClean="0">
                <a:solidFill>
                  <a:srgbClr val="FF0000"/>
                </a:solidFill>
                <a:latin typeface="Arial" panose="020B0604020202020204" pitchFamily="34" charset="0"/>
                <a:cs typeface="Arial" panose="020B0604020202020204" pitchFamily="34" charset="0"/>
              </a:rPr>
              <a:t>幅拡げ</a:t>
            </a:r>
            <a:endParaRPr lang="en-US" altLang="ja-JP" sz="2000" b="1" dirty="0" smtClean="0">
              <a:solidFill>
                <a:srgbClr val="FF000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en-US" altLang="ja-JP" sz="1200" b="1" dirty="0">
              <a:solidFill>
                <a:srgbClr val="FF0000"/>
              </a:solidFill>
              <a:latin typeface="Arial" pitchFamily="34" charset="0"/>
              <a:cs typeface="Arial" pitchFamily="34" charset="0"/>
            </a:endParaRPr>
          </a:p>
          <a:p>
            <a:pPr marL="720000" indent="-342900">
              <a:buFont typeface="Wingdings" pitchFamily="2" charset="2"/>
              <a:buChar char="ü"/>
            </a:pPr>
            <a:r>
              <a:rPr lang="ja-JP" altLang="en-US"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会員</a:t>
            </a:r>
            <a:r>
              <a:rPr lang="ja-JP" altLang="en-US" sz="2000" b="1" dirty="0">
                <a:solidFill>
                  <a:srgbClr val="FF0000"/>
                </a:solidFill>
                <a:latin typeface="Arial" panose="020B0604020202020204" pitchFamily="34" charset="0"/>
                <a:cs typeface="Arial" panose="020B0604020202020204" pitchFamily="34" charset="0"/>
              </a:rPr>
              <a:t>の自己申告</a:t>
            </a:r>
            <a:r>
              <a:rPr lang="ja-JP" altLang="en-US" sz="2000" b="1" dirty="0" smtClean="0">
                <a:solidFill>
                  <a:srgbClr val="FF0000"/>
                </a:solidFill>
                <a:latin typeface="Arial" panose="020B0604020202020204" pitchFamily="34" charset="0"/>
                <a:cs typeface="Arial" panose="020B0604020202020204" pitchFamily="34" charset="0"/>
              </a:rPr>
              <a:t>ベース</a:t>
            </a:r>
            <a:r>
              <a:rPr lang="ja-JP" altLang="en-US" sz="2000" b="1" dirty="0" smtClean="0">
                <a:solidFill>
                  <a:srgbClr val="002060"/>
                </a:solidFill>
                <a:latin typeface="Arial" panose="020B0604020202020204" pitchFamily="34" charset="0"/>
                <a:cs typeface="Arial" panose="020B0604020202020204" pitchFamily="34" charset="0"/>
              </a:rPr>
              <a:t>で運営可能なシステムに</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en-US" altLang="ja-JP" sz="12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個人実績</a:t>
            </a:r>
            <a:r>
              <a:rPr lang="ja-JP" altLang="en-US" sz="2000" b="1" dirty="0" smtClean="0">
                <a:solidFill>
                  <a:srgbClr val="002060"/>
                </a:solidFill>
                <a:latin typeface="Arial" panose="020B0604020202020204" pitchFamily="34" charset="0"/>
                <a:cs typeface="Arial" panose="020B0604020202020204" pitchFamily="34" charset="0"/>
              </a:rPr>
              <a:t>（発表、講演、執筆、指導等）も登録可能に</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en-US" altLang="ja-JP" sz="12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002060"/>
                </a:solidFill>
                <a:latin typeface="Arial" panose="020B0604020202020204" pitchFamily="34" charset="0"/>
                <a:cs typeface="Arial" panose="020B0604020202020204" pitchFamily="34" charset="0"/>
              </a:rPr>
              <a:t>自己</a:t>
            </a:r>
            <a:r>
              <a:rPr lang="ja-JP" altLang="en-US" sz="2000" b="1" dirty="0" smtClean="0">
                <a:solidFill>
                  <a:srgbClr val="FF0000"/>
                </a:solidFill>
                <a:latin typeface="Arial" panose="020B0604020202020204" pitchFamily="34" charset="0"/>
                <a:cs typeface="Arial" panose="020B0604020202020204" pitchFamily="34" charset="0"/>
              </a:rPr>
              <a:t>申告内容の品質</a:t>
            </a:r>
            <a:r>
              <a:rPr lang="ja-JP" altLang="en-US" sz="2000" b="1" dirty="0" smtClean="0">
                <a:solidFill>
                  <a:srgbClr val="002060"/>
                </a:solidFill>
                <a:latin typeface="Arial" panose="020B0604020202020204" pitchFamily="34" charset="0"/>
                <a:cs typeface="Arial" panose="020B0604020202020204" pitchFamily="34" charset="0"/>
              </a:rPr>
              <a:t>確保：監査等（ここも</a:t>
            </a:r>
            <a:r>
              <a:rPr lang="ja-JP" altLang="en-US" sz="2000" b="1" dirty="0" smtClean="0">
                <a:solidFill>
                  <a:srgbClr val="FF0000"/>
                </a:solidFill>
                <a:latin typeface="Arial" panose="020B0604020202020204" pitchFamily="34" charset="0"/>
                <a:cs typeface="Arial" panose="020B0604020202020204" pitchFamily="34" charset="0"/>
              </a:rPr>
              <a:t>人・モノ・金</a:t>
            </a:r>
            <a:r>
              <a:rPr lang="en-US" altLang="ja-JP" sz="2000" b="1" dirty="0" smtClean="0">
                <a:solidFill>
                  <a:srgbClr val="002060"/>
                </a:solidFill>
                <a:latin typeface="Arial" panose="020B0604020202020204" pitchFamily="34" charset="0"/>
                <a:cs typeface="Arial" panose="020B0604020202020204" pitchFamily="34" charset="0"/>
              </a:rPr>
              <a:t>)</a:t>
            </a:r>
            <a:endParaRPr lang="ja-JP" altLang="en-US" sz="2000" b="1" dirty="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ja-JP" altLang="en-US" sz="2800" b="1" dirty="0">
              <a:solidFill>
                <a:srgbClr val="002060"/>
              </a:solidFill>
              <a:latin typeface="Arial" pitchFamily="34" charset="0"/>
              <a:cs typeface="Arial" pitchFamily="34" charset="0"/>
            </a:endParaRPr>
          </a:p>
        </p:txBody>
      </p:sp>
      <p:sp>
        <p:nvSpPr>
          <p:cNvPr id="7" name="テキスト ボックス 6"/>
          <p:cNvSpPr txBox="1"/>
          <p:nvPr/>
        </p:nvSpPr>
        <p:spPr>
          <a:xfrm>
            <a:off x="6947555" y="2456896"/>
            <a:ext cx="2055043" cy="1015663"/>
          </a:xfrm>
          <a:prstGeom prst="rect">
            <a:avLst/>
          </a:prstGeom>
          <a:noFill/>
          <a:ln w="19050">
            <a:solidFill>
              <a:srgbClr val="FF0000"/>
            </a:solidFill>
          </a:ln>
        </p:spPr>
        <p:txBody>
          <a:bodyPr wrap="square" rtlCol="0">
            <a:spAutoFit/>
          </a:bodyPr>
          <a:lstStyle/>
          <a:p>
            <a:pPr algn="ctr"/>
            <a:r>
              <a:rPr kumimoji="1" lang="ja-JP" altLang="en-US" sz="2000" dirty="0" smtClean="0"/>
              <a:t>登録システムの</a:t>
            </a:r>
            <a:r>
              <a:rPr kumimoji="1" lang="ja-JP" altLang="en-US" sz="2000" dirty="0" smtClean="0"/>
              <a:t>全面改修が</a:t>
            </a:r>
            <a:r>
              <a:rPr kumimoji="1" lang="ja-JP" altLang="en-US" sz="2000" dirty="0" smtClean="0"/>
              <a:t>必要</a:t>
            </a:r>
            <a:endParaRPr kumimoji="1" lang="en-US" altLang="ja-JP" sz="2000" dirty="0" smtClean="0"/>
          </a:p>
          <a:p>
            <a:pPr algn="ctr"/>
            <a:r>
              <a:rPr lang="en-US" altLang="ja-JP" sz="2000" dirty="0"/>
              <a:t>(</a:t>
            </a:r>
            <a:r>
              <a:rPr lang="ja-JP" altLang="en-US" sz="2000" dirty="0" smtClean="0">
                <a:solidFill>
                  <a:srgbClr val="FF0000"/>
                </a:solidFill>
              </a:rPr>
              <a:t>人・モノ・金</a:t>
            </a:r>
            <a:r>
              <a:rPr lang="en-US" altLang="ja-JP" sz="2000" dirty="0" smtClean="0"/>
              <a:t>)</a:t>
            </a:r>
            <a:endParaRPr kumimoji="1" lang="ja-JP" altLang="en-US" sz="2000" dirty="0"/>
          </a:p>
        </p:txBody>
      </p:sp>
    </p:spTree>
    <p:extLst>
      <p:ext uri="{BB962C8B-B14F-4D97-AF65-F5344CB8AC3E}">
        <p14:creationId xmlns:p14="http://schemas.microsoft.com/office/powerpoint/2010/main" val="11342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4715" y="442986"/>
            <a:ext cx="7225259" cy="584775"/>
          </a:xfrm>
          <a:prstGeom prst="rect">
            <a:avLst/>
          </a:prstGeom>
          <a:noFill/>
        </p:spPr>
        <p:txBody>
          <a:bodyPr wrap="square" rtlCol="0">
            <a:spAutoFit/>
          </a:bodyPr>
          <a:lstStyle/>
          <a:p>
            <a:pPr algn="ctr"/>
            <a:r>
              <a:rPr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a:t>
            </a: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プログラム教育</a:t>
            </a:r>
            <a:r>
              <a:rPr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委員会推奨</a:t>
            </a: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実績</a:t>
            </a:r>
            <a:r>
              <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１</a:t>
            </a:r>
            <a:r>
              <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34792810"/>
              </p:ext>
            </p:extLst>
          </p:nvPr>
        </p:nvGraphicFramePr>
        <p:xfrm>
          <a:off x="218826" y="1451968"/>
          <a:ext cx="8794629" cy="4680194"/>
        </p:xfrm>
        <a:graphic>
          <a:graphicData uri="http://schemas.openxmlformats.org/drawingml/2006/table">
            <a:tbl>
              <a:tblPr firstRow="1" bandRow="1">
                <a:tableStyleId>{5C22544A-7EE6-4342-B048-85BDC9FD1C3A}</a:tableStyleId>
              </a:tblPr>
              <a:tblGrid>
                <a:gridCol w="7134082"/>
                <a:gridCol w="1660547"/>
              </a:tblGrid>
              <a:tr h="423179">
                <a:tc>
                  <a:txBody>
                    <a:bodyPr/>
                    <a:lstStyle/>
                    <a:p>
                      <a:pPr algn="ctr"/>
                      <a:r>
                        <a:rPr kumimoji="1" lang="ja-JP" altLang="en-US" sz="2000" b="1" dirty="0" smtClean="0"/>
                        <a:t>プログラム名</a:t>
                      </a:r>
                      <a:r>
                        <a:rPr kumimoji="1" lang="en-US" altLang="ja-JP" sz="2000" b="1" dirty="0" smtClean="0"/>
                        <a:t>(2015</a:t>
                      </a:r>
                      <a:r>
                        <a:rPr kumimoji="1" lang="ja-JP" altLang="en-US" sz="2000" b="1" dirty="0" smtClean="0"/>
                        <a:t>年度</a:t>
                      </a:r>
                      <a:r>
                        <a:rPr kumimoji="1" lang="en-US" altLang="ja-JP" sz="2000" b="1" dirty="0" smtClean="0"/>
                        <a:t>)</a:t>
                      </a:r>
                      <a:endParaRPr kumimoji="1" lang="ja-JP" altLang="en-US" sz="2000" b="1"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2000" b="1" dirty="0" smtClean="0"/>
                        <a:t>主催</a:t>
                      </a:r>
                      <a:endParaRPr kumimoji="1" lang="ja-JP" altLang="en-US" sz="20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21154">
                <a:tc>
                  <a:txBody>
                    <a:bodyPr/>
                    <a:lstStyle/>
                    <a:p>
                      <a:pPr algn="l">
                        <a:spcAft>
                          <a:spcPts val="0"/>
                        </a:spcAft>
                      </a:pPr>
                      <a:r>
                        <a:rPr lang="ja-JP" sz="1600" b="1" kern="100" dirty="0">
                          <a:effectLst/>
                          <a:latin typeface="+mn-ea"/>
                          <a:ea typeface="+mn-ea"/>
                          <a:cs typeface="Times New Roman"/>
                        </a:rPr>
                        <a:t>｢原子力</a:t>
                      </a:r>
                      <a:r>
                        <a:rPr lang="ja-JP" sz="1600" b="1" kern="100" dirty="0">
                          <a:solidFill>
                            <a:srgbClr val="FF0000"/>
                          </a:solidFill>
                          <a:effectLst/>
                          <a:latin typeface="+mn-ea"/>
                          <a:ea typeface="+mn-ea"/>
                          <a:cs typeface="Times New Roman"/>
                        </a:rPr>
                        <a:t>安全分野に</a:t>
                      </a:r>
                      <a:r>
                        <a:rPr lang="ja-JP" sz="1600" b="1" kern="100" dirty="0" smtClean="0">
                          <a:solidFill>
                            <a:srgbClr val="FF0000"/>
                          </a:solidFill>
                          <a:effectLst/>
                          <a:latin typeface="+mn-ea"/>
                          <a:ea typeface="+mn-ea"/>
                          <a:cs typeface="Times New Roman"/>
                        </a:rPr>
                        <a:t>おける</a:t>
                      </a:r>
                      <a:r>
                        <a:rPr lang="ja-JP" altLang="en-US" sz="1600" b="1" kern="100" dirty="0" smtClean="0">
                          <a:solidFill>
                            <a:srgbClr val="FF0000"/>
                          </a:solidFill>
                          <a:effectLst/>
                          <a:latin typeface="+mn-ea"/>
                          <a:ea typeface="+mn-ea"/>
                          <a:cs typeface="Times New Roman"/>
                        </a:rPr>
                        <a:t>リスク</a:t>
                      </a:r>
                      <a:r>
                        <a:rPr lang="ja-JP" sz="1600" b="1" kern="100" dirty="0" smtClean="0">
                          <a:solidFill>
                            <a:srgbClr val="FF0000"/>
                          </a:solidFill>
                          <a:effectLst/>
                          <a:latin typeface="+mn-ea"/>
                          <a:ea typeface="+mn-ea"/>
                          <a:cs typeface="Times New Roman"/>
                        </a:rPr>
                        <a:t>情報</a:t>
                      </a:r>
                      <a:r>
                        <a:rPr lang="ja-JP" sz="1600" b="1" kern="100" dirty="0">
                          <a:solidFill>
                            <a:srgbClr val="FF0000"/>
                          </a:solidFill>
                          <a:effectLst/>
                          <a:latin typeface="+mn-ea"/>
                          <a:ea typeface="+mn-ea"/>
                          <a:cs typeface="Times New Roman"/>
                        </a:rPr>
                        <a:t>の活用</a:t>
                      </a:r>
                      <a:r>
                        <a:rPr lang="ja-JP" sz="1600" b="1" kern="100" dirty="0">
                          <a:effectLst/>
                          <a:latin typeface="+mn-ea"/>
                          <a:ea typeface="+mn-ea"/>
                          <a:cs typeface="Times New Roman"/>
                        </a:rPr>
                        <a:t>の現状と課題</a:t>
                      </a:r>
                      <a:r>
                        <a:rPr lang="ja-JP" sz="1600" b="1" kern="100" dirty="0" smtClean="0">
                          <a:effectLst/>
                          <a:latin typeface="+mn-ea"/>
                          <a:ea typeface="+mn-ea"/>
                          <a:cs typeface="Times New Roman"/>
                        </a:rPr>
                        <a:t>｣</a:t>
                      </a:r>
                      <a:r>
                        <a:rPr lang="ja-JP" altLang="en-US" sz="1600" b="1" kern="100" dirty="0" smtClean="0">
                          <a:effectLst/>
                          <a:latin typeface="+mn-ea"/>
                          <a:ea typeface="+mn-ea"/>
                          <a:cs typeface="Times New Roman"/>
                        </a:rPr>
                        <a:t>ﾌｫﾛｰｱｯﾌﾟｾﾐﾅｰ</a:t>
                      </a:r>
                      <a:endParaRPr lang="ja-JP"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600" b="1" dirty="0" smtClean="0"/>
                        <a:t>原子力</a:t>
                      </a:r>
                      <a:r>
                        <a:rPr kumimoji="1" lang="ja-JP" altLang="en-US" sz="1600" b="1" dirty="0" smtClean="0">
                          <a:solidFill>
                            <a:srgbClr val="FF0000"/>
                          </a:solidFill>
                        </a:rPr>
                        <a:t>安全</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321154">
                <a:tc>
                  <a:txBody>
                    <a:bodyPr/>
                    <a:lstStyle/>
                    <a:p>
                      <a:pPr algn="l">
                        <a:spcAft>
                          <a:spcPts val="0"/>
                        </a:spcAft>
                      </a:pPr>
                      <a:r>
                        <a:rPr lang="ja-JP" sz="1600" b="1" kern="100" dirty="0">
                          <a:effectLst/>
                          <a:latin typeface="+mn-ea"/>
                          <a:ea typeface="+mn-ea"/>
                          <a:cs typeface="Times New Roman"/>
                        </a:rPr>
                        <a:t>第３回 若手交流フォーラム</a:t>
                      </a: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ja-JP" altLang="en-US" sz="1600" b="1" dirty="0" smtClean="0">
                          <a:solidFill>
                            <a:srgbClr val="FF0000"/>
                          </a:solidFill>
                        </a:rPr>
                        <a:t>熱流動</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34145">
                <a:tc>
                  <a:txBody>
                    <a:bodyPr/>
                    <a:lstStyle/>
                    <a:p>
                      <a:pPr algn="l">
                        <a:spcAft>
                          <a:spcPts val="0"/>
                        </a:spcAft>
                      </a:pPr>
                      <a:r>
                        <a:rPr lang="ja-JP" sz="1600" b="1" kern="100" dirty="0">
                          <a:effectLst/>
                          <a:latin typeface="+mn-ea"/>
                          <a:ea typeface="+mn-ea"/>
                          <a:cs typeface="Times New Roman"/>
                        </a:rPr>
                        <a:t>｢</a:t>
                      </a:r>
                      <a:r>
                        <a:rPr lang="ja-JP" sz="1600" b="1" kern="100" dirty="0">
                          <a:solidFill>
                            <a:srgbClr val="FF0000"/>
                          </a:solidFill>
                          <a:effectLst/>
                          <a:latin typeface="+mn-ea"/>
                          <a:ea typeface="+mn-ea"/>
                          <a:cs typeface="Times New Roman"/>
                        </a:rPr>
                        <a:t>外的事象対策</a:t>
                      </a:r>
                      <a:r>
                        <a:rPr lang="ja-JP" sz="1600" b="1" kern="100" dirty="0">
                          <a:effectLst/>
                          <a:latin typeface="+mn-ea"/>
                          <a:ea typeface="+mn-ea"/>
                          <a:cs typeface="Times New Roman"/>
                        </a:rPr>
                        <a:t>の原則と具体化</a:t>
                      </a:r>
                      <a:r>
                        <a:rPr lang="ja-JP" sz="1600" b="1" kern="100" dirty="0" smtClean="0">
                          <a:effectLst/>
                          <a:latin typeface="+mn-ea"/>
                          <a:ea typeface="+mn-ea"/>
                          <a:cs typeface="Times New Roman"/>
                        </a:rPr>
                        <a:t>｣</a:t>
                      </a:r>
                      <a:r>
                        <a:rPr lang="ja-JP" altLang="en-US" sz="1600" b="1" kern="100" dirty="0" smtClean="0">
                          <a:effectLst/>
                          <a:latin typeface="+mn-ea"/>
                          <a:ea typeface="+mn-ea"/>
                          <a:cs typeface="Times New Roman"/>
                        </a:rPr>
                        <a:t>フォローアップセミナー</a:t>
                      </a:r>
                      <a:endParaRPr lang="ja-JP"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600" b="1" dirty="0" smtClean="0"/>
                        <a:t>原子力</a:t>
                      </a:r>
                      <a:r>
                        <a:rPr kumimoji="1" lang="ja-JP" altLang="en-US" sz="1600" b="1" dirty="0" smtClean="0">
                          <a:solidFill>
                            <a:srgbClr val="FF0000"/>
                          </a:solidFill>
                        </a:rPr>
                        <a:t>安全</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34145">
                <a:tc>
                  <a:txBody>
                    <a:bodyPr/>
                    <a:lstStyle/>
                    <a:p>
                      <a:pPr algn="l">
                        <a:spcAft>
                          <a:spcPts val="0"/>
                        </a:spcAft>
                      </a:pPr>
                      <a:r>
                        <a:rPr lang="ja-JP" sz="1600" b="1" kern="100" dirty="0">
                          <a:effectLst/>
                          <a:latin typeface="+mn-ea"/>
                          <a:ea typeface="+mn-ea"/>
                          <a:cs typeface="Times New Roman"/>
                        </a:rPr>
                        <a:t>原子力発電所の</a:t>
                      </a:r>
                      <a:r>
                        <a:rPr lang="ja-JP" sz="1600" b="1" kern="100" dirty="0">
                          <a:solidFill>
                            <a:srgbClr val="FF0000"/>
                          </a:solidFill>
                          <a:effectLst/>
                          <a:latin typeface="+mn-ea"/>
                          <a:ea typeface="+mn-ea"/>
                          <a:cs typeface="Times New Roman"/>
                        </a:rPr>
                        <a:t>安全性向上のための定期的な評価</a:t>
                      </a:r>
                      <a:r>
                        <a:rPr lang="ja-JP" sz="1600" b="1" kern="100" dirty="0">
                          <a:effectLst/>
                          <a:latin typeface="+mn-ea"/>
                          <a:ea typeface="+mn-ea"/>
                          <a:cs typeface="Times New Roman"/>
                        </a:rPr>
                        <a:t>に関する指針　講習会</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6028">
                <a:tc>
                  <a:txBody>
                    <a:bodyPr/>
                    <a:lstStyle/>
                    <a:p>
                      <a:pPr algn="l">
                        <a:spcAft>
                          <a:spcPts val="0"/>
                        </a:spcAft>
                      </a:pPr>
                      <a:r>
                        <a:rPr lang="ja-JP" sz="1600" b="1" kern="100" dirty="0">
                          <a:effectLst/>
                          <a:latin typeface="+mn-ea"/>
                          <a:ea typeface="+mn-ea"/>
                          <a:cs typeface="Times New Roman"/>
                        </a:rPr>
                        <a:t>原子力発電所に</a:t>
                      </a:r>
                      <a:r>
                        <a:rPr lang="ja-JP" sz="1600" b="1" kern="100" dirty="0" smtClean="0">
                          <a:effectLst/>
                          <a:latin typeface="+mn-ea"/>
                          <a:ea typeface="+mn-ea"/>
                          <a:cs typeface="Times New Roman"/>
                        </a:rPr>
                        <a:t>おける</a:t>
                      </a:r>
                      <a:r>
                        <a:rPr lang="ja-JP" altLang="en-US" sz="1600" b="1" kern="100" dirty="0" smtClean="0">
                          <a:solidFill>
                            <a:srgbClr val="FF0000"/>
                          </a:solidFill>
                          <a:effectLst/>
                          <a:latin typeface="+mn-ea"/>
                          <a:ea typeface="+mn-ea"/>
                          <a:cs typeface="Times New Roman"/>
                        </a:rPr>
                        <a:t>シビアアクシデントマネージメント</a:t>
                      </a:r>
                      <a:r>
                        <a:rPr lang="ja-JP" sz="1600" b="1" kern="100" dirty="0" smtClean="0">
                          <a:solidFill>
                            <a:srgbClr val="FF0000"/>
                          </a:solidFill>
                          <a:effectLst/>
                          <a:latin typeface="+mn-ea"/>
                          <a:ea typeface="+mn-ea"/>
                          <a:cs typeface="Times New Roman"/>
                        </a:rPr>
                        <a:t>の整備</a:t>
                      </a:r>
                      <a:r>
                        <a:rPr lang="ja-JP" sz="1600" b="1" kern="100" dirty="0">
                          <a:solidFill>
                            <a:srgbClr val="FF0000"/>
                          </a:solidFill>
                          <a:effectLst/>
                          <a:latin typeface="+mn-ea"/>
                          <a:ea typeface="+mn-ea"/>
                          <a:cs typeface="Times New Roman"/>
                        </a:rPr>
                        <a:t>及び維持向上</a:t>
                      </a:r>
                      <a:r>
                        <a:rPr lang="ja-JP" sz="1600" b="1" kern="100" dirty="0">
                          <a:effectLst/>
                          <a:latin typeface="+mn-ea"/>
                          <a:ea typeface="+mn-ea"/>
                          <a:cs typeface="Times New Roman"/>
                        </a:rPr>
                        <a:t>に関する実施基準：</a:t>
                      </a:r>
                      <a:r>
                        <a:rPr lang="en-US" sz="1600" b="1" kern="100" dirty="0">
                          <a:effectLst/>
                          <a:latin typeface="+mn-ea"/>
                          <a:ea typeface="+mn-ea"/>
                          <a:cs typeface="Times New Roman"/>
                        </a:rPr>
                        <a:t>2013</a:t>
                      </a:r>
                      <a:r>
                        <a:rPr lang="ja-JP" sz="1600" b="1" kern="100" dirty="0">
                          <a:effectLst/>
                          <a:latin typeface="+mn-ea"/>
                          <a:ea typeface="+mn-ea"/>
                          <a:cs typeface="Times New Roman"/>
                        </a:rPr>
                        <a:t>　講習会</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486028">
                <a:tc>
                  <a:txBody>
                    <a:bodyPr/>
                    <a:lstStyle/>
                    <a:p>
                      <a:pPr algn="l">
                        <a:spcAft>
                          <a:spcPts val="0"/>
                        </a:spcAft>
                      </a:pPr>
                      <a:r>
                        <a:rPr lang="ja-JP" sz="1600" b="1" kern="100" dirty="0">
                          <a:effectLst/>
                          <a:latin typeface="+mn-ea"/>
                          <a:ea typeface="+mn-ea"/>
                          <a:cs typeface="Times New Roman"/>
                        </a:rPr>
                        <a:t>原子力発電所の出力運転状態を対象とした</a:t>
                      </a:r>
                      <a:r>
                        <a:rPr lang="ja-JP" sz="1600" b="1" kern="100" dirty="0" smtClean="0">
                          <a:solidFill>
                            <a:srgbClr val="FF0000"/>
                          </a:solidFill>
                          <a:effectLst/>
                          <a:latin typeface="+mn-ea"/>
                          <a:ea typeface="+mn-ea"/>
                          <a:cs typeface="Times New Roman"/>
                        </a:rPr>
                        <a:t>確率論的</a:t>
                      </a:r>
                      <a:r>
                        <a:rPr lang="ja-JP" altLang="en-US" sz="1600" b="1" kern="100" dirty="0" smtClean="0">
                          <a:solidFill>
                            <a:srgbClr val="FF0000"/>
                          </a:solidFill>
                          <a:effectLst/>
                          <a:latin typeface="+mn-ea"/>
                          <a:ea typeface="+mn-ea"/>
                          <a:cs typeface="Times New Roman"/>
                        </a:rPr>
                        <a:t>リスク</a:t>
                      </a:r>
                      <a:r>
                        <a:rPr lang="ja-JP" sz="1600" b="1" kern="100" dirty="0" smtClean="0">
                          <a:solidFill>
                            <a:srgbClr val="FF0000"/>
                          </a:solidFill>
                          <a:effectLst/>
                          <a:latin typeface="+mn-ea"/>
                          <a:ea typeface="+mn-ea"/>
                          <a:cs typeface="Times New Roman"/>
                        </a:rPr>
                        <a:t>評価</a:t>
                      </a:r>
                      <a:r>
                        <a:rPr lang="ja-JP" sz="1600" b="1" kern="100" dirty="0">
                          <a:effectLst/>
                          <a:latin typeface="+mn-ea"/>
                          <a:ea typeface="+mn-ea"/>
                          <a:cs typeface="Times New Roman"/>
                        </a:rPr>
                        <a:t>に関する実施基準</a:t>
                      </a:r>
                      <a:r>
                        <a:rPr lang="en-US" sz="1600" b="1" kern="100" dirty="0" smtClean="0">
                          <a:effectLst/>
                          <a:latin typeface="+mn-ea"/>
                          <a:ea typeface="+mn-ea"/>
                          <a:cs typeface="Times New Roman"/>
                        </a:rPr>
                        <a:t>(</a:t>
                      </a:r>
                      <a:r>
                        <a:rPr lang="ja-JP" altLang="en-US" sz="1600" b="1" kern="100" dirty="0" smtClean="0">
                          <a:effectLst/>
                          <a:latin typeface="+mn-ea"/>
                          <a:ea typeface="+mn-ea"/>
                          <a:cs typeface="Times New Roman"/>
                        </a:rPr>
                        <a:t>レベル</a:t>
                      </a:r>
                      <a:r>
                        <a:rPr lang="en-US" sz="1600" b="1" kern="100" dirty="0" smtClean="0">
                          <a:effectLst/>
                          <a:latin typeface="+mn-ea"/>
                          <a:ea typeface="+mn-ea"/>
                          <a:cs typeface="Times New Roman"/>
                        </a:rPr>
                        <a:t>1PRA</a:t>
                      </a:r>
                      <a:r>
                        <a:rPr lang="ja-JP" sz="1600" b="1" kern="100" dirty="0">
                          <a:effectLst/>
                          <a:latin typeface="+mn-ea"/>
                          <a:ea typeface="+mn-ea"/>
                          <a:cs typeface="Times New Roman"/>
                        </a:rPr>
                        <a:t>編</a:t>
                      </a:r>
                      <a:r>
                        <a:rPr lang="en-US" sz="1600" b="1" kern="100" dirty="0">
                          <a:effectLst/>
                          <a:latin typeface="+mn-ea"/>
                          <a:ea typeface="+mn-ea"/>
                          <a:cs typeface="Times New Roman"/>
                        </a:rPr>
                        <a:t>):2013 </a:t>
                      </a:r>
                      <a:r>
                        <a:rPr lang="ja-JP" sz="1600" b="1" kern="100" dirty="0">
                          <a:effectLst/>
                          <a:latin typeface="+mn-ea"/>
                          <a:ea typeface="+mn-ea"/>
                          <a:cs typeface="Times New Roman"/>
                        </a:rPr>
                        <a:t>講習会</a:t>
                      </a:r>
                    </a:p>
                  </a:txBody>
                  <a:tcPr marL="68580" marR="68580" marT="0" marB="0">
                    <a:lnR w="12700" cap="flat" cmpd="sng" algn="ctr">
                      <a:solidFill>
                        <a:schemeClr val="bg1"/>
                      </a:solidFill>
                      <a:prstDash val="solid"/>
                      <a:round/>
                      <a:headEnd type="none" w="med" len="med"/>
                      <a:tailEnd type="none" w="med" len="med"/>
                    </a:lnR>
                  </a:tcPr>
                </a:tc>
                <a:tc>
                  <a:txBody>
                    <a:bodyPr/>
                    <a:lstStyle/>
                    <a:p>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tcPr>
                </a:tc>
              </a:tr>
              <a:tr h="334145">
                <a:tc>
                  <a:txBody>
                    <a:bodyPr/>
                    <a:lstStyle/>
                    <a:p>
                      <a:pPr algn="l">
                        <a:spcAft>
                          <a:spcPts val="0"/>
                        </a:spcAft>
                      </a:pPr>
                      <a:r>
                        <a:rPr lang="ja-JP" sz="1600" b="1" kern="100" dirty="0">
                          <a:effectLst/>
                          <a:latin typeface="+mn-ea"/>
                          <a:ea typeface="+mn-ea"/>
                          <a:cs typeface="Times New Roman"/>
                        </a:rPr>
                        <a:t>第</a:t>
                      </a:r>
                      <a:r>
                        <a:rPr lang="en-US" sz="1600" b="1" kern="100" dirty="0">
                          <a:effectLst/>
                          <a:latin typeface="+mn-ea"/>
                          <a:ea typeface="+mn-ea"/>
                          <a:cs typeface="Times New Roman"/>
                        </a:rPr>
                        <a:t>19</a:t>
                      </a:r>
                      <a:r>
                        <a:rPr lang="ja-JP" sz="1600" b="1" kern="100" dirty="0">
                          <a:effectLst/>
                          <a:latin typeface="+mn-ea"/>
                          <a:ea typeface="+mn-ea"/>
                          <a:cs typeface="Times New Roman"/>
                        </a:rPr>
                        <a:t>回倫理研究会 </a:t>
                      </a:r>
                      <a:r>
                        <a:rPr lang="ja-JP" sz="1600" b="1" kern="100" dirty="0">
                          <a:solidFill>
                            <a:srgbClr val="FF0000"/>
                          </a:solidFill>
                          <a:effectLst/>
                          <a:latin typeface="+mn-ea"/>
                          <a:ea typeface="+mn-ea"/>
                          <a:cs typeface="Times New Roman"/>
                        </a:rPr>
                        <a:t>「技術者倫理の今」　</a:t>
                      </a:r>
                      <a:r>
                        <a:rPr lang="ja-JP" sz="1600" b="1" kern="100" dirty="0" smtClean="0">
                          <a:solidFill>
                            <a:srgbClr val="FF0000"/>
                          </a:solidFill>
                          <a:effectLst/>
                          <a:latin typeface="+mn-ea"/>
                          <a:ea typeface="+mn-ea"/>
                          <a:cs typeface="Times New Roman"/>
                        </a:rPr>
                        <a:t>～</a:t>
                      </a:r>
                      <a:r>
                        <a:rPr lang="ja-JP" sz="1600" b="1" kern="100" dirty="0">
                          <a:solidFill>
                            <a:srgbClr val="FF0000"/>
                          </a:solidFill>
                          <a:effectLst/>
                          <a:latin typeface="+mn-ea"/>
                          <a:ea typeface="+mn-ea"/>
                          <a:cs typeface="Times New Roman"/>
                        </a:rPr>
                        <a:t>その現代的課題～</a:t>
                      </a:r>
                    </a:p>
                  </a:txBody>
                  <a:tcPr marL="68580" marR="68580" marT="0" marB="0">
                    <a:lnR w="12700" cap="flat" cmpd="sng" algn="ctr">
                      <a:solidFill>
                        <a:schemeClr val="bg1"/>
                      </a:solidFill>
                      <a:prstDash val="solid"/>
                      <a:round/>
                      <a:headEnd type="none" w="med" len="med"/>
                      <a:tailEnd type="none" w="med" len="med"/>
                    </a:lnR>
                  </a:tcPr>
                </a:tc>
                <a:tc>
                  <a:txBody>
                    <a:bodyPr/>
                    <a:lstStyle/>
                    <a:p>
                      <a:r>
                        <a:rPr kumimoji="1" lang="ja-JP" altLang="en-US" sz="1600" b="1" dirty="0" smtClean="0">
                          <a:solidFill>
                            <a:srgbClr val="FF0000"/>
                          </a:solidFill>
                        </a:rPr>
                        <a:t>倫理</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tcPr>
                </a:tc>
              </a:tr>
              <a:tr h="486028">
                <a:tc>
                  <a:txBody>
                    <a:bodyPr/>
                    <a:lstStyle/>
                    <a:p>
                      <a:pPr algn="l">
                        <a:spcAft>
                          <a:spcPts val="0"/>
                        </a:spcAft>
                      </a:pPr>
                      <a:r>
                        <a:rPr lang="ja-JP" sz="1600" b="1" kern="100" dirty="0">
                          <a:effectLst/>
                          <a:latin typeface="+mn-ea"/>
                          <a:ea typeface="+mn-ea"/>
                          <a:cs typeface="Times New Roman"/>
                        </a:rPr>
                        <a:t>原子力発電所に対する</a:t>
                      </a:r>
                      <a:r>
                        <a:rPr lang="ja-JP" sz="1600" b="1" kern="100" dirty="0">
                          <a:solidFill>
                            <a:srgbClr val="FF0000"/>
                          </a:solidFill>
                          <a:effectLst/>
                          <a:latin typeface="+mn-ea"/>
                          <a:ea typeface="+mn-ea"/>
                          <a:cs typeface="Times New Roman"/>
                        </a:rPr>
                        <a:t>地震を起因とした</a:t>
                      </a:r>
                      <a:r>
                        <a:rPr lang="ja-JP" sz="1600" b="1" kern="100" dirty="0" smtClean="0">
                          <a:solidFill>
                            <a:srgbClr val="FF0000"/>
                          </a:solidFill>
                          <a:effectLst/>
                          <a:latin typeface="+mn-ea"/>
                          <a:ea typeface="+mn-ea"/>
                          <a:cs typeface="Times New Roman"/>
                        </a:rPr>
                        <a:t>確率論的</a:t>
                      </a:r>
                      <a:r>
                        <a:rPr lang="ja-JP" altLang="en-US" sz="1600" b="1" kern="100" dirty="0" smtClean="0">
                          <a:solidFill>
                            <a:srgbClr val="FF0000"/>
                          </a:solidFill>
                          <a:effectLst/>
                          <a:latin typeface="+mn-ea"/>
                          <a:ea typeface="+mn-ea"/>
                          <a:cs typeface="Times New Roman"/>
                        </a:rPr>
                        <a:t>リスク</a:t>
                      </a:r>
                      <a:r>
                        <a:rPr lang="ja-JP" sz="1600" b="1" kern="100" dirty="0" smtClean="0">
                          <a:solidFill>
                            <a:srgbClr val="FF0000"/>
                          </a:solidFill>
                          <a:effectLst/>
                          <a:latin typeface="+mn-ea"/>
                          <a:ea typeface="+mn-ea"/>
                          <a:cs typeface="Times New Roman"/>
                        </a:rPr>
                        <a:t>評価</a:t>
                      </a:r>
                      <a:r>
                        <a:rPr lang="ja-JP" sz="1600" b="1" kern="100" dirty="0" smtClean="0">
                          <a:effectLst/>
                          <a:latin typeface="+mn-ea"/>
                          <a:ea typeface="+mn-ea"/>
                          <a:cs typeface="Times New Roman"/>
                        </a:rPr>
                        <a:t>に</a:t>
                      </a:r>
                      <a:r>
                        <a:rPr lang="ja-JP" altLang="en-US" sz="1600" b="1" kern="100" dirty="0" smtClean="0">
                          <a:effectLst/>
                          <a:latin typeface="+mn-ea"/>
                          <a:ea typeface="+mn-ea"/>
                          <a:cs typeface="Times New Roman"/>
                        </a:rPr>
                        <a:t>　</a:t>
                      </a:r>
                      <a:r>
                        <a:rPr lang="ja-JP" sz="1600" b="1" kern="100" dirty="0" smtClean="0">
                          <a:effectLst/>
                          <a:latin typeface="+mn-ea"/>
                          <a:ea typeface="+mn-ea"/>
                          <a:cs typeface="Times New Roman"/>
                        </a:rPr>
                        <a:t>関する</a:t>
                      </a:r>
                      <a:r>
                        <a:rPr lang="ja-JP" sz="1600" b="1" kern="100" dirty="0">
                          <a:effectLst/>
                          <a:latin typeface="+mn-ea"/>
                          <a:ea typeface="+mn-ea"/>
                          <a:cs typeface="Times New Roman"/>
                        </a:rPr>
                        <a:t>実施基準：</a:t>
                      </a:r>
                      <a:r>
                        <a:rPr lang="en-US" sz="1600" b="1" kern="100" dirty="0">
                          <a:effectLst/>
                          <a:latin typeface="+mn-ea"/>
                          <a:ea typeface="+mn-ea"/>
                          <a:cs typeface="Times New Roman"/>
                        </a:rPr>
                        <a:t>2015</a:t>
                      </a:r>
                      <a:r>
                        <a:rPr lang="ja-JP" sz="1600" b="1" kern="100" dirty="0">
                          <a:effectLst/>
                          <a:latin typeface="+mn-ea"/>
                          <a:ea typeface="+mn-ea"/>
                          <a:cs typeface="Times New Roman"/>
                        </a:rPr>
                        <a:t>　講習会</a:t>
                      </a:r>
                    </a:p>
                  </a:txBody>
                  <a:tcPr marL="68580" marR="68580" marT="0" marB="0">
                    <a:lnR w="12700" cap="flat" cmpd="sng" algn="ctr">
                      <a:solidFill>
                        <a:schemeClr val="bg1"/>
                      </a:solidFill>
                      <a:prstDash val="solid"/>
                      <a:round/>
                      <a:headEnd type="none" w="med" len="med"/>
                      <a:tailEnd type="none" w="med" len="med"/>
                    </a:lnR>
                  </a:tcPr>
                </a:tc>
                <a:tc>
                  <a:txBody>
                    <a:bodyPr/>
                    <a:lstStyle/>
                    <a:p>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tcPr>
                </a:tc>
              </a:tr>
              <a:tr h="334145">
                <a:tc>
                  <a:txBody>
                    <a:bodyPr/>
                    <a:lstStyle/>
                    <a:p>
                      <a:pPr algn="l">
                        <a:spcAft>
                          <a:spcPts val="0"/>
                        </a:spcAft>
                      </a:pPr>
                      <a:r>
                        <a:rPr lang="ja-JP" sz="1600" b="1" kern="100" dirty="0" smtClean="0">
                          <a:solidFill>
                            <a:srgbClr val="FF0000"/>
                          </a:solidFill>
                          <a:effectLst/>
                          <a:latin typeface="+mn-ea"/>
                          <a:ea typeface="+mn-ea"/>
                          <a:cs typeface="Times New Roman"/>
                        </a:rPr>
                        <a:t>外部</a:t>
                      </a:r>
                      <a:r>
                        <a:rPr lang="ja-JP" altLang="en-US" sz="1600" b="1" kern="100" dirty="0" smtClean="0">
                          <a:solidFill>
                            <a:srgbClr val="FF0000"/>
                          </a:solidFill>
                          <a:effectLst/>
                          <a:latin typeface="+mn-ea"/>
                          <a:ea typeface="+mn-ea"/>
                          <a:cs typeface="Times New Roman"/>
                        </a:rPr>
                        <a:t>ハザード</a:t>
                      </a:r>
                      <a:r>
                        <a:rPr lang="ja-JP" sz="1600" b="1" kern="100" dirty="0" smtClean="0">
                          <a:solidFill>
                            <a:srgbClr val="FF0000"/>
                          </a:solidFill>
                          <a:effectLst/>
                          <a:latin typeface="+mn-ea"/>
                          <a:ea typeface="+mn-ea"/>
                          <a:cs typeface="Times New Roman"/>
                        </a:rPr>
                        <a:t>に対する</a:t>
                      </a:r>
                      <a:r>
                        <a:rPr lang="ja-JP" altLang="en-US" sz="1600" b="1" kern="100" dirty="0" smtClean="0">
                          <a:solidFill>
                            <a:srgbClr val="FF0000"/>
                          </a:solidFill>
                          <a:effectLst/>
                          <a:latin typeface="+mn-ea"/>
                          <a:ea typeface="+mn-ea"/>
                          <a:cs typeface="Times New Roman"/>
                        </a:rPr>
                        <a:t>リスク</a:t>
                      </a:r>
                      <a:r>
                        <a:rPr lang="ja-JP" sz="1600" b="1" kern="100" dirty="0" smtClean="0">
                          <a:solidFill>
                            <a:srgbClr val="FF0000"/>
                          </a:solidFill>
                          <a:effectLst/>
                          <a:latin typeface="+mn-ea"/>
                          <a:ea typeface="+mn-ea"/>
                          <a:cs typeface="Times New Roman"/>
                        </a:rPr>
                        <a:t>評価</a:t>
                      </a:r>
                      <a:r>
                        <a:rPr lang="ja-JP" sz="1600" b="1" kern="100" dirty="0">
                          <a:solidFill>
                            <a:srgbClr val="FF0000"/>
                          </a:solidFill>
                          <a:effectLst/>
                          <a:latin typeface="+mn-ea"/>
                          <a:ea typeface="+mn-ea"/>
                          <a:cs typeface="Times New Roman"/>
                        </a:rPr>
                        <a:t>方法</a:t>
                      </a:r>
                      <a:r>
                        <a:rPr lang="ja-JP" sz="1600" b="1" kern="100" dirty="0">
                          <a:effectLst/>
                          <a:latin typeface="+mn-ea"/>
                          <a:ea typeface="+mn-ea"/>
                          <a:cs typeface="Times New Roman"/>
                        </a:rPr>
                        <a:t>の選定に関する実施基準：</a:t>
                      </a:r>
                      <a:r>
                        <a:rPr lang="en-US" sz="1600" b="1" kern="100" dirty="0">
                          <a:effectLst/>
                          <a:latin typeface="+mn-ea"/>
                          <a:ea typeface="+mn-ea"/>
                          <a:cs typeface="Times New Roman"/>
                        </a:rPr>
                        <a:t>2014</a:t>
                      </a:r>
                      <a:r>
                        <a:rPr lang="ja-JP" sz="1600" b="1" kern="100" dirty="0">
                          <a:effectLst/>
                          <a:latin typeface="+mn-ea"/>
                          <a:ea typeface="+mn-ea"/>
                          <a:cs typeface="Times New Roman"/>
                        </a:rPr>
                        <a:t>　講習会</a:t>
                      </a: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21154">
                <a:tc>
                  <a:txBody>
                    <a:bodyPr/>
                    <a:lstStyle/>
                    <a:p>
                      <a:pPr algn="l">
                        <a:spcAft>
                          <a:spcPts val="0"/>
                        </a:spcAft>
                      </a:pPr>
                      <a:r>
                        <a:rPr lang="ja-JP" altLang="en-US" sz="1600" b="1" kern="100" dirty="0" smtClean="0">
                          <a:solidFill>
                            <a:srgbClr val="FF0000"/>
                          </a:solidFill>
                          <a:effectLst/>
                          <a:latin typeface="+mn-ea"/>
                          <a:ea typeface="+mn-ea"/>
                          <a:cs typeface="Times New Roman"/>
                        </a:rPr>
                        <a:t>リスク評価の理解</a:t>
                      </a:r>
                      <a:r>
                        <a:rPr lang="ja-JP" altLang="en-US" sz="1600" b="1" kern="100" dirty="0" smtClean="0">
                          <a:effectLst/>
                          <a:latin typeface="+mn-ea"/>
                          <a:ea typeface="+mn-ea"/>
                          <a:cs typeface="Times New Roman"/>
                        </a:rPr>
                        <a:t>のために講習会</a:t>
                      </a:r>
                      <a:endParaRPr lang="ja-JP"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7015">
                <a:tc>
                  <a:txBody>
                    <a:bodyPr/>
                    <a:lstStyle/>
                    <a:p>
                      <a:pPr algn="l">
                        <a:spcAft>
                          <a:spcPts val="0"/>
                        </a:spcAft>
                      </a:pPr>
                      <a:r>
                        <a:rPr lang="ja-JP" altLang="en-US" sz="1600" b="1" kern="100" dirty="0" smtClean="0">
                          <a:effectLst/>
                          <a:latin typeface="+mn-ea"/>
                          <a:ea typeface="+mn-ea"/>
                          <a:cs typeface="Times New Roman"/>
                        </a:rPr>
                        <a:t>「発電用軽水型原子炉の</a:t>
                      </a:r>
                      <a:r>
                        <a:rPr lang="ja-JP" altLang="en-US" sz="1600" b="1" kern="100" dirty="0" smtClean="0">
                          <a:solidFill>
                            <a:srgbClr val="FF0000"/>
                          </a:solidFill>
                          <a:effectLst/>
                          <a:latin typeface="+mn-ea"/>
                          <a:ea typeface="+mn-ea"/>
                          <a:cs typeface="Times New Roman"/>
                        </a:rPr>
                        <a:t>炉心及び燃料の安全設計</a:t>
                      </a:r>
                      <a:r>
                        <a:rPr lang="ja-JP" altLang="en-US" sz="1600" b="1" kern="100" dirty="0" smtClean="0">
                          <a:effectLst/>
                          <a:latin typeface="+mn-ea"/>
                          <a:ea typeface="+mn-ea"/>
                          <a:cs typeface="Times New Roman"/>
                        </a:rPr>
                        <a:t>に関する報告書」講習会</a:t>
                      </a:r>
                      <a:endParaRPr lang="ja-JP"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240453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4715" y="442986"/>
            <a:ext cx="7225259" cy="584775"/>
          </a:xfrm>
          <a:prstGeom prst="rect">
            <a:avLst/>
          </a:prstGeom>
          <a:noFill/>
        </p:spPr>
        <p:txBody>
          <a:bodyPr wrap="square" rtlCol="0">
            <a:spAutoFit/>
          </a:bodyPr>
          <a:lstStyle/>
          <a:p>
            <a:pPr algn="ctr"/>
            <a:r>
              <a:rPr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ＣＰＤプログラム教育委員会推奨実績</a:t>
            </a:r>
            <a:r>
              <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en-US" altLang="ja-JP"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2</a:t>
            </a:r>
            <a:r>
              <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8963222"/>
              </p:ext>
            </p:extLst>
          </p:nvPr>
        </p:nvGraphicFramePr>
        <p:xfrm>
          <a:off x="218826" y="1451968"/>
          <a:ext cx="8794629" cy="4527794"/>
        </p:xfrm>
        <a:graphic>
          <a:graphicData uri="http://schemas.openxmlformats.org/drawingml/2006/table">
            <a:tbl>
              <a:tblPr firstRow="1" bandRow="1">
                <a:tableStyleId>{5C22544A-7EE6-4342-B048-85BDC9FD1C3A}</a:tableStyleId>
              </a:tblPr>
              <a:tblGrid>
                <a:gridCol w="6464778"/>
                <a:gridCol w="2329851"/>
              </a:tblGrid>
              <a:tr h="423179">
                <a:tc>
                  <a:txBody>
                    <a:bodyPr/>
                    <a:lstStyle/>
                    <a:p>
                      <a:pPr algn="ctr"/>
                      <a:r>
                        <a:rPr kumimoji="1" lang="ja-JP" altLang="en-US" sz="2000" b="1" dirty="0" smtClean="0"/>
                        <a:t>プログラム名</a:t>
                      </a:r>
                      <a:r>
                        <a:rPr kumimoji="1" lang="en-US" altLang="ja-JP" sz="2000" b="1" dirty="0" smtClean="0"/>
                        <a:t>(2016</a:t>
                      </a:r>
                      <a:r>
                        <a:rPr kumimoji="1" lang="ja-JP" altLang="en-US" sz="2000" b="1" dirty="0" smtClean="0"/>
                        <a:t>年度</a:t>
                      </a:r>
                      <a:r>
                        <a:rPr kumimoji="1" lang="en-US" altLang="ja-JP" sz="2000" b="1" dirty="0" smtClean="0"/>
                        <a:t>)</a:t>
                      </a:r>
                      <a:endParaRPr kumimoji="1" lang="ja-JP" altLang="en-US" sz="2000" b="1"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2000" b="1" dirty="0" smtClean="0"/>
                        <a:t>主催</a:t>
                      </a:r>
                      <a:endParaRPr kumimoji="1" lang="ja-JP" altLang="en-US" sz="20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21154">
                <a:tc>
                  <a:txBody>
                    <a:bodyPr/>
                    <a:lstStyle/>
                    <a:p>
                      <a:pPr algn="l">
                        <a:spcAft>
                          <a:spcPts val="0"/>
                        </a:spcAft>
                      </a:pPr>
                      <a:r>
                        <a:rPr lang="ja-JP" altLang="en-US" sz="1600" b="1" kern="100" dirty="0" smtClean="0">
                          <a:effectLst/>
                          <a:latin typeface="+mn-ea"/>
                          <a:ea typeface="+mn-ea"/>
                          <a:cs typeface="Times New Roman"/>
                        </a:rPr>
                        <a:t>「原子力発電所の</a:t>
                      </a:r>
                      <a:r>
                        <a:rPr lang="ja-JP" altLang="en-US" sz="1600" b="1" kern="100" dirty="0" smtClean="0">
                          <a:solidFill>
                            <a:srgbClr val="FF0000"/>
                          </a:solidFill>
                          <a:effectLst/>
                          <a:latin typeface="+mn-ea"/>
                          <a:ea typeface="+mn-ea"/>
                          <a:cs typeface="Times New Roman"/>
                        </a:rPr>
                        <a:t>高経年化対策</a:t>
                      </a:r>
                      <a:r>
                        <a:rPr lang="ja-JP" altLang="en-US" sz="1600" b="1" kern="100" dirty="0" smtClean="0">
                          <a:effectLst/>
                          <a:latin typeface="+mn-ea"/>
                          <a:ea typeface="+mn-ea"/>
                          <a:cs typeface="Times New Roman"/>
                        </a:rPr>
                        <a:t>実施基準</a:t>
                      </a:r>
                      <a:r>
                        <a:rPr kumimoji="1" lang="ja-JP" altLang="en-US" sz="1600" b="1" kern="100" dirty="0" smtClean="0">
                          <a:solidFill>
                            <a:schemeClr val="dk1"/>
                          </a:solidFill>
                          <a:effectLst/>
                          <a:latin typeface="Arial" panose="020B0604020202020204" pitchFamily="34" charset="0"/>
                          <a:ea typeface="+mn-ea"/>
                          <a:cs typeface="Arial" panose="020B0604020202020204" pitchFamily="34" charset="0"/>
                        </a:rPr>
                        <a:t>：</a:t>
                      </a:r>
                      <a:r>
                        <a:rPr kumimoji="1" lang="en-US" altLang="ja-JP" sz="1600" b="1" kern="100" dirty="0" smtClean="0">
                          <a:solidFill>
                            <a:schemeClr val="dk1"/>
                          </a:solidFill>
                          <a:effectLst/>
                          <a:latin typeface="Arial" panose="020B0604020202020204" pitchFamily="34" charset="0"/>
                          <a:ea typeface="+mn-ea"/>
                          <a:cs typeface="Arial" panose="020B0604020202020204" pitchFamily="34" charset="0"/>
                        </a:rPr>
                        <a:t>2015</a:t>
                      </a:r>
                      <a:r>
                        <a:rPr kumimoji="1" lang="ja-JP" altLang="en-US" sz="1600" b="1" kern="100" dirty="0" smtClean="0">
                          <a:solidFill>
                            <a:schemeClr val="dk1"/>
                          </a:solidFill>
                          <a:effectLst/>
                          <a:latin typeface="Arial" panose="020B0604020202020204" pitchFamily="34" charset="0"/>
                          <a:ea typeface="+mn-ea"/>
                          <a:cs typeface="Arial" panose="020B0604020202020204" pitchFamily="34" charset="0"/>
                        </a:rPr>
                        <a:t>」</a:t>
                      </a:r>
                      <a:r>
                        <a:rPr lang="ja-JP" altLang="en-US" sz="1600" b="1" kern="100" dirty="0" smtClean="0">
                          <a:effectLst/>
                          <a:latin typeface="Arial" panose="020B0604020202020204" pitchFamily="34" charset="0"/>
                          <a:ea typeface="+mn-ea"/>
                          <a:cs typeface="Arial" panose="020B0604020202020204" pitchFamily="34" charset="0"/>
                        </a:rPr>
                        <a:t>講習会</a:t>
                      </a:r>
                      <a:endParaRPr lang="ja-JP" altLang="en-US" sz="1600" b="1" kern="100" dirty="0">
                        <a:effectLst/>
                        <a:latin typeface="Arial" panose="020B0604020202020204" pitchFamily="34" charset="0"/>
                        <a:ea typeface="+mn-ea"/>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321154">
                <a:tc>
                  <a:txBody>
                    <a:bodyPr/>
                    <a:lstStyle/>
                    <a:p>
                      <a:pPr algn="l">
                        <a:spcAft>
                          <a:spcPts val="0"/>
                        </a:spcAft>
                      </a:pPr>
                      <a:r>
                        <a:rPr lang="ja-JP" altLang="en-US" sz="1600" b="1" kern="100" dirty="0" smtClean="0">
                          <a:effectLst/>
                          <a:latin typeface="+mn-ea"/>
                          <a:ea typeface="+mn-ea"/>
                          <a:cs typeface="Times New Roman"/>
                        </a:rPr>
                        <a:t>「</a:t>
                      </a:r>
                      <a:r>
                        <a:rPr lang="ja-JP" altLang="en-US" sz="1600" b="1" kern="100" dirty="0" smtClean="0">
                          <a:solidFill>
                            <a:srgbClr val="FF0000"/>
                          </a:solidFill>
                          <a:effectLst/>
                          <a:latin typeface="+mn-ea"/>
                          <a:ea typeface="+mn-ea"/>
                          <a:cs typeface="Times New Roman"/>
                        </a:rPr>
                        <a:t>福島第一</a:t>
                      </a:r>
                      <a:r>
                        <a:rPr lang="ja-JP" altLang="en-US" sz="1600" b="1" kern="100" dirty="0" smtClean="0">
                          <a:effectLst/>
                          <a:latin typeface="+mn-ea"/>
                          <a:ea typeface="+mn-ea"/>
                          <a:cs typeface="Times New Roman"/>
                        </a:rPr>
                        <a:t>原子力発電所における今後の</a:t>
                      </a:r>
                      <a:r>
                        <a:rPr lang="ja-JP" altLang="en-US" sz="1600" b="1" kern="100" dirty="0" smtClean="0">
                          <a:solidFill>
                            <a:srgbClr val="FF0000"/>
                          </a:solidFill>
                          <a:effectLst/>
                          <a:latin typeface="+mn-ea"/>
                          <a:ea typeface="+mn-ea"/>
                          <a:cs typeface="Times New Roman"/>
                        </a:rPr>
                        <a:t>ﾘｽｸ要因</a:t>
                      </a:r>
                      <a:r>
                        <a:rPr lang="ja-JP" altLang="en-US" sz="1600" b="1" kern="100" dirty="0" smtClean="0">
                          <a:effectLst/>
                          <a:latin typeface="+mn-ea"/>
                          <a:ea typeface="+mn-ea"/>
                          <a:cs typeface="Times New Roman"/>
                        </a:rPr>
                        <a:t>とその防護策」ﾌｫﾛｰｱｯﾌﾟｾﾐﾅｰ</a:t>
                      </a:r>
                      <a:endParaRPr lang="ja-JP" altLang="en-US"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t>原子力</a:t>
                      </a:r>
                      <a:r>
                        <a:rPr kumimoji="1" lang="ja-JP" altLang="en-US" sz="1600" b="1" dirty="0" smtClean="0">
                          <a:solidFill>
                            <a:srgbClr val="FF0000"/>
                          </a:solidFill>
                        </a:rPr>
                        <a:t>安全</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34145">
                <a:tc>
                  <a:txBody>
                    <a:bodyPr/>
                    <a:lstStyle/>
                    <a:p>
                      <a:pPr algn="l">
                        <a:spcAft>
                          <a:spcPts val="0"/>
                        </a:spcAft>
                      </a:pPr>
                      <a:r>
                        <a:rPr lang="ja-JP" altLang="en-US" sz="1600" b="1" kern="100" dirty="0" smtClean="0">
                          <a:solidFill>
                            <a:srgbClr val="FF0000"/>
                          </a:solidFill>
                          <a:effectLst/>
                          <a:latin typeface="+mn-ea"/>
                          <a:ea typeface="+mn-ea"/>
                          <a:cs typeface="Times New Roman"/>
                        </a:rPr>
                        <a:t>核燃料</a:t>
                      </a:r>
                      <a:r>
                        <a:rPr lang="ja-JP" altLang="en-US" sz="1600" b="1" kern="100" dirty="0" smtClean="0">
                          <a:effectLst/>
                          <a:latin typeface="+mn-ea"/>
                          <a:ea typeface="+mn-ea"/>
                          <a:cs typeface="Times New Roman"/>
                        </a:rPr>
                        <a:t>部会　夏期セミナー</a:t>
                      </a:r>
                      <a:endParaRPr lang="ja-JP" altLang="en-US"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核燃料</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5590">
                <a:tc>
                  <a:txBody>
                    <a:bodyPr/>
                    <a:lstStyle/>
                    <a:p>
                      <a:pPr algn="l">
                        <a:spcAft>
                          <a:spcPts val="0"/>
                        </a:spcAft>
                      </a:pPr>
                      <a:r>
                        <a:rPr lang="en-US" altLang="ja-JP" sz="1600" b="1" kern="100" dirty="0" smtClean="0">
                          <a:effectLst/>
                          <a:latin typeface="Arial" panose="020B0604020202020204" pitchFamily="34" charset="0"/>
                          <a:ea typeface="+mn-ea"/>
                          <a:cs typeface="Arial" panose="020B0604020202020204" pitchFamily="34" charset="0"/>
                        </a:rPr>
                        <a:t>Japan-IAEA Joint Nuclear Energy </a:t>
                      </a:r>
                      <a:r>
                        <a:rPr lang="en-US" altLang="ja-JP" sz="1600" b="1" kern="100" dirty="0" smtClean="0">
                          <a:solidFill>
                            <a:srgbClr val="FF0000"/>
                          </a:solidFill>
                          <a:effectLst/>
                          <a:latin typeface="Arial" panose="020B0604020202020204" pitchFamily="34" charset="0"/>
                          <a:ea typeface="+mn-ea"/>
                          <a:cs typeface="Arial" panose="020B0604020202020204" pitchFamily="34" charset="0"/>
                        </a:rPr>
                        <a:t>Management</a:t>
                      </a:r>
                      <a:r>
                        <a:rPr lang="en-US" altLang="ja-JP" sz="1600" b="1" kern="100" dirty="0" smtClean="0">
                          <a:effectLst/>
                          <a:latin typeface="Arial" panose="020B0604020202020204" pitchFamily="34" charset="0"/>
                          <a:ea typeface="+mn-ea"/>
                          <a:cs typeface="Arial" panose="020B0604020202020204" pitchFamily="34" charset="0"/>
                        </a:rPr>
                        <a:t> School</a:t>
                      </a:r>
                      <a:endParaRPr lang="en-US" altLang="ja-JP" sz="1600" b="1" kern="100" dirty="0">
                        <a:effectLst/>
                        <a:latin typeface="Arial" panose="020B0604020202020204" pitchFamily="34" charset="0"/>
                        <a:ea typeface="+mn-ea"/>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b="1" dirty="0" smtClean="0">
                          <a:solidFill>
                            <a:srgbClr val="FF0000"/>
                          </a:solidFill>
                        </a:rPr>
                        <a:t>IAEA</a:t>
                      </a:r>
                      <a:r>
                        <a:rPr kumimoji="1" lang="en-US" altLang="ja-JP" sz="1600" b="1" dirty="0" smtClean="0">
                          <a:solidFill>
                            <a:schemeClr val="tx1"/>
                          </a:solidFill>
                        </a:rPr>
                        <a:t>, AESJ</a:t>
                      </a:r>
                      <a:r>
                        <a:rPr kumimoji="1" lang="ja-JP" altLang="en-US" sz="1600" b="1" dirty="0" smtClean="0">
                          <a:solidFill>
                            <a:schemeClr val="tx1"/>
                          </a:solidFill>
                        </a:rPr>
                        <a:t>他</a:t>
                      </a:r>
                      <a:endParaRPr kumimoji="1" lang="en-US" altLang="ja-JP" sz="1600" b="1" dirty="0" smtClean="0">
                        <a:solidFill>
                          <a:schemeClr val="tx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43370">
                <a:tc>
                  <a:txBody>
                    <a:bodyPr/>
                    <a:lstStyle/>
                    <a:p>
                      <a:pPr algn="l">
                        <a:spcAft>
                          <a:spcPts val="0"/>
                        </a:spcAft>
                      </a:pPr>
                      <a:r>
                        <a:rPr lang="ja-JP" altLang="en-US" sz="1600" b="1" kern="100" dirty="0" smtClean="0">
                          <a:effectLst/>
                          <a:latin typeface="Arial" panose="020B0604020202020204" pitchFamily="34" charset="0"/>
                          <a:ea typeface="+mn-ea"/>
                          <a:cs typeface="Arial" panose="020B0604020202020204" pitchFamily="34" charset="0"/>
                        </a:rPr>
                        <a:t>第</a:t>
                      </a:r>
                      <a:r>
                        <a:rPr lang="en-US" altLang="ja-JP" sz="1600" b="1" kern="100" dirty="0" smtClean="0">
                          <a:effectLst/>
                          <a:latin typeface="Arial" panose="020B0604020202020204" pitchFamily="34" charset="0"/>
                          <a:ea typeface="+mn-ea"/>
                          <a:cs typeface="Arial" panose="020B0604020202020204" pitchFamily="34" charset="0"/>
                        </a:rPr>
                        <a:t>4</a:t>
                      </a:r>
                      <a:r>
                        <a:rPr lang="ja-JP" altLang="en-US" sz="1600" b="1" kern="100" dirty="0" smtClean="0">
                          <a:effectLst/>
                          <a:latin typeface="Arial" panose="020B0604020202020204" pitchFamily="34" charset="0"/>
                          <a:ea typeface="+mn-ea"/>
                          <a:cs typeface="Arial" panose="020B0604020202020204" pitchFamily="34" charset="0"/>
                        </a:rPr>
                        <a:t>回 </a:t>
                      </a:r>
                      <a:r>
                        <a:rPr lang="ja-JP" altLang="en-US" sz="1600" b="1" kern="100" dirty="0" smtClean="0">
                          <a:effectLst/>
                          <a:latin typeface="+mn-ea"/>
                          <a:ea typeface="+mn-ea"/>
                          <a:cs typeface="Times New Roman"/>
                        </a:rPr>
                        <a:t>原子力</a:t>
                      </a:r>
                      <a:r>
                        <a:rPr lang="ja-JP" altLang="en-US" sz="1600" b="1" kern="100" dirty="0" smtClean="0">
                          <a:solidFill>
                            <a:srgbClr val="FF0000"/>
                          </a:solidFill>
                          <a:effectLst/>
                          <a:latin typeface="+mn-ea"/>
                          <a:ea typeface="+mn-ea"/>
                          <a:cs typeface="Times New Roman"/>
                        </a:rPr>
                        <a:t>安全</a:t>
                      </a:r>
                      <a:r>
                        <a:rPr lang="ja-JP" altLang="en-US" sz="1600" b="1" kern="100" dirty="0" smtClean="0">
                          <a:effectLst/>
                          <a:latin typeface="+mn-ea"/>
                          <a:ea typeface="+mn-ea"/>
                          <a:cs typeface="Times New Roman"/>
                        </a:rPr>
                        <a:t>夏期セミナー</a:t>
                      </a:r>
                      <a:endParaRPr lang="ja-JP" altLang="en-US"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600" b="1" dirty="0" smtClean="0"/>
                        <a:t>原子力</a:t>
                      </a:r>
                      <a:r>
                        <a:rPr kumimoji="1" lang="ja-JP" altLang="en-US" sz="1600" b="1" dirty="0" smtClean="0">
                          <a:solidFill>
                            <a:srgbClr val="FF0000"/>
                          </a:solidFill>
                        </a:rPr>
                        <a:t>安全</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256882">
                <a:tc>
                  <a:txBody>
                    <a:bodyPr/>
                    <a:lstStyle/>
                    <a:p>
                      <a:pPr algn="l">
                        <a:spcAft>
                          <a:spcPts val="0"/>
                        </a:spcAft>
                      </a:pPr>
                      <a:r>
                        <a:rPr lang="ja-JP" altLang="en-US" sz="1600" b="1" kern="100" dirty="0" smtClean="0">
                          <a:effectLst/>
                          <a:latin typeface="Arial" panose="020B0604020202020204" pitchFamily="34" charset="0"/>
                          <a:ea typeface="+mn-ea"/>
                          <a:cs typeface="Arial" panose="020B0604020202020204" pitchFamily="34" charset="0"/>
                        </a:rPr>
                        <a:t>第</a:t>
                      </a:r>
                      <a:r>
                        <a:rPr lang="en-US" altLang="ja-JP" sz="1600" b="1" kern="100" dirty="0" smtClean="0">
                          <a:effectLst/>
                          <a:latin typeface="Arial" panose="020B0604020202020204" pitchFamily="34" charset="0"/>
                          <a:ea typeface="+mn-ea"/>
                          <a:cs typeface="Arial" panose="020B0604020202020204" pitchFamily="34" charset="0"/>
                        </a:rPr>
                        <a:t>48</a:t>
                      </a:r>
                      <a:r>
                        <a:rPr lang="ja-JP" altLang="en-US" sz="1600" b="1" kern="100" dirty="0" smtClean="0">
                          <a:effectLst/>
                          <a:latin typeface="+mn-ea"/>
                          <a:ea typeface="+mn-ea"/>
                          <a:cs typeface="Times New Roman"/>
                        </a:rPr>
                        <a:t>回 </a:t>
                      </a:r>
                      <a:r>
                        <a:rPr kumimoji="1" lang="ja-JP" altLang="en-US" sz="1600" b="1" kern="1200" dirty="0" smtClean="0">
                          <a:solidFill>
                            <a:srgbClr val="FF0000"/>
                          </a:solidFill>
                          <a:latin typeface="+mn-lt"/>
                          <a:ea typeface="+mn-ea"/>
                          <a:cs typeface="+mn-cs"/>
                        </a:rPr>
                        <a:t>炉物理</a:t>
                      </a:r>
                      <a:r>
                        <a:rPr lang="ja-JP" altLang="en-US" sz="1600" b="1" kern="100" dirty="0" smtClean="0">
                          <a:effectLst/>
                          <a:latin typeface="+mn-ea"/>
                          <a:ea typeface="+mn-ea"/>
                          <a:cs typeface="Times New Roman"/>
                        </a:rPr>
                        <a:t>夏期セミナー</a:t>
                      </a:r>
                      <a:endParaRPr lang="ja-JP" altLang="en-US"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algn="ctr"/>
                      <a:r>
                        <a:rPr kumimoji="1" lang="ja-JP" altLang="en-US" sz="1600" b="1" dirty="0" smtClean="0">
                          <a:solidFill>
                            <a:srgbClr val="FF0000"/>
                          </a:solidFill>
                        </a:rPr>
                        <a:t>炉物理</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tcPr>
                </a:tc>
              </a:tr>
              <a:tr h="334145">
                <a:tc>
                  <a:txBody>
                    <a:bodyPr/>
                    <a:lstStyle/>
                    <a:p>
                      <a:pPr algn="l">
                        <a:spcAft>
                          <a:spcPts val="0"/>
                        </a:spcAft>
                      </a:pPr>
                      <a:r>
                        <a:rPr lang="ja-JP" altLang="en-US" sz="1600" b="1" kern="100" dirty="0" smtClean="0">
                          <a:effectLst/>
                          <a:latin typeface="+mn-ea"/>
                          <a:ea typeface="+mn-ea"/>
                          <a:cs typeface="Times New Roman"/>
                        </a:rPr>
                        <a:t>「</a:t>
                      </a:r>
                      <a:r>
                        <a:rPr lang="ja-JP" altLang="en-US" sz="1600" b="1" kern="100" dirty="0" smtClean="0">
                          <a:solidFill>
                            <a:srgbClr val="FF0000"/>
                          </a:solidFill>
                          <a:effectLst/>
                          <a:latin typeface="+mn-ea"/>
                          <a:ea typeface="+mn-ea"/>
                          <a:cs typeface="Times New Roman"/>
                        </a:rPr>
                        <a:t>余裕深度処分</a:t>
                      </a:r>
                      <a:r>
                        <a:rPr lang="ja-JP" altLang="en-US" sz="1600" b="1" kern="100" dirty="0" smtClean="0">
                          <a:effectLst/>
                          <a:latin typeface="+mn-ea"/>
                          <a:ea typeface="+mn-ea"/>
                          <a:cs typeface="Times New Roman"/>
                        </a:rPr>
                        <a:t>対象廃棄体の製作要件及び検査方法</a:t>
                      </a:r>
                      <a:r>
                        <a:rPr kumimoji="1" lang="en-US" altLang="ja-JP" sz="1600" b="1" kern="100" dirty="0" smtClean="0">
                          <a:solidFill>
                            <a:schemeClr val="dk1"/>
                          </a:solidFill>
                          <a:effectLst/>
                          <a:latin typeface="Arial" panose="020B0604020202020204" pitchFamily="34" charset="0"/>
                          <a:ea typeface="+mn-ea"/>
                          <a:cs typeface="Arial" panose="020B0604020202020204" pitchFamily="34" charset="0"/>
                        </a:rPr>
                        <a:t>:2015</a:t>
                      </a:r>
                      <a:r>
                        <a:rPr lang="ja-JP" altLang="en-US" sz="1600" b="1" kern="100" dirty="0" smtClean="0">
                          <a:effectLst/>
                          <a:latin typeface="+mn-ea"/>
                          <a:ea typeface="+mn-ea"/>
                          <a:cs typeface="Times New Roman"/>
                        </a:rPr>
                        <a:t>」講習会</a:t>
                      </a:r>
                      <a:endParaRPr lang="ja-JP" altLang="en-US"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tcPr>
                </a:tc>
              </a:tr>
              <a:tr h="265052">
                <a:tc>
                  <a:txBody>
                    <a:bodyPr/>
                    <a:lstStyle/>
                    <a:p>
                      <a:pPr algn="l">
                        <a:spcAft>
                          <a:spcPts val="0"/>
                        </a:spcAft>
                      </a:pPr>
                      <a:r>
                        <a:rPr lang="ja-JP" altLang="en-US" sz="1600" b="1" kern="100" dirty="0" smtClean="0">
                          <a:solidFill>
                            <a:srgbClr val="FF0000"/>
                          </a:solidFill>
                          <a:effectLst/>
                          <a:latin typeface="+mn-ea"/>
                          <a:ea typeface="+mn-ea"/>
                          <a:cs typeface="Times New Roman"/>
                        </a:rPr>
                        <a:t>ヒューマン・マシン・システム</a:t>
                      </a:r>
                      <a:r>
                        <a:rPr lang="ja-JP" altLang="en-US" sz="1600" b="1" kern="100" dirty="0" smtClean="0">
                          <a:effectLst/>
                          <a:latin typeface="+mn-ea"/>
                          <a:ea typeface="+mn-ea"/>
                          <a:cs typeface="Times New Roman"/>
                        </a:rPr>
                        <a:t>研究部会</a:t>
                      </a:r>
                      <a:r>
                        <a:rPr lang="en-US" altLang="ja-JP" sz="1600" b="1" kern="100" dirty="0" smtClean="0">
                          <a:effectLst/>
                          <a:latin typeface="+mn-ea"/>
                          <a:ea typeface="+mn-ea"/>
                          <a:cs typeface="Times New Roman"/>
                        </a:rPr>
                        <a:t>2016</a:t>
                      </a:r>
                      <a:r>
                        <a:rPr lang="ja-JP" altLang="en-US" sz="1600" b="1" kern="100" dirty="0" smtClean="0">
                          <a:effectLst/>
                          <a:latin typeface="+mn-ea"/>
                          <a:ea typeface="+mn-ea"/>
                          <a:cs typeface="Times New Roman"/>
                        </a:rPr>
                        <a:t>年度夏期セミナー</a:t>
                      </a:r>
                      <a:endParaRPr lang="ja-JP" altLang="en-US" sz="1600" b="1" kern="100" dirty="0">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tcPr>
                </a:tc>
                <a:tc>
                  <a:txBody>
                    <a:bodyPr/>
                    <a:lstStyle/>
                    <a:p>
                      <a:pPr algn="ctr"/>
                      <a:r>
                        <a:rPr kumimoji="1" lang="en-US" altLang="ja-JP" sz="1600" b="1" dirty="0" smtClean="0">
                          <a:solidFill>
                            <a:srgbClr val="FF0000"/>
                          </a:solidFill>
                        </a:rPr>
                        <a:t>HMS</a:t>
                      </a:r>
                      <a:r>
                        <a:rPr kumimoji="1" lang="ja-JP" altLang="en-US" sz="1600" b="1" dirty="0" smtClean="0"/>
                        <a:t>研究部会</a:t>
                      </a:r>
                      <a:endParaRPr kumimoji="1" lang="ja-JP" altLang="en-US" sz="1600" b="1" dirty="0"/>
                    </a:p>
                  </a:txBody>
                  <a:tcPr>
                    <a:lnL w="12700" cap="flat" cmpd="sng" algn="ctr">
                      <a:solidFill>
                        <a:schemeClr val="bg1"/>
                      </a:solidFill>
                      <a:prstDash val="solid"/>
                      <a:round/>
                      <a:headEnd type="none" w="med" len="med"/>
                      <a:tailEnd type="none" w="med" len="med"/>
                    </a:lnL>
                  </a:tcPr>
                </a:tc>
              </a:tr>
              <a:tr h="334145">
                <a:tc>
                  <a:txBody>
                    <a:bodyPr/>
                    <a:lstStyle/>
                    <a:p>
                      <a:pPr algn="l">
                        <a:spcAft>
                          <a:spcPts val="0"/>
                        </a:spcAft>
                      </a:pPr>
                      <a:r>
                        <a:rPr kumimoji="1" lang="ja-JP" altLang="en-US" sz="1600" b="1" kern="100" dirty="0" smtClean="0">
                          <a:solidFill>
                            <a:schemeClr val="dk1"/>
                          </a:solidFill>
                          <a:effectLst/>
                          <a:latin typeface="+mn-ea"/>
                          <a:ea typeface="+mn-ea"/>
                          <a:cs typeface="Times New Roman"/>
                        </a:rPr>
                        <a:t>日本原子力学会</a:t>
                      </a:r>
                      <a:r>
                        <a:rPr kumimoji="1" lang="ja-JP" altLang="en-US" sz="1600" b="1" kern="100" dirty="0" smtClean="0">
                          <a:solidFill>
                            <a:srgbClr val="FF0000"/>
                          </a:solidFill>
                          <a:effectLst/>
                          <a:latin typeface="+mn-ea"/>
                          <a:ea typeface="+mn-ea"/>
                          <a:cs typeface="Times New Roman"/>
                        </a:rPr>
                        <a:t>シニアネットワーク</a:t>
                      </a:r>
                      <a:r>
                        <a:rPr kumimoji="1" lang="ja-JP" altLang="en-US" sz="1600" b="1" kern="100" dirty="0" smtClean="0">
                          <a:solidFill>
                            <a:schemeClr val="dk1"/>
                          </a:solidFill>
                          <a:effectLst/>
                          <a:latin typeface="+mn-ea"/>
                          <a:ea typeface="+mn-ea"/>
                          <a:cs typeface="Times New Roman"/>
                        </a:rPr>
                        <a:t>連絡会 第</a:t>
                      </a:r>
                      <a:r>
                        <a:rPr kumimoji="1" lang="en-US" altLang="ja-JP" sz="1600" b="1" kern="100" dirty="0" smtClean="0">
                          <a:solidFill>
                            <a:schemeClr val="dk1"/>
                          </a:solidFill>
                          <a:effectLst/>
                          <a:latin typeface="+mn-ea"/>
                          <a:ea typeface="+mn-ea"/>
                          <a:cs typeface="Times New Roman"/>
                        </a:rPr>
                        <a:t>17</a:t>
                      </a:r>
                      <a:r>
                        <a:rPr kumimoji="1" lang="ja-JP" altLang="en-US" sz="1600" b="1" kern="100" dirty="0" smtClean="0">
                          <a:solidFill>
                            <a:schemeClr val="dk1"/>
                          </a:solidFill>
                          <a:effectLst/>
                          <a:latin typeface="+mn-ea"/>
                          <a:ea typeface="+mn-ea"/>
                          <a:cs typeface="Times New Roman"/>
                        </a:rPr>
                        <a:t>回シンポジウム　</a:t>
                      </a:r>
                      <a:endParaRPr kumimoji="1" lang="en-US" altLang="ja-JP" sz="1600" b="1" kern="100" dirty="0" smtClean="0">
                        <a:solidFill>
                          <a:schemeClr val="dk1"/>
                        </a:solidFill>
                        <a:effectLst/>
                        <a:latin typeface="+mn-ea"/>
                        <a:ea typeface="+mn-ea"/>
                        <a:cs typeface="Times New Roman"/>
                      </a:endParaRPr>
                    </a:p>
                    <a:p>
                      <a:pPr algn="l">
                        <a:spcAft>
                          <a:spcPts val="0"/>
                        </a:spcAft>
                      </a:pPr>
                      <a:r>
                        <a:rPr kumimoji="1" lang="ja-JP" altLang="en-US" sz="1600" b="1" kern="100" dirty="0" smtClean="0">
                          <a:solidFill>
                            <a:schemeClr val="dk1"/>
                          </a:solidFill>
                          <a:effectLst/>
                          <a:latin typeface="+mn-ea"/>
                          <a:ea typeface="+mn-ea"/>
                          <a:cs typeface="Times New Roman"/>
                        </a:rPr>
                        <a:t>エネルギーは我が国の生命線／このままで大丈夫か</a:t>
                      </a:r>
                      <a:endParaRPr kumimoji="1" lang="en-US" altLang="ja-JP" sz="1600" b="1" kern="100" dirty="0" smtClean="0">
                        <a:solidFill>
                          <a:schemeClr val="dk1"/>
                        </a:solidFill>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600" b="1" dirty="0" smtClean="0">
                          <a:solidFill>
                            <a:srgbClr val="FF0000"/>
                          </a:solidFill>
                        </a:rPr>
                        <a:t>SNW</a:t>
                      </a:r>
                      <a:r>
                        <a:rPr kumimoji="1" lang="ja-JP" altLang="en-US" sz="1600" b="1" dirty="0" smtClean="0"/>
                        <a:t>連絡会</a:t>
                      </a:r>
                      <a:endParaRPr kumimoji="1" lang="ja-JP" altLang="en-US" sz="16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21154">
                <a:tc>
                  <a:txBody>
                    <a:bodyPr/>
                    <a:lstStyle/>
                    <a:p>
                      <a:pPr algn="l">
                        <a:spcAft>
                          <a:spcPts val="0"/>
                        </a:spcAft>
                      </a:pPr>
                      <a:r>
                        <a:rPr lang="ja-JP" altLang="en-US" sz="1600" b="1" kern="100" dirty="0" smtClean="0">
                          <a:solidFill>
                            <a:srgbClr val="FF0000"/>
                          </a:solidFill>
                          <a:effectLst/>
                          <a:latin typeface="+mn-ea"/>
                          <a:ea typeface="+mn-ea"/>
                          <a:cs typeface="Times New Roman"/>
                        </a:rPr>
                        <a:t>シミュレーションの信頼性</a:t>
                      </a:r>
                      <a:r>
                        <a:rPr lang="ja-JP" altLang="en-US" sz="1600" b="1" kern="100" dirty="0" smtClean="0">
                          <a:solidFill>
                            <a:schemeClr val="tx1"/>
                          </a:solidFill>
                          <a:effectLst/>
                          <a:latin typeface="+mn-ea"/>
                          <a:ea typeface="+mn-ea"/>
                          <a:cs typeface="Times New Roman"/>
                        </a:rPr>
                        <a:t>確保に関するガイドライン：</a:t>
                      </a:r>
                      <a:r>
                        <a:rPr lang="en-US" altLang="ja-JP" sz="1600" b="1" kern="100" dirty="0" smtClean="0">
                          <a:solidFill>
                            <a:schemeClr val="tx1"/>
                          </a:solidFill>
                          <a:effectLst/>
                          <a:latin typeface="+mn-ea"/>
                          <a:ea typeface="+mn-ea"/>
                          <a:cs typeface="Times New Roman"/>
                        </a:rPr>
                        <a:t>2015 </a:t>
                      </a:r>
                      <a:r>
                        <a:rPr lang="ja-JP" altLang="en-US" sz="1600" b="1" kern="100" dirty="0" smtClean="0">
                          <a:solidFill>
                            <a:schemeClr val="tx1"/>
                          </a:solidFill>
                          <a:effectLst/>
                          <a:latin typeface="+mn-ea"/>
                          <a:ea typeface="+mn-ea"/>
                          <a:cs typeface="Times New Roman"/>
                        </a:rPr>
                        <a:t>講習会（東京</a:t>
                      </a:r>
                      <a:r>
                        <a:rPr lang="ja-JP" altLang="en-US" sz="1600" b="1" kern="100" dirty="0" smtClean="0">
                          <a:solidFill>
                            <a:schemeClr val="tx2">
                              <a:lumMod val="60000"/>
                              <a:lumOff val="40000"/>
                            </a:schemeClr>
                          </a:solidFill>
                          <a:effectLst/>
                          <a:latin typeface="+mn-ea"/>
                          <a:ea typeface="+mn-ea"/>
                          <a:cs typeface="Times New Roman"/>
                        </a:rPr>
                        <a:t>）</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7015">
                <a:tc>
                  <a:txBody>
                    <a:bodyPr/>
                    <a:lstStyle/>
                    <a:p>
                      <a:pPr algn="l">
                        <a:spcAft>
                          <a:spcPts val="0"/>
                        </a:spcAft>
                      </a:pPr>
                      <a:r>
                        <a:rPr lang="ja-JP" altLang="en-US" sz="1600" b="1" kern="100" dirty="0" smtClean="0">
                          <a:solidFill>
                            <a:srgbClr val="FF0000"/>
                          </a:solidFill>
                          <a:effectLst/>
                          <a:latin typeface="+mn-ea"/>
                          <a:ea typeface="+mn-ea"/>
                          <a:cs typeface="Times New Roman"/>
                        </a:rPr>
                        <a:t>リスク評価</a:t>
                      </a:r>
                      <a:r>
                        <a:rPr lang="ja-JP" altLang="en-US" sz="1600" b="1" kern="100" dirty="0" smtClean="0">
                          <a:effectLst/>
                          <a:latin typeface="+mn-ea"/>
                          <a:ea typeface="+mn-ea"/>
                          <a:cs typeface="Times New Roman"/>
                        </a:rPr>
                        <a:t>の理解のために講習会</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769892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4715" y="442986"/>
            <a:ext cx="7225259" cy="584775"/>
          </a:xfrm>
          <a:prstGeom prst="rect">
            <a:avLst/>
          </a:prstGeom>
          <a:noFill/>
        </p:spPr>
        <p:txBody>
          <a:bodyPr wrap="square" rtlCol="0">
            <a:spAutoFit/>
          </a:bodyPr>
          <a:lstStyle/>
          <a:p>
            <a:pPr algn="ctr"/>
            <a:r>
              <a:rPr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ＣＰＤプログラム教育委員会推奨実績</a:t>
            </a:r>
            <a:r>
              <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(3)</a:t>
            </a:r>
            <a:endParaRPr kumimoji="1"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351235480"/>
              </p:ext>
            </p:extLst>
          </p:nvPr>
        </p:nvGraphicFramePr>
        <p:xfrm>
          <a:off x="218826" y="1451968"/>
          <a:ext cx="8794629" cy="2265021"/>
        </p:xfrm>
        <a:graphic>
          <a:graphicData uri="http://schemas.openxmlformats.org/drawingml/2006/table">
            <a:tbl>
              <a:tblPr firstRow="1" bandRow="1">
                <a:tableStyleId>{5C22544A-7EE6-4342-B048-85BDC9FD1C3A}</a:tableStyleId>
              </a:tblPr>
              <a:tblGrid>
                <a:gridCol w="6757009"/>
                <a:gridCol w="2037620"/>
              </a:tblGrid>
              <a:tr h="423179">
                <a:tc>
                  <a:txBody>
                    <a:bodyPr/>
                    <a:lstStyle/>
                    <a:p>
                      <a:pPr algn="ctr"/>
                      <a:r>
                        <a:rPr kumimoji="1" lang="ja-JP" altLang="en-US" sz="2000" b="1" dirty="0" smtClean="0"/>
                        <a:t>プログラム名</a:t>
                      </a:r>
                      <a:r>
                        <a:rPr kumimoji="1" lang="en-US" altLang="ja-JP" sz="2000" b="1" dirty="0" smtClean="0"/>
                        <a:t>(2016</a:t>
                      </a:r>
                      <a:r>
                        <a:rPr kumimoji="1" lang="ja-JP" altLang="en-US" sz="2000" b="1" dirty="0" smtClean="0"/>
                        <a:t>年度</a:t>
                      </a:r>
                      <a:r>
                        <a:rPr kumimoji="1" lang="en-US" altLang="ja-JP" sz="2000" b="1" dirty="0" smtClean="0"/>
                        <a:t>)</a:t>
                      </a:r>
                      <a:endParaRPr kumimoji="1" lang="ja-JP" altLang="en-US" sz="2000" b="1"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2000" b="1" dirty="0" smtClean="0"/>
                        <a:t>主催</a:t>
                      </a:r>
                      <a:endParaRPr kumimoji="1" lang="ja-JP" altLang="en-US" sz="20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21154">
                <a:tc>
                  <a:txBody>
                    <a:bodyPr/>
                    <a:lstStyle/>
                    <a:p>
                      <a:pPr algn="l">
                        <a:spcAft>
                          <a:spcPts val="0"/>
                        </a:spcAft>
                      </a:pPr>
                      <a:r>
                        <a:rPr lang="ja-JP" altLang="en-US" sz="1600" b="1" kern="100" dirty="0" smtClean="0">
                          <a:effectLst/>
                          <a:latin typeface="+mn-ea"/>
                          <a:ea typeface="+mn-ea"/>
                          <a:cs typeface="Times New Roman"/>
                        </a:rPr>
                        <a:t>原子力発電所の</a:t>
                      </a:r>
                      <a:r>
                        <a:rPr lang="ja-JP" altLang="en-US" sz="1600" b="1" kern="100" dirty="0" smtClean="0">
                          <a:solidFill>
                            <a:srgbClr val="FF0000"/>
                          </a:solidFill>
                          <a:effectLst/>
                          <a:latin typeface="+mn-ea"/>
                          <a:ea typeface="+mn-ea"/>
                          <a:cs typeface="Times New Roman"/>
                        </a:rPr>
                        <a:t>確率論的ﾘｽｸ評価用</a:t>
                      </a:r>
                      <a:r>
                        <a:rPr lang="ja-JP" altLang="en-US" sz="1600" b="1" kern="100" dirty="0" smtClean="0">
                          <a:effectLst/>
                          <a:latin typeface="+mn-ea"/>
                          <a:ea typeface="+mn-ea"/>
                          <a:cs typeface="Times New Roman"/>
                        </a:rPr>
                        <a:t>のﾊﾟﾗﾒｰﾀ推定に関する実施基準：</a:t>
                      </a:r>
                      <a:r>
                        <a:rPr lang="en-US" altLang="ja-JP" sz="1600" b="1" kern="100" dirty="0" smtClean="0">
                          <a:effectLst/>
                          <a:latin typeface="+mn-ea"/>
                          <a:ea typeface="+mn-ea"/>
                          <a:cs typeface="Times New Roman"/>
                        </a:rPr>
                        <a:t>2015 </a:t>
                      </a:r>
                      <a:r>
                        <a:rPr lang="ja-JP" altLang="en-US" sz="1600" b="1" kern="100" dirty="0" smtClean="0">
                          <a:effectLst/>
                          <a:latin typeface="+mn-ea"/>
                          <a:ea typeface="+mn-ea"/>
                          <a:cs typeface="Times New Roman"/>
                        </a:rPr>
                        <a:t>講習会</a:t>
                      </a:r>
                      <a:endParaRPr lang="ja-JP" altLang="en-US" sz="1600" b="1" kern="100" dirty="0">
                        <a:effectLst/>
                        <a:latin typeface="Arial" panose="020B0604020202020204" pitchFamily="34" charset="0"/>
                        <a:ea typeface="+mn-ea"/>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531202">
                <a:tc>
                  <a:txBody>
                    <a:bodyPr/>
                    <a:lstStyle/>
                    <a:p>
                      <a:pPr algn="l">
                        <a:spcAft>
                          <a:spcPts val="0"/>
                        </a:spcAft>
                      </a:pPr>
                      <a:r>
                        <a:rPr kumimoji="1" lang="ja-JP" altLang="en-US" sz="1600" b="1" kern="100" dirty="0" smtClean="0">
                          <a:solidFill>
                            <a:schemeClr val="dk1"/>
                          </a:solidFill>
                          <a:effectLst/>
                          <a:latin typeface="+mn-ea"/>
                          <a:ea typeface="+mn-ea"/>
                          <a:cs typeface="Times New Roman"/>
                        </a:rPr>
                        <a:t>「原子力発電所の出力運転状態を対象とした確率論的リスク評価に関する実施基準（</a:t>
                      </a:r>
                      <a:r>
                        <a:rPr lang="ja-JP" altLang="en-US" sz="1600" b="1" kern="100" dirty="0" smtClean="0">
                          <a:solidFill>
                            <a:srgbClr val="FF0000"/>
                          </a:solidFill>
                          <a:effectLst/>
                          <a:latin typeface="+mn-ea"/>
                          <a:ea typeface="+mn-ea"/>
                          <a:cs typeface="Times New Roman"/>
                        </a:rPr>
                        <a:t>レベル</a:t>
                      </a:r>
                      <a:r>
                        <a:rPr lang="en-US" altLang="ja-JP" sz="1600" b="1" kern="100" dirty="0" smtClean="0">
                          <a:solidFill>
                            <a:srgbClr val="FF0000"/>
                          </a:solidFill>
                          <a:effectLst/>
                          <a:latin typeface="+mn-ea"/>
                          <a:ea typeface="+mn-ea"/>
                          <a:cs typeface="Times New Roman"/>
                        </a:rPr>
                        <a:t>1PRA</a:t>
                      </a:r>
                      <a:r>
                        <a:rPr kumimoji="1" lang="ja-JP" altLang="en-US" sz="1600" b="1" kern="100" dirty="0" smtClean="0">
                          <a:solidFill>
                            <a:schemeClr val="dk1"/>
                          </a:solidFill>
                          <a:effectLst/>
                          <a:latin typeface="+mn-ea"/>
                          <a:ea typeface="+mn-ea"/>
                          <a:cs typeface="Times New Roman"/>
                        </a:rPr>
                        <a:t>編）：</a:t>
                      </a:r>
                      <a:r>
                        <a:rPr kumimoji="1" lang="en-US" altLang="ja-JP" sz="1600" b="1" kern="100" dirty="0" smtClean="0">
                          <a:solidFill>
                            <a:schemeClr val="dk1"/>
                          </a:solidFill>
                          <a:effectLst/>
                          <a:latin typeface="+mn-ea"/>
                          <a:ea typeface="+mn-ea"/>
                          <a:cs typeface="Times New Roman"/>
                        </a:rPr>
                        <a:t>2013 </a:t>
                      </a:r>
                      <a:r>
                        <a:rPr kumimoji="1" lang="ja-JP" altLang="en-US" sz="1600" b="1" kern="100" dirty="0" smtClean="0">
                          <a:solidFill>
                            <a:schemeClr val="dk1"/>
                          </a:solidFill>
                          <a:effectLst/>
                          <a:latin typeface="+mn-ea"/>
                          <a:ea typeface="+mn-ea"/>
                          <a:cs typeface="Times New Roman"/>
                        </a:rPr>
                        <a:t>講習会</a:t>
                      </a:r>
                      <a:endParaRPr kumimoji="1" lang="ja-JP" altLang="en-US" sz="1600" b="1" kern="100" dirty="0">
                        <a:solidFill>
                          <a:schemeClr val="dk1"/>
                        </a:solidFill>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34145">
                <a:tc>
                  <a:txBody>
                    <a:bodyPr/>
                    <a:lstStyle/>
                    <a:p>
                      <a:pPr algn="l">
                        <a:spcAft>
                          <a:spcPts val="0"/>
                        </a:spcAft>
                      </a:pPr>
                      <a:r>
                        <a:rPr kumimoji="1" lang="ja-JP" altLang="en-US" sz="1600" b="1" kern="100" dirty="0" smtClean="0">
                          <a:solidFill>
                            <a:schemeClr val="dk1"/>
                          </a:solidFill>
                          <a:effectLst/>
                          <a:latin typeface="+mn-ea"/>
                          <a:ea typeface="+mn-ea"/>
                          <a:cs typeface="Times New Roman"/>
                        </a:rPr>
                        <a:t>平成</a:t>
                      </a:r>
                      <a:r>
                        <a:rPr kumimoji="1" lang="en-US" altLang="ja-JP" sz="1600" b="1" kern="100" dirty="0" smtClean="0">
                          <a:solidFill>
                            <a:schemeClr val="dk1"/>
                          </a:solidFill>
                          <a:effectLst/>
                          <a:latin typeface="+mn-ea"/>
                          <a:ea typeface="+mn-ea"/>
                          <a:cs typeface="Times New Roman"/>
                        </a:rPr>
                        <a:t>28</a:t>
                      </a:r>
                      <a:r>
                        <a:rPr kumimoji="1" lang="ja-JP" altLang="en-US" sz="1600" b="1" kern="100" dirty="0" smtClean="0">
                          <a:solidFill>
                            <a:schemeClr val="dk1"/>
                          </a:solidFill>
                          <a:effectLst/>
                          <a:latin typeface="+mn-ea"/>
                          <a:ea typeface="+mn-ea"/>
                          <a:cs typeface="Times New Roman"/>
                        </a:rPr>
                        <a:t>年度 </a:t>
                      </a:r>
                      <a:r>
                        <a:rPr lang="ja-JP" altLang="en-US" sz="1600" b="1" kern="100" dirty="0" smtClean="0">
                          <a:solidFill>
                            <a:srgbClr val="FF0000"/>
                          </a:solidFill>
                          <a:effectLst/>
                          <a:latin typeface="+mn-ea"/>
                          <a:ea typeface="+mn-ea"/>
                          <a:cs typeface="Times New Roman"/>
                        </a:rPr>
                        <a:t>倫理研究会</a:t>
                      </a:r>
                      <a:r>
                        <a:rPr kumimoji="1" lang="en-US" altLang="ja-JP" sz="1600" b="1" kern="100" dirty="0" smtClean="0">
                          <a:solidFill>
                            <a:schemeClr val="dk1"/>
                          </a:solidFill>
                          <a:effectLst/>
                          <a:latin typeface="+mn-ea"/>
                          <a:ea typeface="+mn-ea"/>
                          <a:cs typeface="Times New Roman"/>
                        </a:rPr>
                        <a:t>『</a:t>
                      </a:r>
                      <a:r>
                        <a:rPr kumimoji="1" lang="ja-JP" altLang="en-US" sz="1600" b="1" kern="100" dirty="0" smtClean="0">
                          <a:solidFill>
                            <a:schemeClr val="dk1"/>
                          </a:solidFill>
                          <a:effectLst/>
                          <a:latin typeface="+mn-ea"/>
                          <a:ea typeface="+mn-ea"/>
                          <a:cs typeface="Times New Roman"/>
                        </a:rPr>
                        <a:t>東日本大震災における良好事例からの検討</a:t>
                      </a:r>
                      <a:r>
                        <a:rPr kumimoji="1" lang="en-US" altLang="ja-JP" sz="1600" b="1" kern="100" dirty="0" smtClean="0">
                          <a:solidFill>
                            <a:schemeClr val="dk1"/>
                          </a:solidFill>
                          <a:effectLst/>
                          <a:latin typeface="+mn-ea"/>
                          <a:ea typeface="+mn-ea"/>
                          <a:cs typeface="Times New Roman"/>
                        </a:rPr>
                        <a:t>』</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倫理</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5590">
                <a:tc>
                  <a:txBody>
                    <a:bodyPr/>
                    <a:lstStyle/>
                    <a:p>
                      <a:pPr algn="l">
                        <a:spcAft>
                          <a:spcPts val="0"/>
                        </a:spcAft>
                      </a:pPr>
                      <a:r>
                        <a:rPr lang="ja-JP" altLang="en-US" sz="1600" b="1" kern="100" dirty="0" smtClean="0">
                          <a:effectLst/>
                          <a:latin typeface="Arial" panose="020B0604020202020204" pitchFamily="34" charset="0"/>
                          <a:ea typeface="+mn-ea"/>
                          <a:cs typeface="Arial" panose="020B0604020202020204" pitchFamily="34" charset="0"/>
                        </a:rPr>
                        <a:t>原子力発電所に対する</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地震</a:t>
                      </a:r>
                      <a:r>
                        <a:rPr lang="ja-JP" altLang="en-US" sz="1600" b="1" kern="100" dirty="0" smtClean="0">
                          <a:effectLst/>
                          <a:latin typeface="Arial" panose="020B0604020202020204" pitchFamily="34" charset="0"/>
                          <a:ea typeface="+mn-ea"/>
                          <a:cs typeface="Arial" panose="020B0604020202020204" pitchFamily="34" charset="0"/>
                        </a:rPr>
                        <a:t>を起因とした</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確率論的リスク評価</a:t>
                      </a:r>
                      <a:r>
                        <a:rPr lang="ja-JP" altLang="en-US" sz="1600" b="1" kern="100" dirty="0" smtClean="0">
                          <a:effectLst/>
                          <a:latin typeface="Arial" panose="020B0604020202020204" pitchFamily="34" charset="0"/>
                          <a:ea typeface="+mn-ea"/>
                          <a:cs typeface="Arial" panose="020B0604020202020204" pitchFamily="34" charset="0"/>
                        </a:rPr>
                        <a:t>に関する実施基準：</a:t>
                      </a:r>
                      <a:r>
                        <a:rPr lang="en-US" altLang="ja-JP" sz="1600" b="1" kern="100" dirty="0" smtClean="0">
                          <a:effectLst/>
                          <a:latin typeface="Arial" panose="020B0604020202020204" pitchFamily="34" charset="0"/>
                          <a:ea typeface="+mn-ea"/>
                          <a:cs typeface="Arial" panose="020B0604020202020204" pitchFamily="34" charset="0"/>
                        </a:rPr>
                        <a:t>2015</a:t>
                      </a:r>
                      <a:r>
                        <a:rPr lang="ja-JP" altLang="en-US" sz="1600" b="1" kern="100" dirty="0" smtClean="0">
                          <a:effectLst/>
                          <a:latin typeface="Arial" panose="020B0604020202020204" pitchFamily="34" charset="0"/>
                          <a:ea typeface="+mn-ea"/>
                          <a:cs typeface="Arial" panose="020B0604020202020204" pitchFamily="34" charset="0"/>
                        </a:rPr>
                        <a:t>　講習会</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729788283"/>
              </p:ext>
            </p:extLst>
          </p:nvPr>
        </p:nvGraphicFramePr>
        <p:xfrm>
          <a:off x="198543" y="3931216"/>
          <a:ext cx="8794629" cy="2252768"/>
        </p:xfrm>
        <a:graphic>
          <a:graphicData uri="http://schemas.openxmlformats.org/drawingml/2006/table">
            <a:tbl>
              <a:tblPr firstRow="1" bandRow="1">
                <a:tableStyleId>{5C22544A-7EE6-4342-B048-85BDC9FD1C3A}</a:tableStyleId>
              </a:tblPr>
              <a:tblGrid>
                <a:gridCol w="6775863"/>
                <a:gridCol w="2018766"/>
              </a:tblGrid>
              <a:tr h="423179">
                <a:tc>
                  <a:txBody>
                    <a:bodyPr/>
                    <a:lstStyle/>
                    <a:p>
                      <a:pPr algn="ctr"/>
                      <a:r>
                        <a:rPr kumimoji="1" lang="ja-JP" altLang="en-US" sz="2000" b="1" dirty="0" smtClean="0"/>
                        <a:t>プログラム名</a:t>
                      </a:r>
                      <a:r>
                        <a:rPr kumimoji="1" lang="en-US" altLang="ja-JP" sz="2000" b="1" dirty="0" smtClean="0"/>
                        <a:t>(2017</a:t>
                      </a:r>
                      <a:r>
                        <a:rPr kumimoji="1" lang="ja-JP" altLang="en-US" sz="2000" b="1" dirty="0" smtClean="0"/>
                        <a:t>年度</a:t>
                      </a:r>
                      <a:r>
                        <a:rPr kumimoji="1" lang="en-US" altLang="ja-JP" sz="2000" b="1" dirty="0" smtClean="0"/>
                        <a:t>)</a:t>
                      </a:r>
                      <a:endParaRPr kumimoji="1" lang="ja-JP" altLang="en-US" sz="2000" b="1"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2000" b="1" dirty="0" smtClean="0"/>
                        <a:t>主催</a:t>
                      </a:r>
                      <a:endParaRPr kumimoji="1" lang="ja-JP" altLang="en-US" sz="20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21154">
                <a:tc>
                  <a:txBody>
                    <a:bodyPr/>
                    <a:lstStyle/>
                    <a:p>
                      <a:pPr algn="l">
                        <a:spcAft>
                          <a:spcPts val="0"/>
                        </a:spcAft>
                      </a:pP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若手討論会</a:t>
                      </a:r>
                      <a:r>
                        <a:rPr lang="ja-JP" altLang="en-US" sz="1600" b="1" kern="100" dirty="0" smtClean="0">
                          <a:effectLst/>
                          <a:latin typeface="Arial" panose="020B0604020202020204" pitchFamily="34" charset="0"/>
                          <a:ea typeface="+mn-ea"/>
                          <a:cs typeface="Arial" panose="020B0604020202020204" pitchFamily="34" charset="0"/>
                        </a:rPr>
                        <a:t>（</a:t>
                      </a:r>
                      <a:r>
                        <a:rPr lang="en-US" altLang="ja-JP" sz="1600" b="1" kern="100" dirty="0" smtClean="0">
                          <a:effectLst/>
                          <a:latin typeface="Arial" panose="020B0604020202020204" pitchFamily="34" charset="0"/>
                          <a:ea typeface="+mn-ea"/>
                          <a:cs typeface="Arial" panose="020B0604020202020204" pitchFamily="34" charset="0"/>
                        </a:rPr>
                        <a:t>NEFY</a:t>
                      </a:r>
                      <a:r>
                        <a:rPr lang="ja-JP" altLang="en-US" sz="1600" b="1" kern="100" dirty="0" smtClean="0">
                          <a:effectLst/>
                          <a:latin typeface="Arial" panose="020B0604020202020204" pitchFamily="34" charset="0"/>
                          <a:ea typeface="+mn-ea"/>
                          <a:cs typeface="Arial" panose="020B0604020202020204" pitchFamily="34" charset="0"/>
                        </a:rPr>
                        <a:t>）「原子力の未来をどう描くか？若手が考えるシナリオ</a:t>
                      </a:r>
                      <a:r>
                        <a:rPr lang="en-US" altLang="ja-JP" sz="1600" b="1" kern="100" dirty="0" smtClean="0">
                          <a:effectLst/>
                          <a:latin typeface="Arial" panose="020B0604020202020204" pitchFamily="34" charset="0"/>
                          <a:ea typeface="+mn-ea"/>
                          <a:cs typeface="Arial" panose="020B0604020202020204" pitchFamily="34" charset="0"/>
                        </a:rPr>
                        <a:t>2040</a:t>
                      </a:r>
                      <a:r>
                        <a:rPr lang="ja-JP" altLang="en-US" sz="1600" b="1" kern="100" dirty="0" smtClean="0">
                          <a:effectLst/>
                          <a:latin typeface="Arial" panose="020B0604020202020204" pitchFamily="34" charset="0"/>
                          <a:ea typeface="+mn-ea"/>
                          <a:cs typeface="Arial" panose="020B0604020202020204" pitchFamily="34" charset="0"/>
                        </a:rPr>
                        <a:t>」</a:t>
                      </a:r>
                      <a:endParaRPr lang="en-US" altLang="ja-JP" sz="1600" b="1" kern="100" dirty="0" smtClean="0">
                        <a:effectLst/>
                        <a:latin typeface="Arial" panose="020B0604020202020204" pitchFamily="34" charset="0"/>
                        <a:ea typeface="+mn-ea"/>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600" b="1" dirty="0" smtClean="0">
                          <a:solidFill>
                            <a:srgbClr val="FF0000"/>
                          </a:solidFill>
                        </a:rPr>
                        <a:t>若手</a:t>
                      </a:r>
                      <a:r>
                        <a:rPr kumimoji="1" lang="ja-JP" altLang="en-US" sz="1600" b="1" dirty="0" smtClean="0"/>
                        <a:t>連絡会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268822">
                <a:tc>
                  <a:txBody>
                    <a:bodyPr/>
                    <a:lstStyle/>
                    <a:p>
                      <a:pPr algn="l">
                        <a:spcAft>
                          <a:spcPts val="0"/>
                        </a:spcAft>
                      </a:pPr>
                      <a:r>
                        <a:rPr kumimoji="1" lang="ja-JP" altLang="en-US" sz="1600" b="1" kern="100" dirty="0" smtClean="0">
                          <a:solidFill>
                            <a:srgbClr val="FF0000"/>
                          </a:solidFill>
                          <a:effectLst/>
                          <a:latin typeface="+mn-ea"/>
                          <a:ea typeface="+mn-ea"/>
                          <a:cs typeface="Times New Roman"/>
                        </a:rPr>
                        <a:t>リスク評価</a:t>
                      </a:r>
                      <a:r>
                        <a:rPr kumimoji="1" lang="ja-JP" altLang="en-US" sz="1600" b="1" kern="100" dirty="0" smtClean="0">
                          <a:solidFill>
                            <a:schemeClr val="dk1"/>
                          </a:solidFill>
                          <a:effectLst/>
                          <a:latin typeface="+mn-ea"/>
                          <a:ea typeface="+mn-ea"/>
                          <a:cs typeface="Times New Roman"/>
                        </a:rPr>
                        <a:t>の理解のために講習会 </a:t>
                      </a:r>
                      <a:r>
                        <a:rPr kumimoji="1" lang="en-US" altLang="ja-JP" sz="1600" b="1" kern="100" dirty="0" smtClean="0">
                          <a:solidFill>
                            <a:srgbClr val="002060"/>
                          </a:solidFill>
                          <a:effectLst/>
                          <a:latin typeface="Arial" panose="020B0604020202020204" pitchFamily="34" charset="0"/>
                          <a:ea typeface="+mn-ea"/>
                          <a:cs typeface="Arial" panose="020B0604020202020204" pitchFamily="34" charset="0"/>
                        </a:rPr>
                        <a:t>2017</a:t>
                      </a:r>
                      <a:r>
                        <a:rPr kumimoji="1" lang="ja-JP" altLang="en-US" sz="1600" b="1" kern="100" dirty="0" smtClean="0">
                          <a:solidFill>
                            <a:srgbClr val="002060"/>
                          </a:solidFill>
                          <a:effectLst/>
                          <a:latin typeface="Arial" panose="020B0604020202020204" pitchFamily="34" charset="0"/>
                          <a:ea typeface="+mn-ea"/>
                          <a:cs typeface="Arial" panose="020B0604020202020204" pitchFamily="34" charset="0"/>
                        </a:rPr>
                        <a:t>　その</a:t>
                      </a:r>
                      <a:r>
                        <a:rPr kumimoji="1" lang="en-US" altLang="ja-JP" sz="1600" b="1" kern="100" dirty="0" smtClean="0">
                          <a:solidFill>
                            <a:srgbClr val="002060"/>
                          </a:solidFill>
                          <a:effectLst/>
                          <a:latin typeface="Arial" panose="020B0604020202020204" pitchFamily="34" charset="0"/>
                          <a:ea typeface="+mn-ea"/>
                          <a:cs typeface="Arial" panose="020B0604020202020204" pitchFamily="34" charset="0"/>
                        </a:rPr>
                        <a:t>1</a:t>
                      </a:r>
                      <a:r>
                        <a:rPr kumimoji="1" lang="ja-JP" altLang="en-US" sz="1600" b="1" kern="100" dirty="0" smtClean="0">
                          <a:solidFill>
                            <a:srgbClr val="002060"/>
                          </a:solidFill>
                          <a:effectLst/>
                          <a:latin typeface="Arial" panose="020B0604020202020204" pitchFamily="34" charset="0"/>
                          <a:ea typeface="+mn-ea"/>
                          <a:cs typeface="Arial" panose="020B0604020202020204" pitchFamily="34" charset="0"/>
                        </a:rPr>
                        <a:t>～初心者向け</a:t>
                      </a:r>
                      <a:r>
                        <a:rPr kumimoji="1" lang="ja-JP" altLang="en-US" sz="1600" b="1" kern="100" dirty="0" smtClean="0">
                          <a:solidFill>
                            <a:schemeClr val="dk1"/>
                          </a:solidFill>
                          <a:effectLst/>
                          <a:latin typeface="+mn-ea"/>
                          <a:ea typeface="+mn-ea"/>
                          <a:cs typeface="Times New Roman"/>
                        </a:rPr>
                        <a:t>講習～</a:t>
                      </a:r>
                      <a:endParaRPr kumimoji="1" lang="en-US" altLang="ja-JP" sz="1600" b="1" kern="100" dirty="0" smtClean="0">
                        <a:solidFill>
                          <a:schemeClr val="dk1"/>
                        </a:solidFill>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34145">
                <a:tc>
                  <a:txBody>
                    <a:bodyPr/>
                    <a:lstStyle/>
                    <a:p>
                      <a:pPr algn="l">
                        <a:spcAft>
                          <a:spcPts val="0"/>
                        </a:spcAft>
                      </a:pPr>
                      <a:r>
                        <a:rPr kumimoji="1" lang="ja-JP" altLang="en-US" sz="1600" b="1" kern="100" dirty="0" smtClean="0">
                          <a:solidFill>
                            <a:srgbClr val="FF0000"/>
                          </a:solidFill>
                          <a:effectLst/>
                          <a:latin typeface="+mn-ea"/>
                          <a:ea typeface="+mn-ea"/>
                          <a:cs typeface="Times New Roman"/>
                        </a:rPr>
                        <a:t>ヒューマン・マシン・システム</a:t>
                      </a:r>
                      <a:r>
                        <a:rPr kumimoji="1" lang="ja-JP" altLang="en-US" sz="1600" b="1" kern="100" dirty="0" smtClean="0">
                          <a:solidFill>
                            <a:srgbClr val="002060"/>
                          </a:solidFill>
                          <a:effectLst/>
                          <a:latin typeface="+mn-ea"/>
                          <a:ea typeface="+mn-ea"/>
                          <a:cs typeface="Times New Roman"/>
                        </a:rPr>
                        <a:t>研究部会　</a:t>
                      </a:r>
                      <a:r>
                        <a:rPr kumimoji="1" lang="en-US" altLang="ja-JP" sz="1600" b="1" kern="100" dirty="0" smtClean="0">
                          <a:solidFill>
                            <a:srgbClr val="002060"/>
                          </a:solidFill>
                          <a:effectLst/>
                          <a:latin typeface="+mn-ea"/>
                          <a:ea typeface="+mn-ea"/>
                          <a:cs typeface="Times New Roman"/>
                        </a:rPr>
                        <a:t>2017</a:t>
                      </a:r>
                      <a:r>
                        <a:rPr kumimoji="1" lang="ja-JP" altLang="en-US" sz="1600" b="1" kern="100" dirty="0" smtClean="0">
                          <a:solidFill>
                            <a:srgbClr val="002060"/>
                          </a:solidFill>
                          <a:effectLst/>
                          <a:latin typeface="+mn-ea"/>
                          <a:ea typeface="+mn-ea"/>
                          <a:cs typeface="Times New Roman"/>
                        </a:rPr>
                        <a:t>年夏期セミナー</a:t>
                      </a:r>
                      <a:endParaRPr kumimoji="1" lang="en-US" altLang="ja-JP" sz="1600" b="1" kern="100" dirty="0" smtClean="0">
                        <a:solidFill>
                          <a:srgbClr val="002060"/>
                        </a:solidFill>
                        <a:effectLst/>
                        <a:latin typeface="+mn-ea"/>
                        <a:ea typeface="+mn-ea"/>
                        <a:cs typeface="Times New Roman"/>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b="1" dirty="0" smtClean="0">
                          <a:solidFill>
                            <a:srgbClr val="FF0000"/>
                          </a:solidFill>
                        </a:rPr>
                        <a:t>HMS</a:t>
                      </a:r>
                      <a:r>
                        <a:rPr kumimoji="1" lang="ja-JP" altLang="en-US" sz="1600" b="1" dirty="0" smtClean="0"/>
                        <a:t>研究部会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5590">
                <a:tc>
                  <a:txBody>
                    <a:bodyPr/>
                    <a:lstStyle/>
                    <a:p>
                      <a:pPr algn="l">
                        <a:spcAft>
                          <a:spcPts val="0"/>
                        </a:spcAft>
                      </a:pPr>
                      <a:r>
                        <a:rPr lang="ja-JP" altLang="en-US" sz="1600" b="1" kern="100" dirty="0" smtClean="0">
                          <a:effectLst/>
                          <a:latin typeface="Arial" panose="020B0604020202020204" pitchFamily="34" charset="0"/>
                          <a:ea typeface="+mn-ea"/>
                          <a:cs typeface="Arial" panose="020B0604020202020204" pitchFamily="34" charset="0"/>
                        </a:rPr>
                        <a:t>「原子力</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安全文化</a:t>
                      </a:r>
                      <a:r>
                        <a:rPr lang="ja-JP" altLang="en-US" sz="1600" b="1" kern="100" dirty="0" smtClean="0">
                          <a:effectLst/>
                          <a:latin typeface="Arial" panose="020B0604020202020204" pitchFamily="34" charset="0"/>
                          <a:ea typeface="+mn-ea"/>
                          <a:cs typeface="Arial" panose="020B0604020202020204" pitchFamily="34" charset="0"/>
                        </a:rPr>
                        <a:t>醸成への取組みの現状と課題」ﾌｫﾛｰｱｯﾌﾟｾﾐﾅｰ</a:t>
                      </a:r>
                      <a:endParaRPr lang="en-US" altLang="ja-JP" sz="1600" b="1" kern="100" dirty="0" smtClean="0">
                        <a:effectLst/>
                        <a:latin typeface="Arial" panose="020B0604020202020204" pitchFamily="34" charset="0"/>
                        <a:ea typeface="+mn-ea"/>
                        <a:cs typeface="Arial" panose="020B0604020202020204" pitchFamily="34"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原子力安全</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36069">
                <a:tc>
                  <a:txBody>
                    <a:bodyPr/>
                    <a:lstStyle/>
                    <a:p>
                      <a:pPr algn="l">
                        <a:spcAft>
                          <a:spcPts val="0"/>
                        </a:spcAft>
                      </a:pP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第１回 </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再処理・リサイクル</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部会 夏期セミナー</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再処理・ﾘｻｲｸﾙ</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部会</a:t>
                      </a:r>
                      <a:endParaRPr kumimoji="1" lang="ja-JP" altLang="en-US" sz="1600" b="1" dirty="0">
                        <a:solidFill>
                          <a:srgbClr val="002060"/>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254769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34715" y="442986"/>
            <a:ext cx="7225259" cy="584775"/>
          </a:xfrm>
          <a:prstGeom prst="rect">
            <a:avLst/>
          </a:prstGeom>
          <a:noFill/>
        </p:spPr>
        <p:txBody>
          <a:bodyPr wrap="square" rtlCol="0">
            <a:spAutoFit/>
          </a:bodyPr>
          <a:lstStyle/>
          <a:p>
            <a:pPr algn="ctr"/>
            <a:r>
              <a:rPr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ＣＰＤプログラム教育委員会推奨実績</a:t>
            </a:r>
            <a:r>
              <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(4)</a:t>
            </a:r>
            <a:endParaRPr kumimoji="1"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056318118"/>
              </p:ext>
            </p:extLst>
          </p:nvPr>
        </p:nvGraphicFramePr>
        <p:xfrm>
          <a:off x="218825" y="1461155"/>
          <a:ext cx="8794629" cy="2750113"/>
        </p:xfrm>
        <a:graphic>
          <a:graphicData uri="http://schemas.openxmlformats.org/drawingml/2006/table">
            <a:tbl>
              <a:tblPr firstRow="1" bandRow="1">
                <a:tableStyleId>{5C22544A-7EE6-4342-B048-85BDC9FD1C3A}</a:tableStyleId>
              </a:tblPr>
              <a:tblGrid>
                <a:gridCol w="6775863"/>
                <a:gridCol w="2018766"/>
              </a:tblGrid>
              <a:tr h="433633">
                <a:tc>
                  <a:txBody>
                    <a:bodyPr/>
                    <a:lstStyle/>
                    <a:p>
                      <a:pPr algn="ctr"/>
                      <a:r>
                        <a:rPr kumimoji="1" lang="ja-JP" altLang="en-US" sz="2000" b="1" dirty="0" smtClean="0"/>
                        <a:t>プログラム名</a:t>
                      </a:r>
                      <a:r>
                        <a:rPr kumimoji="1" lang="en-US" altLang="ja-JP" sz="2000" b="1" dirty="0" smtClean="0"/>
                        <a:t>(2017</a:t>
                      </a:r>
                      <a:r>
                        <a:rPr kumimoji="1" lang="ja-JP" altLang="en-US" sz="2000" b="1" dirty="0" smtClean="0"/>
                        <a:t>年度</a:t>
                      </a:r>
                      <a:r>
                        <a:rPr kumimoji="1" lang="en-US" altLang="ja-JP" sz="2000" b="1" dirty="0" smtClean="0"/>
                        <a:t>)</a:t>
                      </a:r>
                      <a:endParaRPr kumimoji="1" lang="ja-JP" altLang="en-US" sz="2000" b="1"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2000" b="1" dirty="0" smtClean="0"/>
                        <a:t>主催</a:t>
                      </a:r>
                      <a:endParaRPr kumimoji="1" lang="ja-JP" altLang="en-US" sz="2000" b="1"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348792">
                <a:tc>
                  <a:txBody>
                    <a:bodyPr/>
                    <a:lstStyle/>
                    <a:p>
                      <a:pPr algn="l">
                        <a:spcAft>
                          <a:spcPts val="0"/>
                        </a:spcAft>
                      </a:pP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ｼﾆｱﾈｯﾄﾜｰｸ連絡会 第</a:t>
                      </a:r>
                      <a:r>
                        <a:rPr lang="en-US" altLang="ja-JP" sz="1600" b="1" kern="100" dirty="0" smtClean="0">
                          <a:solidFill>
                            <a:srgbClr val="002060"/>
                          </a:solidFill>
                          <a:effectLst/>
                          <a:latin typeface="Arial" panose="020B0604020202020204" pitchFamily="34" charset="0"/>
                          <a:ea typeface="+mn-ea"/>
                          <a:cs typeface="Arial" panose="020B0604020202020204" pitchFamily="34" charset="0"/>
                        </a:rPr>
                        <a:t>18</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回ｼﾝﾎﾟｼﾞｳﾑ  </a:t>
                      </a:r>
                      <a:endParaRPr lang="en-US" altLang="ja-JP" sz="1600" b="1" kern="100" dirty="0" smtClean="0">
                        <a:solidFill>
                          <a:srgbClr val="002060"/>
                        </a:solidFill>
                        <a:effectLst/>
                        <a:latin typeface="Arial" panose="020B0604020202020204" pitchFamily="34" charset="0"/>
                        <a:ea typeface="+mn-ea"/>
                        <a:cs typeface="Arial" panose="020B0604020202020204" pitchFamily="34" charset="0"/>
                      </a:endParaRPr>
                    </a:p>
                    <a:p>
                      <a:pPr algn="l">
                        <a:spcAft>
                          <a:spcPts val="0"/>
                        </a:spcAft>
                      </a:pP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ｴﾈﾙｷﾞｰ政策</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の展望と</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福島の復興</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に向けて</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kumimoji="1" lang="en-US" altLang="ja-JP" sz="1600" b="1" dirty="0" smtClean="0">
                          <a:solidFill>
                            <a:srgbClr val="FF0000"/>
                          </a:solidFill>
                        </a:rPr>
                        <a:t>SNW</a:t>
                      </a:r>
                      <a:r>
                        <a:rPr kumimoji="1" lang="ja-JP" altLang="en-US" sz="1600" b="1" dirty="0" smtClean="0"/>
                        <a:t>連絡会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94745">
                <a:tc>
                  <a:txBody>
                    <a:bodyPr/>
                    <a:lstStyle/>
                    <a:p>
                      <a:pPr algn="l">
                        <a:spcAft>
                          <a:spcPts val="0"/>
                        </a:spcAft>
                      </a:pP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リスク評価</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の理解のために講習会 </a:t>
                      </a:r>
                      <a:r>
                        <a:rPr lang="en-US" altLang="ja-JP" sz="1600" b="1" kern="100" dirty="0" smtClean="0">
                          <a:solidFill>
                            <a:srgbClr val="002060"/>
                          </a:solidFill>
                          <a:effectLst/>
                          <a:latin typeface="Arial" panose="020B0604020202020204" pitchFamily="34" charset="0"/>
                          <a:ea typeface="+mn-ea"/>
                          <a:cs typeface="Arial" panose="020B0604020202020204" pitchFamily="34" charset="0"/>
                        </a:rPr>
                        <a:t>2017</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　その</a:t>
                      </a:r>
                      <a:r>
                        <a:rPr lang="en-US" altLang="ja-JP" sz="1600" b="1" kern="100" dirty="0" smtClean="0">
                          <a:solidFill>
                            <a:srgbClr val="002060"/>
                          </a:solidFill>
                          <a:effectLst/>
                          <a:latin typeface="Arial" panose="020B0604020202020204" pitchFamily="34" charset="0"/>
                          <a:ea typeface="+mn-ea"/>
                          <a:cs typeface="Arial" panose="020B0604020202020204" pitchFamily="34" charset="0"/>
                        </a:rPr>
                        <a:t>2</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～技術者向け講習～</a:t>
                      </a:r>
                    </a:p>
                  </a:txBody>
                  <a:tcPr marL="68580" marR="68580" marT="0" marB="0">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79976">
                <a:tc>
                  <a:txBody>
                    <a:bodyPr/>
                    <a:lstStyle/>
                    <a:p>
                      <a:pPr algn="l">
                        <a:spcAft>
                          <a:spcPts val="0"/>
                        </a:spcAft>
                      </a:pP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第</a:t>
                      </a:r>
                      <a:r>
                        <a:rPr lang="en-US" altLang="ja-JP" sz="1600" b="1" kern="100" dirty="0" smtClean="0">
                          <a:solidFill>
                            <a:srgbClr val="002060"/>
                          </a:solidFill>
                          <a:effectLst/>
                          <a:latin typeface="Arial" panose="020B0604020202020204" pitchFamily="34" charset="0"/>
                          <a:ea typeface="+mn-ea"/>
                          <a:cs typeface="Arial" panose="020B0604020202020204" pitchFamily="34" charset="0"/>
                        </a:rPr>
                        <a:t>13</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回 </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再処理・リサイクル</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部会セミナー</a:t>
                      </a:r>
                    </a:p>
                  </a:txBody>
                  <a:tcPr marL="68580" marR="68580" marT="0" marB="0">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再処理・ﾘｻｲｸﾙ</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部会 </a:t>
                      </a:r>
                      <a:endParaRPr kumimoji="1" lang="ja-JP" altLang="en-US" sz="1600" b="1" dirty="0">
                        <a:solidFill>
                          <a:srgbClr val="002060"/>
                        </a:solidFill>
                      </a:endParaRPr>
                    </a:p>
                  </a:txBody>
                  <a:tcPr>
                    <a:lnL w="12700" cap="flat" cmpd="sng" algn="ctr">
                      <a:solidFill>
                        <a:schemeClr val="bg1"/>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77338">
                <a:tc>
                  <a:txBody>
                    <a:bodyPr/>
                    <a:lstStyle/>
                    <a:p>
                      <a:pPr algn="l">
                        <a:spcAft>
                          <a:spcPts val="0"/>
                        </a:spcAft>
                      </a:pP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原子力発電所の出力運転状態を対象とした確率論的リスク評価に関する実施基準（</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レベル</a:t>
                      </a:r>
                      <a:r>
                        <a:rPr lang="en-US" altLang="ja-JP" sz="1600" b="1" kern="100" dirty="0" smtClean="0">
                          <a:solidFill>
                            <a:srgbClr val="FF0000"/>
                          </a:solidFill>
                          <a:effectLst/>
                          <a:latin typeface="Arial" panose="020B0604020202020204" pitchFamily="34" charset="0"/>
                          <a:ea typeface="+mn-ea"/>
                          <a:cs typeface="Arial" panose="020B0604020202020204" pitchFamily="34" charset="0"/>
                        </a:rPr>
                        <a:t>1PRA</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編）講習会</a:t>
                      </a:r>
                    </a:p>
                  </a:txBody>
                  <a:tcPr marL="68580" marR="68580" marT="0" marB="0">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95">
                <a:tc>
                  <a:txBody>
                    <a:bodyPr/>
                    <a:lstStyle/>
                    <a:p>
                      <a:pPr algn="l">
                        <a:spcAft>
                          <a:spcPts val="0"/>
                        </a:spcAft>
                      </a:pP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継続的な安全性向上</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対策採用の考え方について」講習会</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rgbClr val="FF0000"/>
                          </a:solidFill>
                        </a:rPr>
                        <a:t>標準</a:t>
                      </a:r>
                      <a:r>
                        <a:rPr kumimoji="1" lang="ja-JP" altLang="en-US" sz="1600" b="1" dirty="0" smtClean="0"/>
                        <a:t>委員会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9728">
                <a:tc>
                  <a:txBody>
                    <a:bodyPr/>
                    <a:lstStyle/>
                    <a:p>
                      <a:pPr algn="l">
                        <a:spcAft>
                          <a:spcPts val="0"/>
                        </a:spcAft>
                      </a:pP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a:t>
                      </a:r>
                      <a:r>
                        <a:rPr lang="ja-JP" altLang="en-US" sz="1600" b="1" kern="100" dirty="0" smtClean="0">
                          <a:solidFill>
                            <a:srgbClr val="FF0000"/>
                          </a:solidFill>
                          <a:effectLst/>
                          <a:latin typeface="Arial" panose="020B0604020202020204" pitchFamily="34" charset="0"/>
                          <a:ea typeface="+mn-ea"/>
                          <a:cs typeface="Arial" panose="020B0604020202020204" pitchFamily="34" charset="0"/>
                        </a:rPr>
                        <a:t>原子力規制の今後</a:t>
                      </a:r>
                      <a:r>
                        <a:rPr lang="ja-JP" altLang="en-US" sz="1600" b="1" kern="100" dirty="0" smtClean="0">
                          <a:solidFill>
                            <a:srgbClr val="002060"/>
                          </a:solidFill>
                          <a:effectLst/>
                          <a:latin typeface="Arial" panose="020B0604020202020204" pitchFamily="34" charset="0"/>
                          <a:ea typeface="+mn-ea"/>
                          <a:cs typeface="Arial" panose="020B0604020202020204" pitchFamily="34" charset="0"/>
                        </a:rPr>
                        <a:t>への期待」フォローアップセミナー</a:t>
                      </a:r>
                    </a:p>
                  </a:txBody>
                  <a:tcPr marL="68580" marR="6858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600" b="1" dirty="0" smtClean="0">
                          <a:solidFill>
                            <a:srgbClr val="FF0000"/>
                          </a:solidFill>
                        </a:rPr>
                        <a:t>原子力安全</a:t>
                      </a:r>
                      <a:r>
                        <a:rPr kumimoji="1" lang="ja-JP" altLang="en-US" sz="1600" b="1" dirty="0" smtClean="0"/>
                        <a:t>部会</a:t>
                      </a:r>
                      <a:endParaRPr kumimoji="1" lang="ja-JP" altLang="en-US" sz="16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42685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67544" y="674410"/>
            <a:ext cx="7920880" cy="646331"/>
          </a:xfrm>
          <a:prstGeom prst="rect">
            <a:avLst/>
          </a:prstGeom>
          <a:noFill/>
        </p:spPr>
        <p:txBody>
          <a:bodyPr wrap="square" rtlCol="0">
            <a:spAutoFit/>
          </a:bodyPr>
          <a:lstStyle/>
          <a:p>
            <a:pPr algn="ctr"/>
            <a:r>
              <a:rPr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お話しする</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内容</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1" name="テキスト ボックス 10"/>
          <p:cNvSpPr txBox="1"/>
          <p:nvPr/>
        </p:nvSpPr>
        <p:spPr>
          <a:xfrm>
            <a:off x="683067" y="1466301"/>
            <a:ext cx="8023410" cy="4247317"/>
          </a:xfrm>
          <a:prstGeom prst="rect">
            <a:avLst/>
          </a:prstGeom>
          <a:noFill/>
        </p:spPr>
        <p:txBody>
          <a:bodyPr wrap="square" rtlCol="0">
            <a:spAutoFit/>
          </a:bodyPr>
          <a:lstStyle/>
          <a:p>
            <a:pPr marL="285750" indent="-285750">
              <a:buBlip>
                <a:blip r:embed="rId3"/>
              </a:buBlip>
            </a:pP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継続研鑽</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CPD</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とは</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a:t>
            </a:r>
          </a:p>
          <a:p>
            <a:endParaRPr lang="en-US" altLang="ja-JP" sz="14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学協会による</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CPD</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支援の一般的モデル</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endParaRPr lang="en-US" altLang="ja-JP" sz="1400" b="1"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00" b="1" dirty="0">
              <a:solidFill>
                <a:srgbClr val="002060"/>
              </a:solidFill>
            </a:endParaRPr>
          </a:p>
          <a:p>
            <a:pPr marL="285750" indent="-285750">
              <a:buBlip>
                <a:blip r:embed="rId3"/>
              </a:buBlip>
            </a:pPr>
            <a:r>
              <a:rPr lang="ja-JP" altLang="en-US"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１</a:t>
            </a:r>
            <a:r>
              <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F</a:t>
            </a:r>
            <a:r>
              <a:rPr lang="ja-JP" altLang="en-US"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事故に関する学会事故調の提言</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400" b="1"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00" b="1" dirty="0">
              <a:solidFill>
                <a:srgbClr val="002060"/>
              </a:solidFill>
            </a:endParaRPr>
          </a:p>
          <a:p>
            <a:pPr marL="285750" indent="-285750">
              <a:buBlip>
                <a:blip r:embed="rId3"/>
              </a:buBlip>
            </a:pP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日本原子力学会</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CPD, </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過去の取り組み</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400" b="1"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00" b="1" dirty="0">
              <a:solidFill>
                <a:srgbClr val="002060"/>
              </a:solidFill>
            </a:endParaRPr>
          </a:p>
          <a:p>
            <a:pPr marL="285750" indent="-285750">
              <a:buBlip>
                <a:blip r:embed="rId3"/>
              </a:buBlip>
            </a:pP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CPD</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の再生に向けて～太陽政策的</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CPD</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の試行</a:t>
            </a:r>
            <a:endPar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　　取り組みの推移、現状、実績、課題</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400" b="1"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285750" indent="-285750">
              <a:buBlip>
                <a:blip r:embed="rId3"/>
              </a:buBlip>
            </a:pPr>
            <a:endParaRPr lang="en-US" altLang="ja-JP" sz="100" b="1" dirty="0">
              <a:solidFill>
                <a:srgbClr val="002060"/>
              </a:solidFill>
            </a:endParaRPr>
          </a:p>
          <a:p>
            <a:pPr marL="285750" indent="-285750">
              <a:buBlip>
                <a:blip r:embed="rId3"/>
              </a:buBlip>
            </a:pP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現状と課題のまとめ</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p:txBody>
      </p:sp>
    </p:spTree>
    <p:extLst>
      <p:ext uri="{BB962C8B-B14F-4D97-AF65-F5344CB8AC3E}">
        <p14:creationId xmlns:p14="http://schemas.microsoft.com/office/powerpoint/2010/main" val="3743981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67544" y="674410"/>
            <a:ext cx="7920880" cy="646331"/>
          </a:xfrm>
          <a:prstGeom prst="rect">
            <a:avLst/>
          </a:prstGeom>
          <a:noFill/>
        </p:spPr>
        <p:txBody>
          <a:bodyPr wrap="square" rtlCol="0">
            <a:spAutoFit/>
          </a:bodyPr>
          <a:lstStyle/>
          <a:p>
            <a:pPr algn="ct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継続研鑽</a:t>
            </a:r>
            <a:r>
              <a:rPr lang="en-US" altLang="ja-JP" sz="3600" b="1" dirty="0" smtClean="0">
                <a:effectLst>
                  <a:outerShdw blurRad="38100" dist="38100" dir="2700000" algn="tl">
                    <a:srgbClr val="000000">
                      <a:alpha val="43137"/>
                    </a:srgbClr>
                  </a:outerShdw>
                </a:effectLst>
                <a:latin typeface="Times New Roman" panose="02020603050405020304" pitchFamily="18" charset="0"/>
                <a:ea typeface="HGP創英ﾌﾟﾚｾﾞﾝｽEB" pitchFamily="18" charset="-128"/>
                <a:cs typeface="Times New Roman" panose="02020603050405020304" pitchFamily="18" charset="0"/>
              </a:rPr>
              <a:t>CPD</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とは？</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1" name="テキスト ボックス 10"/>
          <p:cNvSpPr txBox="1"/>
          <p:nvPr/>
        </p:nvSpPr>
        <p:spPr>
          <a:xfrm>
            <a:off x="598226" y="1466300"/>
            <a:ext cx="8338384" cy="4585871"/>
          </a:xfrm>
          <a:prstGeom prst="rect">
            <a:avLst/>
          </a:prstGeom>
          <a:noFill/>
        </p:spPr>
        <p:txBody>
          <a:bodyPr wrap="square" rtlCol="0">
            <a:spAutoFit/>
          </a:bodyPr>
          <a:lstStyle/>
          <a:p>
            <a:pPr marL="457200" indent="-457200">
              <a:buBlip>
                <a:blip r:embed="rId3"/>
              </a:buBlip>
            </a:pP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日本</a:t>
            </a:r>
            <a:r>
              <a:rPr lang="ja-JP" altLang="en-US"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工学会</a:t>
            </a:r>
            <a:r>
              <a:rPr lang="en-US" altLang="ja-JP" sz="2800" dirty="0">
                <a:solidFill>
                  <a:srgbClr val="002060"/>
                </a:solidFill>
                <a:effectLst>
                  <a:outerShdw blurRad="38100" dist="38100" dir="2700000" algn="tl">
                    <a:srgbClr val="000000">
                      <a:alpha val="43137"/>
                    </a:srgbClr>
                  </a:outerShdw>
                </a:effectLst>
                <a:latin typeface="Times New Roman" panose="02020603050405020304" pitchFamily="18" charset="0"/>
                <a:ea typeface="HGS創英ﾌﾟﾚｾﾞﾝｽEB" panose="02020800000000000000" pitchFamily="18" charset="-128"/>
                <a:cs typeface="Times New Roman" panose="02020603050405020304" pitchFamily="18" charset="0"/>
              </a:rPr>
              <a:t>CPD</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ガイドラインに</a:t>
            </a:r>
            <a:r>
              <a:rPr lang="ja-JP" altLang="en-US"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示された</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定義</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358775"/>
            <a:r>
              <a:rPr lang="en-US" altLang="ja-JP" sz="2800" b="1" dirty="0" smtClean="0">
                <a:solidFill>
                  <a:srgbClr val="002060"/>
                </a:solidFill>
                <a:latin typeface="Times New Roman" panose="02020603050405020304" pitchFamily="18" charset="0"/>
                <a:ea typeface="HGS創英ﾌﾟﾚｾﾞﾝｽEB" panose="02020800000000000000" pitchFamily="18" charset="-128"/>
                <a:cs typeface="Times New Roman" panose="02020603050405020304" pitchFamily="18" charset="0"/>
              </a:rPr>
              <a:t>CPD</a:t>
            </a:r>
            <a:r>
              <a:rPr lang="en-US" altLang="ja-JP" sz="2800" dirty="0" smtClean="0">
                <a:solidFill>
                  <a:srgbClr val="002060"/>
                </a:solidFill>
                <a:latin typeface="Times New Roman" panose="02020603050405020304" pitchFamily="18" charset="0"/>
                <a:ea typeface="HGS創英ﾌﾟﾚｾﾞﾝｽEB" panose="02020800000000000000" pitchFamily="18" charset="-128"/>
                <a:cs typeface="Times New Roman" panose="02020603050405020304" pitchFamily="18" charset="0"/>
              </a:rPr>
              <a:t> </a:t>
            </a:r>
            <a:r>
              <a:rPr lang="ja-JP" altLang="en-US" sz="2800" dirty="0">
                <a:solidFill>
                  <a:srgbClr val="002060"/>
                </a:solidFill>
                <a:latin typeface="Times New Roman" panose="02020603050405020304" pitchFamily="18" charset="0"/>
                <a:ea typeface="HGS創英ﾌﾟﾚｾﾞﾝｽEB" panose="02020800000000000000" pitchFamily="18" charset="-128"/>
                <a:cs typeface="Times New Roman" panose="02020603050405020304" pitchFamily="18" charset="0"/>
              </a:rPr>
              <a:t>とは、</a:t>
            </a:r>
            <a:r>
              <a:rPr lang="en-US" altLang="ja-JP" sz="2800" b="1" dirty="0">
                <a:solidFill>
                  <a:srgbClr val="002060"/>
                </a:solidFill>
                <a:latin typeface="Times New Roman" panose="02020603050405020304" pitchFamily="18" charset="0"/>
                <a:ea typeface="HGS創英ﾌﾟﾚｾﾞﾝｽEB" panose="02020800000000000000" pitchFamily="18" charset="-128"/>
                <a:cs typeface="Times New Roman" panose="02020603050405020304" pitchFamily="18" charset="0"/>
              </a:rPr>
              <a:t>Continuing Professional Development </a:t>
            </a:r>
            <a:r>
              <a:rPr lang="ja-JP" altLang="en-US" sz="28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の略で、技術者が自らの技術力や</a:t>
            </a:r>
            <a:r>
              <a:rPr lang="ja-JP" altLang="en-US" sz="28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研究</a:t>
            </a:r>
            <a:r>
              <a:rPr lang="ja-JP" altLang="en-US" sz="28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能力向上のために</a:t>
            </a:r>
            <a:r>
              <a:rPr lang="ja-JP" altLang="en-US" sz="28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自分の能力を継続的に磨く活動</a:t>
            </a:r>
            <a:r>
              <a:rPr lang="ja-JP" altLang="en-US" sz="28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を指し、継続教育、継続学習、継続</a:t>
            </a:r>
            <a:r>
              <a:rPr lang="ja-JP" altLang="en-US" sz="28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研鑽</a:t>
            </a:r>
            <a:r>
              <a:rPr lang="ja-JP" altLang="en-US" sz="28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などを意味する</a:t>
            </a:r>
            <a:r>
              <a:rPr lang="ja-JP" altLang="en-US" sz="28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endParaRPr lang="en-US" altLang="ja-JP" sz="28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endParaRPr>
          </a:p>
          <a:p>
            <a:pPr marL="358775"/>
            <a:endParaRPr lang="en-US" altLang="ja-JP" sz="24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endParaRPr>
          </a:p>
          <a:p>
            <a:pPr marL="457200" indent="-457200">
              <a:buBlip>
                <a:blip r:embed="rId3"/>
              </a:buBlip>
            </a:pPr>
            <a:r>
              <a:rPr lang="en-US" altLang="ja-JP"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HGS創英ﾌﾟﾚｾﾞﾝｽEB" panose="02020800000000000000" pitchFamily="18" charset="-128"/>
                <a:cs typeface="Times New Roman" panose="02020603050405020304" pitchFamily="18" charset="0"/>
              </a:rPr>
              <a:t>CPD</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の範囲</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同ガイドライン</a:t>
            </a:r>
            <a:r>
              <a:rPr lang="en-US" altLang="ja-JP" sz="2800" dirty="0" smtClean="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rPr>
              <a:t>)</a:t>
            </a:r>
            <a:endParaRPr lang="en-US" altLang="ja-JP" sz="2800" dirty="0">
              <a:solidFill>
                <a:srgbClr val="002060"/>
              </a:solidFill>
              <a:effectLst>
                <a:outerShdw blurRad="38100" dist="38100" dir="2700000" algn="tl">
                  <a:srgbClr val="000000">
                    <a:alpha val="43137"/>
                  </a:srgbClr>
                </a:outerShdw>
              </a:effectLst>
              <a:latin typeface="HGS創英ﾌﾟﾚｾﾞﾝｽEB" panose="02020800000000000000" pitchFamily="18" charset="-128"/>
              <a:ea typeface="HGS創英ﾌﾟﾚｾﾞﾝｽEB" panose="02020800000000000000" pitchFamily="18" charset="-128"/>
              <a:cs typeface="Arial" pitchFamily="34" charset="0"/>
            </a:endParaRPr>
          </a:p>
          <a:p>
            <a:pPr marL="358775" indent="-358775"/>
            <a:r>
              <a:rPr lang="ja-JP" altLang="en-US" sz="20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① </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能力を磨く活動</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講演会</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講習会</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シンポジウム</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研修会</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見学会</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などへ</a:t>
            </a:r>
            <a:r>
              <a:rPr lang="ja-JP" altLang="en-US" sz="2000" dirty="0" smtClean="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の</a:t>
            </a:r>
            <a:r>
              <a:rPr lang="ja-JP" altLang="en-US" sz="2000" dirty="0" smtClean="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参加</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論文発表</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口頭発表</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執筆</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活動、</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資格取得</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、自己学習など</a:t>
            </a:r>
          </a:p>
          <a:p>
            <a:pPr marL="358775" indent="-358775"/>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② </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実務</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を通じた活動：プロジェクトリーダー業務、特許取得など</a:t>
            </a:r>
          </a:p>
          <a:p>
            <a:pPr marL="358775" indent="-358775"/>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③ </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社会貢献</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活動 ：</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学協会委員会</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、講演会</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講師</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a:t>
            </a:r>
            <a:r>
              <a:rPr lang="ja-JP" altLang="en-US" sz="2000" dirty="0">
                <a:solidFill>
                  <a:srgbClr val="FF0000"/>
                </a:solidFill>
                <a:latin typeface="HGS創英ﾌﾟﾚｾﾞﾝｽEB" panose="02020800000000000000" pitchFamily="18" charset="-128"/>
                <a:ea typeface="HGS創英ﾌﾟﾚｾﾞﾝｽEB" panose="02020800000000000000" pitchFamily="18" charset="-128"/>
                <a:cs typeface="Arial" pitchFamily="34" charset="0"/>
              </a:rPr>
              <a:t>技術指導</a:t>
            </a:r>
            <a:r>
              <a:rPr lang="ja-JP" altLang="en-US"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rPr>
              <a:t>など</a:t>
            </a:r>
            <a:endParaRPr lang="en-US" altLang="ja-JP" sz="2000" dirty="0">
              <a:solidFill>
                <a:srgbClr val="002060"/>
              </a:solidFill>
              <a:latin typeface="HGS創英ﾌﾟﾚｾﾞﾝｽEB" panose="02020800000000000000" pitchFamily="18" charset="-128"/>
              <a:ea typeface="HGS創英ﾌﾟﾚｾﾞﾝｽEB" panose="02020800000000000000" pitchFamily="18" charset="-128"/>
              <a:cs typeface="Arial" pitchFamily="34" charset="0"/>
            </a:endParaRPr>
          </a:p>
        </p:txBody>
      </p:sp>
    </p:spTree>
    <p:extLst>
      <p:ext uri="{BB962C8B-B14F-4D97-AF65-F5344CB8AC3E}">
        <p14:creationId xmlns:p14="http://schemas.microsoft.com/office/powerpoint/2010/main" val="14387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8362" y="261320"/>
            <a:ext cx="7920880" cy="584775"/>
          </a:xfrm>
          <a:prstGeom prst="rect">
            <a:avLst/>
          </a:prstGeom>
          <a:noFill/>
        </p:spPr>
        <p:txBody>
          <a:bodyPr wrap="square" rtlCol="0">
            <a:spAutoFit/>
          </a:bodyPr>
          <a:lstStyle/>
          <a:p>
            <a:pPr algn="ctr"/>
            <a:r>
              <a:rPr kumimoji="1" lang="ja-JP" altLang="en-US" sz="3200" dirty="0" smtClean="0">
                <a:effectLst>
                  <a:outerShdw blurRad="38100" dist="38100" dir="2700000" algn="tl">
                    <a:srgbClr val="000000">
                      <a:alpha val="43137"/>
                    </a:srgbClr>
                  </a:outerShdw>
                </a:effectLst>
                <a:latin typeface="Arial" panose="020B0604020202020204" pitchFamily="34" charset="0"/>
                <a:ea typeface="HGP創英ﾌﾟﾚｾﾞﾝｽEB" pitchFamily="18" charset="-128"/>
                <a:cs typeface="Arial" panose="020B0604020202020204" pitchFamily="34" charset="0"/>
              </a:rPr>
              <a:t>学協会による</a:t>
            </a:r>
            <a:r>
              <a:rPr kumimoji="1" lang="en-US" altLang="ja-JP" sz="3200" b="1" dirty="0" smtClean="0">
                <a:effectLst>
                  <a:outerShdw blurRad="38100" dist="38100" dir="2700000" algn="tl">
                    <a:srgbClr val="000000">
                      <a:alpha val="43137"/>
                    </a:srgbClr>
                  </a:outerShdw>
                </a:effectLst>
                <a:latin typeface="Times New Roman" panose="02020603050405020304" pitchFamily="18" charset="0"/>
                <a:ea typeface="HGP創英ﾌﾟﾚｾﾞﾝｽEB" pitchFamily="18" charset="-128"/>
                <a:cs typeface="Times New Roman" panose="02020603050405020304" pitchFamily="18" charset="0"/>
              </a:rPr>
              <a:t>CPD</a:t>
            </a:r>
            <a:r>
              <a:rPr kumimoji="1" lang="ja-JP" altLang="en-US" sz="3200" dirty="0" smtClean="0">
                <a:effectLst>
                  <a:outerShdw blurRad="38100" dist="38100" dir="2700000" algn="tl">
                    <a:srgbClr val="000000">
                      <a:alpha val="43137"/>
                    </a:srgbClr>
                  </a:outerShdw>
                </a:effectLst>
                <a:latin typeface="Arial" panose="020B0604020202020204" pitchFamily="34" charset="0"/>
                <a:ea typeface="HGP創英ﾌﾟﾚｾﾞﾝｽEB" pitchFamily="18" charset="-128"/>
                <a:cs typeface="Arial" panose="020B0604020202020204" pitchFamily="34" charset="0"/>
              </a:rPr>
              <a:t>支援の一般的モデル</a:t>
            </a:r>
            <a:endParaRPr kumimoji="1" lang="ja-JP" altLang="en-US" sz="3200" dirty="0">
              <a:effectLst>
                <a:outerShdw blurRad="38100" dist="38100" dir="2700000" algn="tl">
                  <a:srgbClr val="000000">
                    <a:alpha val="43137"/>
                  </a:srgbClr>
                </a:outerShdw>
              </a:effectLst>
              <a:latin typeface="Arial" panose="020B0604020202020204" pitchFamily="34" charset="0"/>
              <a:ea typeface="HGP創英ﾌﾟﾚｾﾞﾝｽEB" pitchFamily="18" charset="-128"/>
              <a:cs typeface="Arial" panose="020B0604020202020204" pitchFamily="34" charset="0"/>
            </a:endParaRPr>
          </a:p>
        </p:txBody>
      </p:sp>
      <p:grpSp>
        <p:nvGrpSpPr>
          <p:cNvPr id="12" name="グループ化 11"/>
          <p:cNvGrpSpPr/>
          <p:nvPr/>
        </p:nvGrpSpPr>
        <p:grpSpPr>
          <a:xfrm>
            <a:off x="266262" y="1562173"/>
            <a:ext cx="8731119" cy="4392538"/>
            <a:chOff x="273465" y="1377582"/>
            <a:chExt cx="8731119" cy="4392538"/>
          </a:xfrm>
        </p:grpSpPr>
        <p:sp>
          <p:nvSpPr>
            <p:cNvPr id="3" name="角丸四角形 2"/>
            <p:cNvSpPr/>
            <p:nvPr/>
          </p:nvSpPr>
          <p:spPr>
            <a:xfrm>
              <a:off x="273465" y="1777525"/>
              <a:ext cx="3213219" cy="381997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pdca cycle dem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63" y="2492298"/>
              <a:ext cx="2615014" cy="287651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4631822" y="1377582"/>
              <a:ext cx="4372762" cy="439253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853577" y="2634333"/>
              <a:ext cx="4097708" cy="954107"/>
            </a:xfrm>
            <a:prstGeom prst="rect">
              <a:avLst/>
            </a:prstGeom>
            <a:solidFill>
              <a:schemeClr val="accent5">
                <a:lumMod val="75000"/>
              </a:schemeClr>
            </a:solidFill>
          </p:spPr>
          <p:txBody>
            <a:bodyPr wrap="square" rtlCol="0">
              <a:spAutoFit/>
            </a:bodyPr>
            <a:lstStyle/>
            <a:p>
              <a:r>
                <a:rPr kumimoji="1" lang="en-US" altLang="ja-JP" sz="2000" b="1" i="1" u="sng" dirty="0" smtClean="0">
                  <a:solidFill>
                    <a:schemeClr val="bg1"/>
                  </a:solidFill>
                  <a:latin typeface="Arial" panose="020B0604020202020204" pitchFamily="34" charset="0"/>
                  <a:cs typeface="Arial" panose="020B0604020202020204" pitchFamily="34" charset="0"/>
                </a:rPr>
                <a:t>CPD </a:t>
              </a:r>
              <a:r>
                <a:rPr kumimoji="1" lang="ja-JP" altLang="en-US" sz="2000" b="1" i="1" u="sng" dirty="0" smtClean="0">
                  <a:solidFill>
                    <a:schemeClr val="bg1"/>
                  </a:solidFill>
                  <a:latin typeface="Arial" panose="020B0604020202020204" pitchFamily="34" charset="0"/>
                  <a:cs typeface="Arial" panose="020B0604020202020204" pitchFamily="34" charset="0"/>
                </a:rPr>
                <a:t>プログラム</a:t>
              </a:r>
              <a:r>
                <a:rPr kumimoji="1" lang="en-US" altLang="ja-JP" sz="2000" b="1" i="1" u="sng" dirty="0" smtClean="0">
                  <a:solidFill>
                    <a:schemeClr val="bg1"/>
                  </a:solidFill>
                  <a:latin typeface="Arial" panose="020B0604020202020204" pitchFamily="34" charset="0"/>
                  <a:cs typeface="Arial" panose="020B0604020202020204" pitchFamily="34" charset="0"/>
                </a:rPr>
                <a:t> </a:t>
              </a:r>
              <a:r>
                <a:rPr kumimoji="1" lang="ja-JP" altLang="en-US" sz="2000" b="1" dirty="0" smtClean="0">
                  <a:solidFill>
                    <a:schemeClr val="bg1"/>
                  </a:solidFill>
                  <a:latin typeface="Arial" panose="020B0604020202020204" pitchFamily="34" charset="0"/>
                  <a:cs typeface="Arial" panose="020B0604020202020204" pitchFamily="34" charset="0"/>
                </a:rPr>
                <a:t>及び</a:t>
              </a:r>
              <a:r>
                <a:rPr kumimoji="1" lang="en-US" altLang="ja-JP" sz="2000" b="1" dirty="0" smtClean="0">
                  <a:solidFill>
                    <a:schemeClr val="bg1"/>
                  </a:solidFill>
                  <a:latin typeface="Arial" panose="020B0604020202020204" pitchFamily="34" charset="0"/>
                  <a:cs typeface="Arial" panose="020B0604020202020204" pitchFamily="34" charset="0"/>
                </a:rPr>
                <a:t>CPD</a:t>
              </a:r>
              <a:r>
                <a:rPr kumimoji="1" lang="ja-JP" altLang="en-US" sz="2000" b="1" dirty="0" smtClean="0">
                  <a:solidFill>
                    <a:schemeClr val="bg1"/>
                  </a:solidFill>
                  <a:latin typeface="Arial" panose="020B0604020202020204" pitchFamily="34" charset="0"/>
                  <a:cs typeface="Arial" panose="020B0604020202020204" pitchFamily="34" charset="0"/>
                </a:rPr>
                <a:t>機会</a:t>
              </a:r>
              <a:endParaRPr kumimoji="1" lang="en-US" altLang="ja-JP" sz="2000" b="1" dirty="0" smtClean="0">
                <a:solidFill>
                  <a:schemeClr val="bg1"/>
                </a:solidFill>
                <a:latin typeface="Arial" panose="020B0604020202020204" pitchFamily="34" charset="0"/>
                <a:cs typeface="Arial" panose="020B0604020202020204" pitchFamily="34" charset="0"/>
              </a:endParaRPr>
            </a:p>
            <a:p>
              <a:pPr marL="285750" indent="-285750">
                <a:buFontTx/>
                <a:buChar char="-"/>
              </a:pPr>
              <a:r>
                <a:rPr lang="ja-JP" altLang="en-US" b="1" dirty="0" smtClean="0">
                  <a:solidFill>
                    <a:schemeClr val="bg1"/>
                  </a:solidFill>
                  <a:latin typeface="Arial" panose="020B0604020202020204" pitchFamily="34" charset="0"/>
                  <a:cs typeface="Arial" panose="020B0604020202020204" pitchFamily="34" charset="0"/>
                </a:rPr>
                <a:t>セミナー</a:t>
              </a:r>
              <a:r>
                <a:rPr lang="en-US" altLang="ja-JP" b="1" dirty="0" smtClean="0">
                  <a:solidFill>
                    <a:schemeClr val="bg1"/>
                  </a:solidFill>
                  <a:latin typeface="Arial" panose="020B0604020202020204" pitchFamily="34" charset="0"/>
                  <a:cs typeface="Arial" panose="020B0604020202020204" pitchFamily="34" charset="0"/>
                </a:rPr>
                <a:t>/</a:t>
              </a:r>
              <a:r>
                <a:rPr lang="ja-JP" altLang="en-US" b="1" dirty="0" smtClean="0">
                  <a:solidFill>
                    <a:schemeClr val="bg1"/>
                  </a:solidFill>
                  <a:latin typeface="Arial" panose="020B0604020202020204" pitchFamily="34" charset="0"/>
                  <a:cs typeface="Arial" panose="020B0604020202020204" pitchFamily="34" charset="0"/>
                </a:rPr>
                <a:t>シンポジウム</a:t>
              </a:r>
              <a:r>
                <a:rPr lang="en-US" altLang="ja-JP" b="1" dirty="0" smtClean="0">
                  <a:solidFill>
                    <a:schemeClr val="bg1"/>
                  </a:solidFill>
                  <a:latin typeface="Arial" panose="020B0604020202020204" pitchFamily="34" charset="0"/>
                  <a:cs typeface="Arial" panose="020B0604020202020204" pitchFamily="34" charset="0"/>
                </a:rPr>
                <a:t>/</a:t>
              </a:r>
              <a:r>
                <a:rPr lang="ja-JP" altLang="en-US" b="1" dirty="0">
                  <a:solidFill>
                    <a:schemeClr val="bg1"/>
                  </a:solidFill>
                  <a:latin typeface="Arial" panose="020B0604020202020204" pitchFamily="34" charset="0"/>
                  <a:cs typeface="Arial" panose="020B0604020202020204" pitchFamily="34" charset="0"/>
                </a:rPr>
                <a:t>ワーク</a:t>
              </a:r>
              <a:r>
                <a:rPr lang="ja-JP" altLang="en-US" b="1" dirty="0" smtClean="0">
                  <a:solidFill>
                    <a:schemeClr val="bg1"/>
                  </a:solidFill>
                  <a:latin typeface="Arial" panose="020B0604020202020204" pitchFamily="34" charset="0"/>
                  <a:cs typeface="Arial" panose="020B0604020202020204" pitchFamily="34" charset="0"/>
                </a:rPr>
                <a:t>ショップ</a:t>
              </a:r>
              <a:endParaRPr lang="en-US" altLang="ja-JP" b="1" dirty="0" smtClean="0">
                <a:solidFill>
                  <a:schemeClr val="bg1"/>
                </a:solidFill>
                <a:latin typeface="Arial" panose="020B0604020202020204" pitchFamily="34" charset="0"/>
                <a:cs typeface="Arial" panose="020B0604020202020204" pitchFamily="34" charset="0"/>
              </a:endParaRPr>
            </a:p>
            <a:p>
              <a:pPr marL="285750" indent="-285750">
                <a:buFontTx/>
                <a:buChar char="-"/>
              </a:pPr>
              <a:r>
                <a:rPr lang="ja-JP" altLang="en-US" b="1" dirty="0" smtClean="0">
                  <a:solidFill>
                    <a:schemeClr val="bg1"/>
                  </a:solidFill>
                  <a:latin typeface="Arial" panose="020B0604020202020204" pitchFamily="34" charset="0"/>
                  <a:cs typeface="Arial" panose="020B0604020202020204" pitchFamily="34" charset="0"/>
                </a:rPr>
                <a:t>レポート</a:t>
              </a:r>
              <a:r>
                <a:rPr lang="en-US" altLang="ja-JP" b="1" dirty="0" smtClean="0">
                  <a:solidFill>
                    <a:schemeClr val="bg1"/>
                  </a:solidFill>
                  <a:latin typeface="Arial" panose="020B0604020202020204" pitchFamily="34" charset="0"/>
                  <a:cs typeface="Arial" panose="020B0604020202020204" pitchFamily="34" charset="0"/>
                </a:rPr>
                <a:t>/</a:t>
              </a:r>
              <a:r>
                <a:rPr lang="ja-JP" altLang="en-US" b="1" dirty="0" smtClean="0">
                  <a:solidFill>
                    <a:schemeClr val="bg1"/>
                  </a:solidFill>
                  <a:latin typeface="Arial" panose="020B0604020202020204" pitchFamily="34" charset="0"/>
                  <a:cs typeface="Arial" panose="020B0604020202020204" pitchFamily="34" charset="0"/>
                </a:rPr>
                <a:t>文献</a:t>
              </a:r>
              <a:r>
                <a:rPr lang="en-US" altLang="ja-JP" b="1" dirty="0" smtClean="0">
                  <a:solidFill>
                    <a:schemeClr val="bg1"/>
                  </a:solidFill>
                  <a:latin typeface="Arial" panose="020B0604020202020204" pitchFamily="34" charset="0"/>
                  <a:cs typeface="Arial" panose="020B0604020202020204" pitchFamily="34" charset="0"/>
                </a:rPr>
                <a:t>/</a:t>
              </a:r>
              <a:r>
                <a:rPr lang="ja-JP" altLang="en-US" b="1" dirty="0" smtClean="0">
                  <a:solidFill>
                    <a:schemeClr val="bg1"/>
                  </a:solidFill>
                  <a:latin typeface="Arial" panose="020B0604020202020204" pitchFamily="34" charset="0"/>
                  <a:cs typeface="Arial" panose="020B0604020202020204" pitchFamily="34" charset="0"/>
                </a:rPr>
                <a:t>専門誌等</a:t>
              </a:r>
              <a:r>
                <a:rPr lang="en-US" altLang="ja-JP" b="1" dirty="0" smtClean="0">
                  <a:solidFill>
                    <a:schemeClr val="bg1"/>
                  </a:solidFill>
                  <a:latin typeface="Arial" panose="020B0604020202020204" pitchFamily="34" charset="0"/>
                  <a:cs typeface="Arial" panose="020B0604020202020204" pitchFamily="34" charset="0"/>
                </a:rPr>
                <a:t> …</a:t>
              </a: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5" name="テキスト ボックス 4"/>
            <p:cNvSpPr txBox="1"/>
            <p:nvPr/>
          </p:nvSpPr>
          <p:spPr>
            <a:xfrm>
              <a:off x="346155" y="1992977"/>
              <a:ext cx="3140529" cy="461665"/>
            </a:xfrm>
            <a:prstGeom prst="rect">
              <a:avLst/>
            </a:prstGeom>
            <a:noFill/>
          </p:spPr>
          <p:txBody>
            <a:bodyPr wrap="square" rtlCol="0">
              <a:spAutoFit/>
            </a:bodyPr>
            <a:lstStyle/>
            <a:p>
              <a:r>
                <a:rPr lang="ja-JP" altLang="en-US" sz="2400" b="1" i="1" dirty="0" smtClean="0">
                  <a:solidFill>
                    <a:schemeClr val="accent6">
                      <a:lumMod val="50000"/>
                    </a:schemeClr>
                  </a:solidFill>
                  <a:latin typeface="Arial" panose="020B0604020202020204" pitchFamily="34" charset="0"/>
                  <a:cs typeface="Arial" panose="020B0604020202020204" pitchFamily="34" charset="0"/>
                </a:rPr>
                <a:t>会員の自己研鑽活動</a:t>
              </a:r>
              <a:endParaRPr kumimoji="1" lang="ja-JP" altLang="en-US" sz="2400" b="1" i="1" dirty="0">
                <a:solidFill>
                  <a:schemeClr val="accent6">
                    <a:lumMod val="50000"/>
                  </a:schemeClr>
                </a:solidFill>
                <a:latin typeface="Arial" panose="020B0604020202020204" pitchFamily="34" charset="0"/>
                <a:cs typeface="Arial" panose="020B0604020202020204" pitchFamily="34" charset="0"/>
              </a:endParaRPr>
            </a:p>
          </p:txBody>
        </p:sp>
        <p:sp>
          <p:nvSpPr>
            <p:cNvPr id="11" name="テキスト ボックス 10"/>
            <p:cNvSpPr txBox="1"/>
            <p:nvPr/>
          </p:nvSpPr>
          <p:spPr>
            <a:xfrm>
              <a:off x="5079606" y="1794341"/>
              <a:ext cx="3513190" cy="830997"/>
            </a:xfrm>
            <a:prstGeom prst="rect">
              <a:avLst/>
            </a:prstGeom>
            <a:noFill/>
          </p:spPr>
          <p:txBody>
            <a:bodyPr wrap="square" rtlCol="0">
              <a:spAutoFit/>
            </a:bodyPr>
            <a:lstStyle/>
            <a:p>
              <a:pPr algn="ctr"/>
              <a:r>
                <a:rPr lang="ja-JP" altLang="en-US" sz="2400" b="1" i="1" dirty="0" smtClean="0">
                  <a:solidFill>
                    <a:schemeClr val="accent5">
                      <a:lumMod val="50000"/>
                    </a:schemeClr>
                  </a:solidFill>
                  <a:latin typeface="Arial" panose="020B0604020202020204" pitchFamily="34" charset="0"/>
                  <a:cs typeface="Arial" panose="020B0604020202020204" pitchFamily="34" charset="0"/>
                </a:rPr>
                <a:t>学協会による会員向け</a:t>
              </a:r>
              <a:endParaRPr lang="en-US" altLang="ja-JP" sz="2400" b="1" i="1" dirty="0" smtClean="0">
                <a:solidFill>
                  <a:schemeClr val="accent5">
                    <a:lumMod val="50000"/>
                  </a:schemeClr>
                </a:solidFill>
                <a:latin typeface="Arial" panose="020B0604020202020204" pitchFamily="34" charset="0"/>
                <a:cs typeface="Arial" panose="020B0604020202020204" pitchFamily="34" charset="0"/>
              </a:endParaRPr>
            </a:p>
            <a:p>
              <a:pPr algn="ctr"/>
              <a:r>
                <a:rPr lang="ja-JP" altLang="en-US" sz="2400" b="1" i="1" dirty="0" smtClean="0">
                  <a:solidFill>
                    <a:schemeClr val="accent5">
                      <a:lumMod val="50000"/>
                    </a:schemeClr>
                  </a:solidFill>
                  <a:latin typeface="Arial" panose="020B0604020202020204" pitchFamily="34" charset="0"/>
                  <a:cs typeface="Arial" panose="020B0604020202020204" pitchFamily="34" charset="0"/>
                </a:rPr>
                <a:t>自己研鑽支援サービス</a:t>
              </a:r>
              <a:endParaRPr kumimoji="1" lang="ja-JP" altLang="en-US" sz="2400" b="1" i="1" dirty="0">
                <a:solidFill>
                  <a:schemeClr val="accent5">
                    <a:lumMod val="50000"/>
                  </a:schemeClr>
                </a:solidFill>
                <a:latin typeface="Arial" panose="020B0604020202020204" pitchFamily="34" charset="0"/>
                <a:cs typeface="Arial" panose="020B0604020202020204" pitchFamily="34" charset="0"/>
              </a:endParaRPr>
            </a:p>
          </p:txBody>
        </p:sp>
        <p:sp>
          <p:nvSpPr>
            <p:cNvPr id="7" name="フローチャート : 磁気ディスク 6"/>
            <p:cNvSpPr/>
            <p:nvPr/>
          </p:nvSpPr>
          <p:spPr>
            <a:xfrm>
              <a:off x="4729663" y="4007975"/>
              <a:ext cx="4213076" cy="1350235"/>
            </a:xfrm>
            <a:prstGeom prst="flowChartMagneticDisk">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Arial" panose="020B0604020202020204" pitchFamily="34" charset="0"/>
                  <a:cs typeface="Arial" panose="020B0604020202020204" pitchFamily="34" charset="0"/>
                </a:rPr>
                <a:t>会員の</a:t>
              </a:r>
              <a:r>
                <a:rPr kumimoji="1" lang="en-US" altLang="ja-JP" sz="2000" b="1" dirty="0" smtClean="0">
                  <a:latin typeface="Arial" panose="020B0604020202020204" pitchFamily="34" charset="0"/>
                  <a:cs typeface="Arial" panose="020B0604020202020204" pitchFamily="34" charset="0"/>
                </a:rPr>
                <a:t> </a:t>
              </a:r>
              <a:r>
                <a:rPr kumimoji="1" lang="en-US" altLang="ja-JP" sz="2000" b="1" i="1" u="sng" dirty="0" smtClean="0">
                  <a:latin typeface="Arial" panose="020B0604020202020204" pitchFamily="34" charset="0"/>
                  <a:cs typeface="Arial" panose="020B0604020202020204" pitchFamily="34" charset="0"/>
                </a:rPr>
                <a:t>CPD </a:t>
              </a:r>
              <a:r>
                <a:rPr kumimoji="1" lang="ja-JP" altLang="en-US" sz="2000" b="1" i="1" u="sng" dirty="0" smtClean="0">
                  <a:latin typeface="Arial" panose="020B0604020202020204" pitchFamily="34" charset="0"/>
                  <a:cs typeface="Arial" panose="020B0604020202020204" pitchFamily="34" charset="0"/>
                </a:rPr>
                <a:t>実績記録 </a:t>
              </a:r>
              <a:r>
                <a:rPr kumimoji="1" lang="ja-JP" altLang="en-US" sz="2000" b="1" dirty="0" smtClean="0">
                  <a:latin typeface="Arial" panose="020B0604020202020204" pitchFamily="34" charset="0"/>
                  <a:cs typeface="Arial" panose="020B0604020202020204" pitchFamily="34" charset="0"/>
                </a:rPr>
                <a:t>の維持管理</a:t>
              </a:r>
              <a:r>
                <a:rPr kumimoji="1" lang="en-US" altLang="ja-JP" sz="2000" b="1" dirty="0" smtClean="0">
                  <a:latin typeface="Arial" panose="020B0604020202020204" pitchFamily="34" charset="0"/>
                  <a:cs typeface="Arial" panose="020B0604020202020204" pitchFamily="34" charset="0"/>
                </a:rPr>
                <a:t> </a:t>
              </a:r>
            </a:p>
          </p:txBody>
        </p:sp>
        <p:sp>
          <p:nvSpPr>
            <p:cNvPr id="8" name="右矢印 7"/>
            <p:cNvSpPr/>
            <p:nvPr/>
          </p:nvSpPr>
          <p:spPr>
            <a:xfrm>
              <a:off x="3273039" y="2277570"/>
              <a:ext cx="1580538" cy="909164"/>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3">
                      <a:lumMod val="50000"/>
                    </a:schemeClr>
                  </a:solidFill>
                  <a:latin typeface="Arial" panose="020B0604020202020204" pitchFamily="34" charset="0"/>
                  <a:cs typeface="Arial" panose="020B0604020202020204" pitchFamily="34" charset="0"/>
                </a:rPr>
                <a:t>情報照会</a:t>
              </a:r>
              <a:endParaRPr kumimoji="1" lang="ja-JP" altLang="en-US" b="1" dirty="0">
                <a:solidFill>
                  <a:schemeClr val="accent3">
                    <a:lumMod val="50000"/>
                  </a:schemeClr>
                </a:solidFill>
                <a:latin typeface="Arial" panose="020B0604020202020204" pitchFamily="34" charset="0"/>
                <a:cs typeface="Arial" panose="020B0604020202020204" pitchFamily="34" charset="0"/>
              </a:endParaRPr>
            </a:p>
          </p:txBody>
        </p:sp>
        <p:sp>
          <p:nvSpPr>
            <p:cNvPr id="13" name="右矢印 12"/>
            <p:cNvSpPr/>
            <p:nvPr/>
          </p:nvSpPr>
          <p:spPr>
            <a:xfrm flipH="1">
              <a:off x="2782996" y="2990106"/>
              <a:ext cx="2070581" cy="909164"/>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3">
                      <a:lumMod val="50000"/>
                    </a:schemeClr>
                  </a:solidFill>
                  <a:latin typeface="Arial" panose="020B0604020202020204" pitchFamily="34" charset="0"/>
                  <a:cs typeface="Arial" panose="020B0604020202020204" pitchFamily="34" charset="0"/>
                </a:rPr>
                <a:t>情報提供</a:t>
              </a:r>
              <a:endParaRPr kumimoji="1" lang="ja-JP" altLang="en-US" b="1" dirty="0">
                <a:solidFill>
                  <a:schemeClr val="accent3">
                    <a:lumMod val="50000"/>
                  </a:schemeClr>
                </a:solidFill>
                <a:latin typeface="Arial" panose="020B0604020202020204" pitchFamily="34" charset="0"/>
                <a:cs typeface="Arial" panose="020B0604020202020204" pitchFamily="34" charset="0"/>
              </a:endParaRPr>
            </a:p>
          </p:txBody>
        </p:sp>
        <p:sp>
          <p:nvSpPr>
            <p:cNvPr id="14" name="右矢印 13"/>
            <p:cNvSpPr/>
            <p:nvPr/>
          </p:nvSpPr>
          <p:spPr>
            <a:xfrm>
              <a:off x="3161941" y="3887414"/>
              <a:ext cx="1580538" cy="909164"/>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3">
                      <a:lumMod val="50000"/>
                    </a:schemeClr>
                  </a:solidFill>
                  <a:latin typeface="Arial" panose="020B0604020202020204" pitchFamily="34" charset="0"/>
                  <a:cs typeface="Arial" panose="020B0604020202020204" pitchFamily="34" charset="0"/>
                </a:rPr>
                <a:t>実績登録</a:t>
              </a:r>
              <a:endParaRPr kumimoji="1" lang="ja-JP" altLang="en-US" b="1" dirty="0">
                <a:solidFill>
                  <a:schemeClr val="accent3">
                    <a:lumMod val="50000"/>
                  </a:schemeClr>
                </a:solidFill>
                <a:latin typeface="Arial" panose="020B0604020202020204" pitchFamily="34" charset="0"/>
                <a:cs typeface="Arial" panose="020B0604020202020204" pitchFamily="34" charset="0"/>
              </a:endParaRPr>
            </a:p>
          </p:txBody>
        </p:sp>
        <p:sp>
          <p:nvSpPr>
            <p:cNvPr id="15" name="右矢印 14"/>
            <p:cNvSpPr/>
            <p:nvPr/>
          </p:nvSpPr>
          <p:spPr>
            <a:xfrm flipH="1">
              <a:off x="2613667" y="4683092"/>
              <a:ext cx="2115996" cy="909164"/>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3">
                      <a:lumMod val="50000"/>
                    </a:schemeClr>
                  </a:solidFill>
                  <a:latin typeface="Arial" panose="020B0604020202020204" pitchFamily="34" charset="0"/>
                  <a:cs typeface="Arial" panose="020B0604020202020204" pitchFamily="34" charset="0"/>
                </a:rPr>
                <a:t>登録実績証明</a:t>
              </a:r>
              <a:endParaRPr kumimoji="1" lang="ja-JP" altLang="en-US" b="1" dirty="0">
                <a:solidFill>
                  <a:schemeClr val="accent3">
                    <a:lumMod val="50000"/>
                  </a:schemeClr>
                </a:solidFill>
                <a:latin typeface="Arial" panose="020B0604020202020204" pitchFamily="34" charset="0"/>
                <a:cs typeface="Arial" panose="020B0604020202020204" pitchFamily="34" charset="0"/>
              </a:endParaRPr>
            </a:p>
          </p:txBody>
        </p:sp>
      </p:grpSp>
      <p:sp>
        <p:nvSpPr>
          <p:cNvPr id="9" name="スマイル 8"/>
          <p:cNvSpPr/>
          <p:nvPr/>
        </p:nvSpPr>
        <p:spPr>
          <a:xfrm>
            <a:off x="1597345" y="1562173"/>
            <a:ext cx="623741" cy="605985"/>
          </a:xfrm>
          <a:prstGeom prst="smileyFac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pic>
        <p:nvPicPr>
          <p:cNvPr id="1040" name="Picture 16" descr="C:\Users\j2151109\AppData\Local\Microsoft\Windows\Temporary Internet Files\Content.IE5\L9KYEPS2\160_F_67260177_9h3ylyCP4uVILsZFgoVkqID4OaLm8aJ7[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1753" y="1043194"/>
            <a:ext cx="1564848" cy="112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4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2700" y="374951"/>
            <a:ext cx="7742786" cy="646331"/>
          </a:xfrm>
          <a:prstGeom prst="rect">
            <a:avLst/>
          </a:prstGeom>
          <a:noFill/>
        </p:spPr>
        <p:txBody>
          <a:bodyPr wrap="square" rtlCol="0">
            <a:spAutoFit/>
          </a:bodyPr>
          <a:lstStyle/>
          <a:p>
            <a:pPr algn="ctr"/>
            <a:r>
              <a:rPr lang="en-US" altLang="ja-JP" sz="3600" b="1" dirty="0" smtClean="0">
                <a:effectLst>
                  <a:outerShdw blurRad="38100" dist="38100" dir="2700000" algn="tl">
                    <a:srgbClr val="000000">
                      <a:alpha val="43137"/>
                    </a:srgbClr>
                  </a:outerShdw>
                </a:effectLst>
                <a:latin typeface="Times New Roman" panose="02020603050405020304" pitchFamily="18" charset="0"/>
                <a:ea typeface="HGP創英ﾌﾟﾚｾﾞﾝｽEB" pitchFamily="18" charset="-128"/>
                <a:cs typeface="Times New Roman" panose="02020603050405020304" pitchFamily="18" charset="0"/>
              </a:rPr>
              <a:t>1F</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事故に関する</a:t>
            </a:r>
            <a:r>
              <a:rPr lang="zh-CN"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学会事故調</a:t>
            </a:r>
            <a:r>
              <a:rPr kumimoji="1"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の提言</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800"/>
          <a:stretch/>
        </p:blipFill>
        <p:spPr bwMode="auto">
          <a:xfrm>
            <a:off x="323528" y="1974409"/>
            <a:ext cx="8617793" cy="206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513326" y="5346874"/>
            <a:ext cx="6192688" cy="369332"/>
          </a:xfrm>
          <a:prstGeom prst="rect">
            <a:avLst/>
          </a:prstGeom>
          <a:noFill/>
        </p:spPr>
        <p:txBody>
          <a:bodyPr wrap="square" rtlCol="0">
            <a:spAutoFit/>
          </a:bodyPr>
          <a:lstStyle/>
          <a:p>
            <a:r>
              <a:rPr lang="en-US" altLang="ja-JP" dirty="0" smtClean="0"/>
              <a:t>Ref. http</a:t>
            </a:r>
            <a:r>
              <a:rPr lang="en-US" altLang="ja-JP" dirty="0"/>
              <a:t>://www.aesj.or.jp/jikocho/jikochohokoku20140308.pdf</a:t>
            </a:r>
            <a:endParaRPr kumimoji="1" lang="ja-JP" altLang="en-US" dirty="0"/>
          </a:p>
        </p:txBody>
      </p:sp>
      <p:sp>
        <p:nvSpPr>
          <p:cNvPr id="4" name="フリーフォーム 3"/>
          <p:cNvSpPr/>
          <p:nvPr/>
        </p:nvSpPr>
        <p:spPr>
          <a:xfrm>
            <a:off x="5231876" y="2648932"/>
            <a:ext cx="3516198" cy="37707"/>
          </a:xfrm>
          <a:custGeom>
            <a:avLst/>
            <a:gdLst>
              <a:gd name="connsiteX0" fmla="*/ 0 w 3516198"/>
              <a:gd name="connsiteY0" fmla="*/ 9427 h 37707"/>
              <a:gd name="connsiteX1" fmla="*/ 226244 w 3516198"/>
              <a:gd name="connsiteY1" fmla="*/ 18854 h 37707"/>
              <a:gd name="connsiteX2" fmla="*/ 254524 w 3516198"/>
              <a:gd name="connsiteY2" fmla="*/ 28280 h 37707"/>
              <a:gd name="connsiteX3" fmla="*/ 688157 w 3516198"/>
              <a:gd name="connsiteY3" fmla="*/ 9427 h 37707"/>
              <a:gd name="connsiteX4" fmla="*/ 876693 w 3516198"/>
              <a:gd name="connsiteY4" fmla="*/ 18854 h 37707"/>
              <a:gd name="connsiteX5" fmla="*/ 942681 w 3516198"/>
              <a:gd name="connsiteY5" fmla="*/ 28280 h 37707"/>
              <a:gd name="connsiteX6" fmla="*/ 1102936 w 3516198"/>
              <a:gd name="connsiteY6" fmla="*/ 18854 h 37707"/>
              <a:gd name="connsiteX7" fmla="*/ 1244338 w 3516198"/>
              <a:gd name="connsiteY7" fmla="*/ 0 h 37707"/>
              <a:gd name="connsiteX8" fmla="*/ 2224726 w 3516198"/>
              <a:gd name="connsiteY8" fmla="*/ 9427 h 37707"/>
              <a:gd name="connsiteX9" fmla="*/ 2253006 w 3516198"/>
              <a:gd name="connsiteY9" fmla="*/ 18854 h 37707"/>
              <a:gd name="connsiteX10" fmla="*/ 2564091 w 3516198"/>
              <a:gd name="connsiteY10" fmla="*/ 37707 h 37707"/>
              <a:gd name="connsiteX11" fmla="*/ 3337089 w 3516198"/>
              <a:gd name="connsiteY11" fmla="*/ 18854 h 37707"/>
              <a:gd name="connsiteX12" fmla="*/ 3516198 w 3516198"/>
              <a:gd name="connsiteY12" fmla="*/ 9427 h 3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6198" h="37707">
                <a:moveTo>
                  <a:pt x="0" y="9427"/>
                </a:moveTo>
                <a:cubicBezTo>
                  <a:pt x="75415" y="12569"/>
                  <a:pt x="150970" y="13278"/>
                  <a:pt x="226244" y="18854"/>
                </a:cubicBezTo>
                <a:cubicBezTo>
                  <a:pt x="236153" y="19588"/>
                  <a:pt x="244590" y="28483"/>
                  <a:pt x="254524" y="28280"/>
                </a:cubicBezTo>
                <a:cubicBezTo>
                  <a:pt x="399175" y="25328"/>
                  <a:pt x="688157" y="9427"/>
                  <a:pt x="688157" y="9427"/>
                </a:cubicBezTo>
                <a:cubicBezTo>
                  <a:pt x="751002" y="12569"/>
                  <a:pt x="813941" y="14206"/>
                  <a:pt x="876693" y="18854"/>
                </a:cubicBezTo>
                <a:cubicBezTo>
                  <a:pt x="898852" y="20495"/>
                  <a:pt x="920462" y="28280"/>
                  <a:pt x="942681" y="28280"/>
                </a:cubicBezTo>
                <a:cubicBezTo>
                  <a:pt x="996192" y="28280"/>
                  <a:pt x="1049518" y="21996"/>
                  <a:pt x="1102936" y="18854"/>
                </a:cubicBezTo>
                <a:cubicBezTo>
                  <a:pt x="1153077" y="8826"/>
                  <a:pt x="1189233" y="0"/>
                  <a:pt x="1244338" y="0"/>
                </a:cubicBezTo>
                <a:lnTo>
                  <a:pt x="2224726" y="9427"/>
                </a:lnTo>
                <a:cubicBezTo>
                  <a:pt x="2234153" y="12569"/>
                  <a:pt x="2243366" y="16444"/>
                  <a:pt x="2253006" y="18854"/>
                </a:cubicBezTo>
                <a:cubicBezTo>
                  <a:pt x="2355321" y="44432"/>
                  <a:pt x="2455286" y="33821"/>
                  <a:pt x="2564091" y="37707"/>
                </a:cubicBezTo>
                <a:cubicBezTo>
                  <a:pt x="3106278" y="13062"/>
                  <a:pt x="2303294" y="47570"/>
                  <a:pt x="3337089" y="18854"/>
                </a:cubicBezTo>
                <a:cubicBezTo>
                  <a:pt x="3742234" y="7600"/>
                  <a:pt x="3255359" y="9427"/>
                  <a:pt x="3516198" y="94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725864" y="2903455"/>
            <a:ext cx="3318229" cy="45719"/>
          </a:xfrm>
          <a:custGeom>
            <a:avLst/>
            <a:gdLst>
              <a:gd name="connsiteX0" fmla="*/ 0 w 8078771"/>
              <a:gd name="connsiteY0" fmla="*/ 28280 h 84841"/>
              <a:gd name="connsiteX1" fmla="*/ 47134 w 8078771"/>
              <a:gd name="connsiteY1" fmla="*/ 47134 h 84841"/>
              <a:gd name="connsiteX2" fmla="*/ 75414 w 8078771"/>
              <a:gd name="connsiteY2" fmla="*/ 56561 h 84841"/>
              <a:gd name="connsiteX3" fmla="*/ 235670 w 8078771"/>
              <a:gd name="connsiteY3" fmla="*/ 37707 h 84841"/>
              <a:gd name="connsiteX4" fmla="*/ 612742 w 8078771"/>
              <a:gd name="connsiteY4" fmla="*/ 47134 h 84841"/>
              <a:gd name="connsiteX5" fmla="*/ 641023 w 8078771"/>
              <a:gd name="connsiteY5" fmla="*/ 56561 h 84841"/>
              <a:gd name="connsiteX6" fmla="*/ 697583 w 8078771"/>
              <a:gd name="connsiteY6" fmla="*/ 65987 h 84841"/>
              <a:gd name="connsiteX7" fmla="*/ 782425 w 8078771"/>
              <a:gd name="connsiteY7" fmla="*/ 84841 h 84841"/>
              <a:gd name="connsiteX8" fmla="*/ 1291472 w 8078771"/>
              <a:gd name="connsiteY8" fmla="*/ 75414 h 84841"/>
              <a:gd name="connsiteX9" fmla="*/ 3572759 w 8078771"/>
              <a:gd name="connsiteY9" fmla="*/ 56561 h 84841"/>
              <a:gd name="connsiteX10" fmla="*/ 3855563 w 8078771"/>
              <a:gd name="connsiteY10" fmla="*/ 37707 h 84841"/>
              <a:gd name="connsiteX11" fmla="*/ 3930977 w 8078771"/>
              <a:gd name="connsiteY11" fmla="*/ 28280 h 84841"/>
              <a:gd name="connsiteX12" fmla="*/ 3996965 w 8078771"/>
              <a:gd name="connsiteY12" fmla="*/ 9426 h 84841"/>
              <a:gd name="connsiteX13" fmla="*/ 4062952 w 8078771"/>
              <a:gd name="connsiteY13" fmla="*/ 0 h 84841"/>
              <a:gd name="connsiteX14" fmla="*/ 4930218 w 8078771"/>
              <a:gd name="connsiteY14" fmla="*/ 9426 h 84841"/>
              <a:gd name="connsiteX15" fmla="*/ 5062194 w 8078771"/>
              <a:gd name="connsiteY15" fmla="*/ 18853 h 84841"/>
              <a:gd name="connsiteX16" fmla="*/ 5090474 w 8078771"/>
              <a:gd name="connsiteY16" fmla="*/ 28280 h 84841"/>
              <a:gd name="connsiteX17" fmla="*/ 5288437 w 8078771"/>
              <a:gd name="connsiteY17" fmla="*/ 37707 h 84841"/>
              <a:gd name="connsiteX18" fmla="*/ 6561056 w 8078771"/>
              <a:gd name="connsiteY18" fmla="*/ 47134 h 84841"/>
              <a:gd name="connsiteX19" fmla="*/ 8078771 w 8078771"/>
              <a:gd name="connsiteY19" fmla="*/ 56561 h 8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8771" h="84841">
                <a:moveTo>
                  <a:pt x="0" y="28280"/>
                </a:moveTo>
                <a:cubicBezTo>
                  <a:pt x="15711" y="34565"/>
                  <a:pt x="31290" y="41192"/>
                  <a:pt x="47134" y="47134"/>
                </a:cubicBezTo>
                <a:cubicBezTo>
                  <a:pt x="56438" y="50623"/>
                  <a:pt x="65477" y="56561"/>
                  <a:pt x="75414" y="56561"/>
                </a:cubicBezTo>
                <a:cubicBezTo>
                  <a:pt x="131200" y="56561"/>
                  <a:pt x="181740" y="46695"/>
                  <a:pt x="235670" y="37707"/>
                </a:cubicBezTo>
                <a:cubicBezTo>
                  <a:pt x="361361" y="40849"/>
                  <a:pt x="487148" y="41292"/>
                  <a:pt x="612742" y="47134"/>
                </a:cubicBezTo>
                <a:cubicBezTo>
                  <a:pt x="622668" y="47596"/>
                  <a:pt x="631323" y="54405"/>
                  <a:pt x="641023" y="56561"/>
                </a:cubicBezTo>
                <a:cubicBezTo>
                  <a:pt x="659681" y="60707"/>
                  <a:pt x="678778" y="62568"/>
                  <a:pt x="697583" y="65987"/>
                </a:cubicBezTo>
                <a:cubicBezTo>
                  <a:pt x="741458" y="73964"/>
                  <a:pt x="742081" y="74755"/>
                  <a:pt x="782425" y="84841"/>
                </a:cubicBezTo>
                <a:lnTo>
                  <a:pt x="1291472" y="75414"/>
                </a:lnTo>
                <a:lnTo>
                  <a:pt x="3572759" y="56561"/>
                </a:lnTo>
                <a:cubicBezTo>
                  <a:pt x="3658360" y="51526"/>
                  <a:pt x="3768135" y="46034"/>
                  <a:pt x="3855563" y="37707"/>
                </a:cubicBezTo>
                <a:cubicBezTo>
                  <a:pt x="3880783" y="35305"/>
                  <a:pt x="3905839" y="31422"/>
                  <a:pt x="3930977" y="28280"/>
                </a:cubicBezTo>
                <a:cubicBezTo>
                  <a:pt x="3955205" y="20204"/>
                  <a:pt x="3970927" y="14160"/>
                  <a:pt x="3996965" y="9426"/>
                </a:cubicBezTo>
                <a:cubicBezTo>
                  <a:pt x="4018826" y="5451"/>
                  <a:pt x="4040956" y="3142"/>
                  <a:pt x="4062952" y="0"/>
                </a:cubicBezTo>
                <a:lnTo>
                  <a:pt x="4930218" y="9426"/>
                </a:lnTo>
                <a:cubicBezTo>
                  <a:pt x="4974314" y="10258"/>
                  <a:pt x="5018392" y="13700"/>
                  <a:pt x="5062194" y="18853"/>
                </a:cubicBezTo>
                <a:cubicBezTo>
                  <a:pt x="5072063" y="20014"/>
                  <a:pt x="5080572" y="27455"/>
                  <a:pt x="5090474" y="28280"/>
                </a:cubicBezTo>
                <a:cubicBezTo>
                  <a:pt x="5156308" y="33766"/>
                  <a:pt x="5222380" y="36860"/>
                  <a:pt x="5288437" y="37707"/>
                </a:cubicBezTo>
                <a:lnTo>
                  <a:pt x="6561056" y="47134"/>
                </a:lnTo>
                <a:lnTo>
                  <a:pt x="8078771" y="5656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4232635" y="2894029"/>
            <a:ext cx="4515439" cy="70363"/>
          </a:xfrm>
          <a:custGeom>
            <a:avLst/>
            <a:gdLst>
              <a:gd name="connsiteX0" fmla="*/ 0 w 4515439"/>
              <a:gd name="connsiteY0" fmla="*/ 56561 h 70363"/>
              <a:gd name="connsiteX1" fmla="*/ 537328 w 4515439"/>
              <a:gd name="connsiteY1" fmla="*/ 56561 h 70363"/>
              <a:gd name="connsiteX2" fmla="*/ 612742 w 4515439"/>
              <a:gd name="connsiteY2" fmla="*/ 47134 h 70363"/>
              <a:gd name="connsiteX3" fmla="*/ 744718 w 4515439"/>
              <a:gd name="connsiteY3" fmla="*/ 37707 h 70363"/>
              <a:gd name="connsiteX4" fmla="*/ 933254 w 4515439"/>
              <a:gd name="connsiteY4" fmla="*/ 18853 h 70363"/>
              <a:gd name="connsiteX5" fmla="*/ 1263192 w 4515439"/>
              <a:gd name="connsiteY5" fmla="*/ 0 h 70363"/>
              <a:gd name="connsiteX6" fmla="*/ 1951349 w 4515439"/>
              <a:gd name="connsiteY6" fmla="*/ 9427 h 70363"/>
              <a:gd name="connsiteX7" fmla="*/ 3007151 w 4515439"/>
              <a:gd name="connsiteY7" fmla="*/ 18853 h 70363"/>
              <a:gd name="connsiteX8" fmla="*/ 3063711 w 4515439"/>
              <a:gd name="connsiteY8" fmla="*/ 28280 h 70363"/>
              <a:gd name="connsiteX9" fmla="*/ 3129699 w 4515439"/>
              <a:gd name="connsiteY9" fmla="*/ 47134 h 70363"/>
              <a:gd name="connsiteX10" fmla="*/ 4515439 w 4515439"/>
              <a:gd name="connsiteY10" fmla="*/ 37707 h 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5439" h="70363">
                <a:moveTo>
                  <a:pt x="0" y="56561"/>
                </a:moveTo>
                <a:cubicBezTo>
                  <a:pt x="234236" y="77853"/>
                  <a:pt x="124998" y="71832"/>
                  <a:pt x="537328" y="56561"/>
                </a:cubicBezTo>
                <a:cubicBezTo>
                  <a:pt x="562644" y="55623"/>
                  <a:pt x="587512" y="49428"/>
                  <a:pt x="612742" y="47134"/>
                </a:cubicBezTo>
                <a:cubicBezTo>
                  <a:pt x="656665" y="43141"/>
                  <a:pt x="700726" y="40849"/>
                  <a:pt x="744718" y="37707"/>
                </a:cubicBezTo>
                <a:cubicBezTo>
                  <a:pt x="833559" y="19938"/>
                  <a:pt x="789469" y="26625"/>
                  <a:pt x="933254" y="18853"/>
                </a:cubicBezTo>
                <a:cubicBezTo>
                  <a:pt x="1274958" y="383"/>
                  <a:pt x="1016357" y="18988"/>
                  <a:pt x="1263192" y="0"/>
                </a:cubicBezTo>
                <a:lnTo>
                  <a:pt x="1951349" y="9427"/>
                </a:lnTo>
                <a:lnTo>
                  <a:pt x="3007151" y="18853"/>
                </a:lnTo>
                <a:cubicBezTo>
                  <a:pt x="3026262" y="19177"/>
                  <a:pt x="3044969" y="24531"/>
                  <a:pt x="3063711" y="28280"/>
                </a:cubicBezTo>
                <a:cubicBezTo>
                  <a:pt x="3093306" y="34199"/>
                  <a:pt x="3102743" y="38148"/>
                  <a:pt x="3129699" y="47134"/>
                </a:cubicBezTo>
                <a:cubicBezTo>
                  <a:pt x="4075503" y="34851"/>
                  <a:pt x="3613588" y="37707"/>
                  <a:pt x="4515439" y="3770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754144" y="3185910"/>
            <a:ext cx="8022211" cy="66337"/>
          </a:xfrm>
          <a:custGeom>
            <a:avLst/>
            <a:gdLst>
              <a:gd name="connsiteX0" fmla="*/ 0 w 8022211"/>
              <a:gd name="connsiteY0" fmla="*/ 350 h 66337"/>
              <a:gd name="connsiteX1" fmla="*/ 47134 w 8022211"/>
              <a:gd name="connsiteY1" fmla="*/ 28630 h 66337"/>
              <a:gd name="connsiteX2" fmla="*/ 75415 w 8022211"/>
              <a:gd name="connsiteY2" fmla="*/ 38057 h 66337"/>
              <a:gd name="connsiteX3" fmla="*/ 169683 w 8022211"/>
              <a:gd name="connsiteY3" fmla="*/ 56910 h 66337"/>
              <a:gd name="connsiteX4" fmla="*/ 216817 w 8022211"/>
              <a:gd name="connsiteY4" fmla="*/ 66337 h 66337"/>
              <a:gd name="connsiteX5" fmla="*/ 923827 w 8022211"/>
              <a:gd name="connsiteY5" fmla="*/ 56910 h 66337"/>
              <a:gd name="connsiteX6" fmla="*/ 961534 w 8022211"/>
              <a:gd name="connsiteY6" fmla="*/ 47484 h 66337"/>
              <a:gd name="connsiteX7" fmla="*/ 1036949 w 8022211"/>
              <a:gd name="connsiteY7" fmla="*/ 38057 h 66337"/>
              <a:gd name="connsiteX8" fmla="*/ 1093510 w 8022211"/>
              <a:gd name="connsiteY8" fmla="*/ 19203 h 66337"/>
              <a:gd name="connsiteX9" fmla="*/ 1178351 w 8022211"/>
              <a:gd name="connsiteY9" fmla="*/ 9776 h 66337"/>
              <a:gd name="connsiteX10" fmla="*/ 1282046 w 8022211"/>
              <a:gd name="connsiteY10" fmla="*/ 350 h 66337"/>
              <a:gd name="connsiteX11" fmla="*/ 2328421 w 8022211"/>
              <a:gd name="connsiteY11" fmla="*/ 9776 h 66337"/>
              <a:gd name="connsiteX12" fmla="*/ 2413262 w 8022211"/>
              <a:gd name="connsiteY12" fmla="*/ 19203 h 66337"/>
              <a:gd name="connsiteX13" fmla="*/ 2516957 w 8022211"/>
              <a:gd name="connsiteY13" fmla="*/ 38057 h 66337"/>
              <a:gd name="connsiteX14" fmla="*/ 3289955 w 8022211"/>
              <a:gd name="connsiteY14" fmla="*/ 47484 h 66337"/>
              <a:gd name="connsiteX15" fmla="*/ 4355184 w 8022211"/>
              <a:gd name="connsiteY15" fmla="*/ 47484 h 66337"/>
              <a:gd name="connsiteX16" fmla="*/ 4440025 w 8022211"/>
              <a:gd name="connsiteY16" fmla="*/ 28630 h 66337"/>
              <a:gd name="connsiteX17" fmla="*/ 4515440 w 8022211"/>
              <a:gd name="connsiteY17" fmla="*/ 19203 h 66337"/>
              <a:gd name="connsiteX18" fmla="*/ 4553147 w 8022211"/>
              <a:gd name="connsiteY18" fmla="*/ 9776 h 66337"/>
              <a:gd name="connsiteX19" fmla="*/ 5599522 w 8022211"/>
              <a:gd name="connsiteY19" fmla="*/ 9776 h 66337"/>
              <a:gd name="connsiteX20" fmla="*/ 5844619 w 8022211"/>
              <a:gd name="connsiteY20" fmla="*/ 19203 h 66337"/>
              <a:gd name="connsiteX21" fmla="*/ 5986021 w 8022211"/>
              <a:gd name="connsiteY21" fmla="*/ 38057 h 66337"/>
              <a:gd name="connsiteX22" fmla="*/ 6127423 w 8022211"/>
              <a:gd name="connsiteY22" fmla="*/ 47484 h 66337"/>
              <a:gd name="connsiteX23" fmla="*/ 6909848 w 8022211"/>
              <a:gd name="connsiteY23" fmla="*/ 38057 h 66337"/>
              <a:gd name="connsiteX24" fmla="*/ 7173798 w 8022211"/>
              <a:gd name="connsiteY24" fmla="*/ 28630 h 66337"/>
              <a:gd name="connsiteX25" fmla="*/ 8022211 w 8022211"/>
              <a:gd name="connsiteY25" fmla="*/ 28630 h 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22211" h="66337">
                <a:moveTo>
                  <a:pt x="0" y="350"/>
                </a:moveTo>
                <a:cubicBezTo>
                  <a:pt x="15711" y="9777"/>
                  <a:pt x="30746" y="20436"/>
                  <a:pt x="47134" y="28630"/>
                </a:cubicBezTo>
                <a:cubicBezTo>
                  <a:pt x="56022" y="33074"/>
                  <a:pt x="65733" y="35823"/>
                  <a:pt x="75415" y="38057"/>
                </a:cubicBezTo>
                <a:cubicBezTo>
                  <a:pt x="106639" y="45262"/>
                  <a:pt x="138260" y="50626"/>
                  <a:pt x="169683" y="56910"/>
                </a:cubicBezTo>
                <a:lnTo>
                  <a:pt x="216817" y="66337"/>
                </a:lnTo>
                <a:lnTo>
                  <a:pt x="923827" y="56910"/>
                </a:lnTo>
                <a:cubicBezTo>
                  <a:pt x="936779" y="56582"/>
                  <a:pt x="948754" y="49614"/>
                  <a:pt x="961534" y="47484"/>
                </a:cubicBezTo>
                <a:cubicBezTo>
                  <a:pt x="986523" y="43319"/>
                  <a:pt x="1011811" y="41199"/>
                  <a:pt x="1036949" y="38057"/>
                </a:cubicBezTo>
                <a:lnTo>
                  <a:pt x="1093510" y="19203"/>
                </a:lnTo>
                <a:cubicBezTo>
                  <a:pt x="1120504" y="10205"/>
                  <a:pt x="1150038" y="12607"/>
                  <a:pt x="1178351" y="9776"/>
                </a:cubicBezTo>
                <a:lnTo>
                  <a:pt x="1282046" y="350"/>
                </a:lnTo>
                <a:lnTo>
                  <a:pt x="2328421" y="9776"/>
                </a:lnTo>
                <a:cubicBezTo>
                  <a:pt x="2356871" y="10250"/>
                  <a:pt x="2385139" y="14876"/>
                  <a:pt x="2413262" y="19203"/>
                </a:cubicBezTo>
                <a:cubicBezTo>
                  <a:pt x="2473789" y="28515"/>
                  <a:pt x="2435975" y="36237"/>
                  <a:pt x="2516957" y="38057"/>
                </a:cubicBezTo>
                <a:cubicBezTo>
                  <a:pt x="2774577" y="43846"/>
                  <a:pt x="3032289" y="44342"/>
                  <a:pt x="3289955" y="47484"/>
                </a:cubicBezTo>
                <a:cubicBezTo>
                  <a:pt x="3726949" y="74794"/>
                  <a:pt x="3499682" y="64258"/>
                  <a:pt x="4355184" y="47484"/>
                </a:cubicBezTo>
                <a:cubicBezTo>
                  <a:pt x="4378939" y="47018"/>
                  <a:pt x="4415951" y="32642"/>
                  <a:pt x="4440025" y="28630"/>
                </a:cubicBezTo>
                <a:cubicBezTo>
                  <a:pt x="4465014" y="24465"/>
                  <a:pt x="4490302" y="22345"/>
                  <a:pt x="4515440" y="19203"/>
                </a:cubicBezTo>
                <a:cubicBezTo>
                  <a:pt x="4528009" y="16061"/>
                  <a:pt x="4540210" y="10475"/>
                  <a:pt x="4553147" y="9776"/>
                </a:cubicBezTo>
                <a:cubicBezTo>
                  <a:pt x="4911721" y="-9606"/>
                  <a:pt x="5227176" y="5003"/>
                  <a:pt x="5599522" y="9776"/>
                </a:cubicBezTo>
                <a:cubicBezTo>
                  <a:pt x="5681221" y="12918"/>
                  <a:pt x="5763001" y="14402"/>
                  <a:pt x="5844619" y="19203"/>
                </a:cubicBezTo>
                <a:cubicBezTo>
                  <a:pt x="5909169" y="23000"/>
                  <a:pt x="5923820" y="32402"/>
                  <a:pt x="5986021" y="38057"/>
                </a:cubicBezTo>
                <a:cubicBezTo>
                  <a:pt x="6033066" y="42334"/>
                  <a:pt x="6080289" y="44342"/>
                  <a:pt x="6127423" y="47484"/>
                </a:cubicBezTo>
                <a:lnTo>
                  <a:pt x="6909848" y="38057"/>
                </a:lnTo>
                <a:cubicBezTo>
                  <a:pt x="6997873" y="36471"/>
                  <a:pt x="7085762" y="29376"/>
                  <a:pt x="7173798" y="28630"/>
                </a:cubicBezTo>
                <a:lnTo>
                  <a:pt x="8022211" y="2863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735291" y="3487918"/>
            <a:ext cx="904973" cy="18853"/>
          </a:xfrm>
          <a:custGeom>
            <a:avLst/>
            <a:gdLst>
              <a:gd name="connsiteX0" fmla="*/ 0 w 904973"/>
              <a:gd name="connsiteY0" fmla="*/ 18853 h 18853"/>
              <a:gd name="connsiteX1" fmla="*/ 263950 w 904973"/>
              <a:gd name="connsiteY1" fmla="*/ 9426 h 18853"/>
              <a:gd name="connsiteX2" fmla="*/ 490194 w 904973"/>
              <a:gd name="connsiteY2" fmla="*/ 0 h 18853"/>
              <a:gd name="connsiteX3" fmla="*/ 904973 w 904973"/>
              <a:gd name="connsiteY3" fmla="*/ 9426 h 18853"/>
            </a:gdLst>
            <a:ahLst/>
            <a:cxnLst>
              <a:cxn ang="0">
                <a:pos x="connsiteX0" y="connsiteY0"/>
              </a:cxn>
              <a:cxn ang="0">
                <a:pos x="connsiteX1" y="connsiteY1"/>
              </a:cxn>
              <a:cxn ang="0">
                <a:pos x="connsiteX2" y="connsiteY2"/>
              </a:cxn>
              <a:cxn ang="0">
                <a:pos x="connsiteX3" y="connsiteY3"/>
              </a:cxn>
            </a:cxnLst>
            <a:rect l="l" t="t" r="r" b="b"/>
            <a:pathLst>
              <a:path w="904973" h="18853">
                <a:moveTo>
                  <a:pt x="0" y="18853"/>
                </a:moveTo>
                <a:lnTo>
                  <a:pt x="263950" y="9426"/>
                </a:lnTo>
                <a:cubicBezTo>
                  <a:pt x="339374" y="6525"/>
                  <a:pt x="414714" y="0"/>
                  <a:pt x="490194" y="0"/>
                </a:cubicBezTo>
                <a:cubicBezTo>
                  <a:pt x="628489" y="0"/>
                  <a:pt x="766678" y="9426"/>
                  <a:pt x="904973" y="94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262430" y="4293905"/>
            <a:ext cx="5005633" cy="895547"/>
          </a:xfrm>
          <a:prstGeom prst="rect">
            <a:avLst/>
          </a:prstGeom>
          <a:solidFill>
            <a:srgbClr val="FFFFC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rgbClr val="FF0000"/>
                </a:solidFill>
                <a:effectLst>
                  <a:outerShdw blurRad="38100" dist="38100" dir="2700000" algn="tl">
                    <a:srgbClr val="000000">
                      <a:alpha val="43137"/>
                    </a:srgbClr>
                  </a:outerShdw>
                </a:effectLst>
              </a:rPr>
              <a:t>CPD</a:t>
            </a:r>
            <a:r>
              <a:rPr kumimoji="1" lang="ja-JP" altLang="en-US" sz="2800" dirty="0" smtClean="0">
                <a:solidFill>
                  <a:srgbClr val="FF0000"/>
                </a:solidFill>
                <a:effectLst>
                  <a:outerShdw blurRad="38100" dist="38100" dir="2700000" algn="tl">
                    <a:srgbClr val="000000">
                      <a:alpha val="43137"/>
                    </a:srgbClr>
                  </a:outerShdw>
                </a:effectLst>
              </a:rPr>
              <a:t>との親和性</a:t>
            </a:r>
            <a:endParaRPr kumimoji="1" lang="en-US" altLang="ja-JP" sz="2800" dirty="0" smtClean="0">
              <a:solidFill>
                <a:srgbClr val="FF0000"/>
              </a:solidFill>
              <a:effectLst>
                <a:outerShdw blurRad="38100" dist="38100" dir="2700000" algn="tl">
                  <a:srgbClr val="000000">
                    <a:alpha val="43137"/>
                  </a:srgbClr>
                </a:outerShdw>
              </a:effectLst>
            </a:endParaRPr>
          </a:p>
          <a:p>
            <a:pPr algn="ctr"/>
            <a:r>
              <a:rPr kumimoji="1" lang="ja-JP" altLang="en-US" sz="2800" dirty="0" smtClean="0">
                <a:solidFill>
                  <a:srgbClr val="FF0000"/>
                </a:solidFill>
                <a:effectLst>
                  <a:outerShdw blurRad="38100" dist="38100" dir="2700000" algn="tl">
                    <a:srgbClr val="000000">
                      <a:alpha val="43137"/>
                    </a:srgbClr>
                  </a:outerShdw>
                </a:effectLst>
              </a:rPr>
              <a:t>が、強く示唆されている</a:t>
            </a:r>
            <a:endParaRPr kumimoji="1" lang="ja-JP" alt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963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23528" y="260648"/>
            <a:ext cx="7457185" cy="584775"/>
          </a:xfrm>
          <a:prstGeom prst="rect">
            <a:avLst/>
          </a:prstGeom>
          <a:noFill/>
        </p:spPr>
        <p:txBody>
          <a:bodyPr wrap="square" rtlCol="0">
            <a:spAutoFit/>
          </a:bodyPr>
          <a:lstStyle/>
          <a:p>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日本原子力学会</a:t>
            </a:r>
            <a:r>
              <a:rPr lang="en-US" altLang="ja-JP" sz="3200" b="1" dirty="0" smtClean="0">
                <a:effectLst>
                  <a:outerShdw blurRad="38100" dist="38100" dir="2700000" algn="tl">
                    <a:srgbClr val="000000">
                      <a:alpha val="43137"/>
                    </a:srgbClr>
                  </a:outerShdw>
                </a:effectLst>
                <a:latin typeface="Times New Roman" panose="02020603050405020304" pitchFamily="18" charset="0"/>
                <a:ea typeface="HGP創英ﾌﾟﾚｾﾞﾝｽEB" pitchFamily="18" charset="-128"/>
                <a:cs typeface="Times New Roman" panose="02020603050405020304" pitchFamily="18" charset="0"/>
              </a:rPr>
              <a:t>CPD</a:t>
            </a:r>
            <a:r>
              <a:rPr lang="ja-JP" altLang="en-US" sz="3200" dirty="0" err="1"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過去の取り組み</a:t>
            </a:r>
            <a:endParaRPr kumimoji="1"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1" name="テキスト ボックス 10"/>
          <p:cNvSpPr txBox="1"/>
          <p:nvPr/>
        </p:nvSpPr>
        <p:spPr>
          <a:xfrm>
            <a:off x="251520" y="1737402"/>
            <a:ext cx="8712968" cy="1384995"/>
          </a:xfrm>
          <a:prstGeom prst="rect">
            <a:avLst/>
          </a:prstGeom>
          <a:noFill/>
        </p:spPr>
        <p:txBody>
          <a:bodyPr wrap="square" rtlCol="0">
            <a:spAutoFit/>
          </a:bodyPr>
          <a:lstStyle/>
          <a:p>
            <a:pPr marL="285750" indent="-285750">
              <a:buBlip>
                <a:blip r:embed="rId2"/>
              </a:buBlip>
            </a:pPr>
            <a:r>
              <a:rPr lang="en-US" altLang="ja-JP" sz="2400" b="1" dirty="0" smtClean="0">
                <a:solidFill>
                  <a:srgbClr val="002060"/>
                </a:solidFill>
                <a:latin typeface="Arial" pitchFamily="34" charset="0"/>
                <a:cs typeface="Arial" pitchFamily="34" charset="0"/>
              </a:rPr>
              <a:t>2008</a:t>
            </a:r>
            <a:r>
              <a:rPr lang="ja-JP" altLang="en-US" sz="2400" b="1" dirty="0">
                <a:solidFill>
                  <a:srgbClr val="002060"/>
                </a:solidFill>
                <a:latin typeface="Arial" pitchFamily="34" charset="0"/>
                <a:cs typeface="Arial" pitchFamily="34" charset="0"/>
              </a:rPr>
              <a:t>年</a:t>
            </a:r>
            <a:r>
              <a:rPr lang="en-US" altLang="ja-JP" sz="2400" b="1" dirty="0">
                <a:solidFill>
                  <a:srgbClr val="002060"/>
                </a:solidFill>
                <a:latin typeface="Arial" pitchFamily="34" charset="0"/>
                <a:cs typeface="Arial" pitchFamily="34" charset="0"/>
              </a:rPr>
              <a:t>5</a:t>
            </a:r>
            <a:r>
              <a:rPr lang="ja-JP" altLang="en-US" sz="2400" b="1" dirty="0">
                <a:solidFill>
                  <a:srgbClr val="002060"/>
                </a:solidFill>
                <a:latin typeface="Arial" pitchFamily="34" charset="0"/>
                <a:cs typeface="Arial" pitchFamily="34" charset="0"/>
              </a:rPr>
              <a:t>月より「日本</a:t>
            </a:r>
            <a:r>
              <a:rPr lang="ja-JP" altLang="en-US" sz="2400" b="1" dirty="0">
                <a:solidFill>
                  <a:srgbClr val="FF0000"/>
                </a:solidFill>
                <a:latin typeface="Arial" pitchFamily="34" charset="0"/>
                <a:cs typeface="Arial" pitchFamily="34" charset="0"/>
              </a:rPr>
              <a:t>原子</a:t>
            </a:r>
            <a:r>
              <a:rPr lang="ja-JP" altLang="en-US" sz="2400" b="1" dirty="0" smtClean="0">
                <a:solidFill>
                  <a:srgbClr val="FF0000"/>
                </a:solidFill>
                <a:latin typeface="Arial" pitchFamily="34" charset="0"/>
                <a:cs typeface="Arial" pitchFamily="34" charset="0"/>
              </a:rPr>
              <a:t>力学会</a:t>
            </a:r>
            <a:r>
              <a:rPr lang="en-US" altLang="ja-JP" sz="2400" b="1" dirty="0" smtClean="0">
                <a:solidFill>
                  <a:srgbClr val="FF0000"/>
                </a:solidFill>
                <a:latin typeface="Arial" pitchFamily="34" charset="0"/>
                <a:cs typeface="Arial" pitchFamily="34" charset="0"/>
              </a:rPr>
              <a:t>CPD</a:t>
            </a:r>
            <a:r>
              <a:rPr lang="ja-JP" altLang="en-US" sz="2400" b="1" dirty="0" smtClean="0">
                <a:solidFill>
                  <a:srgbClr val="FF0000"/>
                </a:solidFill>
                <a:latin typeface="Arial" pitchFamily="34" charset="0"/>
                <a:cs typeface="Arial" pitchFamily="34" charset="0"/>
              </a:rPr>
              <a:t>登録</a:t>
            </a:r>
            <a:r>
              <a:rPr lang="ja-JP" altLang="en-US" sz="2400" b="1" dirty="0">
                <a:solidFill>
                  <a:srgbClr val="FF0000"/>
                </a:solidFill>
                <a:latin typeface="Arial" pitchFamily="34" charset="0"/>
                <a:cs typeface="Arial" pitchFamily="34" charset="0"/>
              </a:rPr>
              <a:t>システム</a:t>
            </a:r>
            <a:r>
              <a:rPr lang="ja-JP" altLang="en-US" sz="2400" b="1" dirty="0">
                <a:solidFill>
                  <a:srgbClr val="002060"/>
                </a:solidFill>
                <a:latin typeface="Arial" pitchFamily="34" charset="0"/>
                <a:cs typeface="Arial" pitchFamily="34" charset="0"/>
              </a:rPr>
              <a:t>」を</a:t>
            </a:r>
            <a:r>
              <a:rPr lang="ja-JP" altLang="en-US" sz="2400" b="1" dirty="0" smtClean="0">
                <a:solidFill>
                  <a:srgbClr val="002060"/>
                </a:solidFill>
                <a:latin typeface="Arial" pitchFamily="34" charset="0"/>
                <a:cs typeface="Arial" pitchFamily="34" charset="0"/>
              </a:rPr>
              <a:t>運用</a:t>
            </a:r>
            <a:endParaRPr lang="en-US" altLang="ja-JP" sz="2400" b="1" dirty="0" smtClean="0">
              <a:solidFill>
                <a:srgbClr val="002060"/>
              </a:solidFill>
              <a:latin typeface="Arial" pitchFamily="34" charset="0"/>
              <a:cs typeface="Arial" pitchFamily="34" charset="0"/>
            </a:endParaRPr>
          </a:p>
          <a:p>
            <a:pPr marL="720000" indent="-342900">
              <a:buFont typeface="Wingdings" pitchFamily="2" charset="2"/>
              <a:buChar char="ü"/>
            </a:pPr>
            <a:r>
              <a:rPr lang="ja-JP" altLang="en-US" sz="2000" b="1" dirty="0" smtClean="0">
                <a:solidFill>
                  <a:srgbClr val="002060"/>
                </a:solidFill>
              </a:rPr>
              <a:t>日本技術士会の登録システムを流用</a:t>
            </a:r>
            <a:endParaRPr lang="en-US" altLang="ja-JP" sz="2000" b="1" dirty="0" smtClean="0">
              <a:solidFill>
                <a:srgbClr val="002060"/>
              </a:solidFill>
            </a:endParaRPr>
          </a:p>
          <a:p>
            <a:pPr marL="720000" indent="-342900">
              <a:buFont typeface="Wingdings" pitchFamily="2" charset="2"/>
              <a:buChar char="ü"/>
            </a:pPr>
            <a:r>
              <a:rPr lang="en-US" altLang="ja-JP" sz="2000" b="1" dirty="0">
                <a:solidFill>
                  <a:srgbClr val="002060"/>
                </a:solidFill>
              </a:rPr>
              <a:t> </a:t>
            </a:r>
            <a:r>
              <a:rPr lang="en-US" altLang="ja-JP" sz="2000" b="1" dirty="0" smtClean="0">
                <a:solidFill>
                  <a:srgbClr val="002060"/>
                </a:solidFill>
              </a:rPr>
              <a:t>5</a:t>
            </a:r>
            <a:r>
              <a:rPr lang="ja-JP" altLang="en-US" sz="2000" b="1" dirty="0" smtClean="0">
                <a:solidFill>
                  <a:srgbClr val="002060"/>
                </a:solidFill>
              </a:rPr>
              <a:t>年間の運用試行後、継続再判断が前提</a:t>
            </a:r>
            <a:endParaRPr lang="en-US" altLang="ja-JP" sz="2000" b="1" dirty="0" smtClean="0">
              <a:solidFill>
                <a:srgbClr val="002060"/>
              </a:solidFill>
            </a:endParaRPr>
          </a:p>
          <a:p>
            <a:pPr marL="720000" indent="-342900">
              <a:buFont typeface="Wingdings" pitchFamily="2" charset="2"/>
              <a:buChar char="ü"/>
            </a:pPr>
            <a:r>
              <a:rPr lang="en-US" altLang="ja-JP" sz="2000" b="1" dirty="0">
                <a:solidFill>
                  <a:srgbClr val="002060"/>
                </a:solidFill>
              </a:rPr>
              <a:t> </a:t>
            </a:r>
            <a:r>
              <a:rPr lang="ja-JP" altLang="en-US" sz="2000" b="1" dirty="0" smtClean="0">
                <a:solidFill>
                  <a:srgbClr val="002060"/>
                </a:solidFill>
              </a:rPr>
              <a:t>運営資金は産業界からの寄付</a:t>
            </a:r>
            <a:endParaRPr lang="en-US" altLang="ja-JP" sz="2400" b="1" dirty="0" smtClean="0">
              <a:solidFill>
                <a:srgbClr val="FF0000"/>
              </a:solidFill>
            </a:endParaRPr>
          </a:p>
        </p:txBody>
      </p:sp>
      <p:sp>
        <p:nvSpPr>
          <p:cNvPr id="4" name="テキスト ボックス 3"/>
          <p:cNvSpPr txBox="1"/>
          <p:nvPr/>
        </p:nvSpPr>
        <p:spPr>
          <a:xfrm>
            <a:off x="251520" y="908720"/>
            <a:ext cx="8712968" cy="769441"/>
          </a:xfrm>
          <a:prstGeom prst="rect">
            <a:avLst/>
          </a:prstGeom>
          <a:noFill/>
        </p:spPr>
        <p:txBody>
          <a:bodyPr wrap="square" rtlCol="0">
            <a:spAutoFit/>
          </a:bodyPr>
          <a:lstStyle/>
          <a:p>
            <a:pPr marL="285750" indent="-285750">
              <a:buBlip>
                <a:blip r:embed="rId2"/>
              </a:buBlip>
            </a:pPr>
            <a:r>
              <a:rPr lang="en-US" altLang="ja-JP" sz="2400" b="1" dirty="0" smtClean="0">
                <a:solidFill>
                  <a:srgbClr val="002060"/>
                </a:solidFill>
                <a:latin typeface="Arial" pitchFamily="34" charset="0"/>
                <a:cs typeface="Arial" pitchFamily="34" charset="0"/>
              </a:rPr>
              <a:t>2002</a:t>
            </a:r>
            <a:r>
              <a:rPr lang="ja-JP" altLang="en-US" sz="2400" b="1" dirty="0" smtClean="0">
                <a:solidFill>
                  <a:srgbClr val="002060"/>
                </a:solidFill>
                <a:latin typeface="Arial" pitchFamily="34" charset="0"/>
                <a:cs typeface="Arial" pitchFamily="34" charset="0"/>
              </a:rPr>
              <a:t>年 日本工学会の</a:t>
            </a:r>
            <a:r>
              <a:rPr lang="en-US" altLang="ja-JP" sz="2400" b="1" dirty="0" smtClean="0">
                <a:solidFill>
                  <a:srgbClr val="002060"/>
                </a:solidFill>
                <a:latin typeface="Arial" pitchFamily="34" charset="0"/>
                <a:cs typeface="Arial" pitchFamily="34" charset="0"/>
              </a:rPr>
              <a:t>CPD</a:t>
            </a:r>
            <a:r>
              <a:rPr lang="ja-JP" altLang="en-US" sz="2400" b="1" dirty="0" smtClean="0">
                <a:solidFill>
                  <a:srgbClr val="002060"/>
                </a:solidFill>
                <a:latin typeface="Arial" pitchFamily="34" charset="0"/>
                <a:cs typeface="Arial" pitchFamily="34" charset="0"/>
              </a:rPr>
              <a:t>の議論に参画</a:t>
            </a:r>
            <a:endParaRPr lang="en-US" altLang="ja-JP" sz="2400" b="1" dirty="0" smtClean="0">
              <a:solidFill>
                <a:srgbClr val="002060"/>
              </a:solidFill>
              <a:latin typeface="Arial" pitchFamily="34" charset="0"/>
              <a:cs typeface="Arial" pitchFamily="34" charset="0"/>
            </a:endParaRPr>
          </a:p>
          <a:p>
            <a:pPr marL="720000" indent="-342900">
              <a:buFont typeface="Wingdings" pitchFamily="2" charset="2"/>
              <a:buChar char="ü"/>
            </a:pPr>
            <a:r>
              <a:rPr lang="ja-JP" altLang="en-US" sz="2000" b="1" dirty="0" smtClean="0">
                <a:solidFill>
                  <a:srgbClr val="002060"/>
                </a:solidFill>
              </a:rPr>
              <a:t>原子力教育</a:t>
            </a:r>
            <a:r>
              <a:rPr lang="ja-JP" altLang="en-US" sz="2000" b="1" dirty="0">
                <a:solidFill>
                  <a:srgbClr val="002060"/>
                </a:solidFill>
              </a:rPr>
              <a:t>・研究特別専門委員会に</a:t>
            </a:r>
            <a:r>
              <a:rPr lang="en-US" altLang="ja-JP" sz="2000" b="1" dirty="0" smtClean="0">
                <a:solidFill>
                  <a:srgbClr val="FF0000"/>
                </a:solidFill>
                <a:latin typeface="Arial" panose="020B0604020202020204" pitchFamily="34" charset="0"/>
                <a:cs typeface="Arial" panose="020B0604020202020204" pitchFamily="34" charset="0"/>
              </a:rPr>
              <a:t>CPD-WG</a:t>
            </a:r>
            <a:r>
              <a:rPr lang="ja-JP" altLang="en-US" sz="2000" b="1" dirty="0">
                <a:solidFill>
                  <a:srgbClr val="FF0000"/>
                </a:solidFill>
              </a:rPr>
              <a:t>を</a:t>
            </a:r>
            <a:r>
              <a:rPr lang="ja-JP" altLang="en-US" sz="2000" b="1" dirty="0" smtClean="0">
                <a:solidFill>
                  <a:srgbClr val="FF0000"/>
                </a:solidFill>
              </a:rPr>
              <a:t>設置</a:t>
            </a:r>
            <a:endParaRPr lang="en-US" altLang="ja-JP" sz="2400" b="1" dirty="0" smtClean="0">
              <a:solidFill>
                <a:srgbClr val="FF0000"/>
              </a:solidFill>
            </a:endParaRPr>
          </a:p>
        </p:txBody>
      </p:sp>
      <p:sp>
        <p:nvSpPr>
          <p:cNvPr id="2" name="雲 1"/>
          <p:cNvSpPr/>
          <p:nvPr/>
        </p:nvSpPr>
        <p:spPr>
          <a:xfrm>
            <a:off x="5967166" y="2205871"/>
            <a:ext cx="2498103" cy="97308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皆さん、知ってました？</a:t>
            </a:r>
            <a:endParaRPr kumimoji="1" lang="ja-JP" altLang="en-US"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AutoShape 2" descr="「反省ザル　イラスト」の画像検索結果">
            <a:hlinkClick r:id="rId3"/>
          </p:cNvPr>
          <p:cNvSpPr>
            <a:spLocks noChangeAspect="1" noChangeArrowheads="1"/>
          </p:cNvSpPr>
          <p:nvPr/>
        </p:nvSpPr>
        <p:spPr bwMode="auto">
          <a:xfrm>
            <a:off x="38100" y="-1371600"/>
            <a:ext cx="3800475"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 name="グループ化 11"/>
          <p:cNvGrpSpPr/>
          <p:nvPr/>
        </p:nvGrpSpPr>
        <p:grpSpPr>
          <a:xfrm>
            <a:off x="127678" y="3178959"/>
            <a:ext cx="8836810" cy="3287829"/>
            <a:chOff x="127678" y="3178959"/>
            <a:chExt cx="8836810" cy="3287829"/>
          </a:xfrm>
        </p:grpSpPr>
        <p:sp>
          <p:nvSpPr>
            <p:cNvPr id="6" name="テキスト ボックス 5"/>
            <p:cNvSpPr txBox="1"/>
            <p:nvPr/>
          </p:nvSpPr>
          <p:spPr>
            <a:xfrm>
              <a:off x="251520" y="3178959"/>
              <a:ext cx="8712968" cy="769441"/>
            </a:xfrm>
            <a:prstGeom prst="rect">
              <a:avLst/>
            </a:prstGeom>
            <a:noFill/>
          </p:spPr>
          <p:txBody>
            <a:bodyPr wrap="square" rtlCol="0">
              <a:spAutoFit/>
            </a:bodyPr>
            <a:lstStyle/>
            <a:p>
              <a:pPr marL="285750" indent="-285750">
                <a:buBlip>
                  <a:blip r:embed="rId2"/>
                </a:buBlip>
              </a:pPr>
              <a:r>
                <a:rPr lang="en-US" altLang="ja-JP" sz="2400" b="1" dirty="0" smtClean="0">
                  <a:solidFill>
                    <a:srgbClr val="002060"/>
                  </a:solidFill>
                  <a:latin typeface="Arial" pitchFamily="34" charset="0"/>
                  <a:cs typeface="Arial" pitchFamily="34" charset="0"/>
                </a:rPr>
                <a:t>2009</a:t>
              </a:r>
              <a:r>
                <a:rPr lang="ja-JP" altLang="en-US" sz="2400" b="1" dirty="0" smtClean="0">
                  <a:solidFill>
                    <a:srgbClr val="002060"/>
                  </a:solidFill>
                  <a:latin typeface="Arial" pitchFamily="34" charset="0"/>
                  <a:cs typeface="Arial" pitchFamily="34" charset="0"/>
                </a:rPr>
                <a:t>年 </a:t>
              </a:r>
              <a:r>
                <a:rPr lang="ja-JP" altLang="en-US" sz="2400" b="1" dirty="0" smtClean="0">
                  <a:solidFill>
                    <a:srgbClr val="FF0000"/>
                  </a:solidFill>
                  <a:latin typeface="Arial" pitchFamily="34" charset="0"/>
                  <a:cs typeface="Arial" pitchFamily="34" charset="0"/>
                </a:rPr>
                <a:t>利用者数</a:t>
              </a:r>
              <a:r>
                <a:rPr lang="ja-JP" altLang="en-US" sz="2400" b="1" dirty="0" smtClean="0">
                  <a:solidFill>
                    <a:srgbClr val="002060"/>
                  </a:solidFill>
                  <a:latin typeface="Arial" pitchFamily="34" charset="0"/>
                  <a:cs typeface="Arial" pitchFamily="34" charset="0"/>
                </a:rPr>
                <a:t>、</a:t>
              </a:r>
              <a:r>
                <a:rPr lang="ja-JP" altLang="en-US" sz="2400" b="1" dirty="0" smtClean="0">
                  <a:solidFill>
                    <a:srgbClr val="FF0000"/>
                  </a:solidFill>
                  <a:latin typeface="Arial" pitchFamily="34" charset="0"/>
                  <a:cs typeface="Arial" pitchFamily="34" charset="0"/>
                </a:rPr>
                <a:t>登録件数が伸びず</a:t>
              </a:r>
              <a:r>
                <a:rPr lang="ja-JP" altLang="en-US" sz="2400" b="1" dirty="0" smtClean="0">
                  <a:solidFill>
                    <a:srgbClr val="002060"/>
                  </a:solidFill>
                  <a:latin typeface="Arial" pitchFamily="34" charset="0"/>
                  <a:cs typeface="Arial" pitchFamily="34" charset="0"/>
                </a:rPr>
                <a:t>、</a:t>
              </a:r>
              <a:r>
                <a:rPr lang="ja-JP" altLang="en-US" sz="2400" b="1" dirty="0" smtClean="0">
                  <a:solidFill>
                    <a:srgbClr val="FF0000"/>
                  </a:solidFill>
                  <a:latin typeface="Arial" pitchFamily="34" charset="0"/>
                  <a:cs typeface="Arial" pitchFamily="34" charset="0"/>
                </a:rPr>
                <a:t>システム運用停止</a:t>
              </a:r>
              <a:r>
                <a:rPr lang="ja-JP" altLang="en-US" sz="2400" b="1" dirty="0" smtClean="0">
                  <a:solidFill>
                    <a:srgbClr val="002060"/>
                  </a:solidFill>
                  <a:latin typeface="Arial" pitchFamily="34" charset="0"/>
                  <a:cs typeface="Arial" pitchFamily="34" charset="0"/>
                </a:rPr>
                <a:t>決定</a:t>
              </a:r>
              <a:endParaRPr lang="en-US" altLang="ja-JP" sz="2400" b="1" dirty="0" smtClean="0">
                <a:solidFill>
                  <a:srgbClr val="002060"/>
                </a:solidFill>
                <a:latin typeface="Arial" pitchFamily="34" charset="0"/>
                <a:cs typeface="Arial" pitchFamily="34" charset="0"/>
              </a:endParaRPr>
            </a:p>
            <a:p>
              <a:pPr marL="720000" indent="-342900">
                <a:buFont typeface="Wingdings" pitchFamily="2" charset="2"/>
                <a:buChar char="ü"/>
              </a:pPr>
              <a:r>
                <a:rPr lang="ja-JP" altLang="en-US" sz="2000" b="1" dirty="0" smtClean="0">
                  <a:solidFill>
                    <a:srgbClr val="002060"/>
                  </a:solidFill>
                </a:rPr>
                <a:t> 利用実績：　</a:t>
              </a:r>
              <a:r>
                <a:rPr lang="ja-JP" altLang="en-US" sz="2000" b="1" dirty="0" smtClean="0">
                  <a:solidFill>
                    <a:srgbClr val="FF0000"/>
                  </a:solidFill>
                </a:rPr>
                <a:t>９</a:t>
              </a:r>
              <a:r>
                <a:rPr lang="ja-JP" altLang="en-US" sz="2000" b="1" dirty="0" smtClean="0">
                  <a:solidFill>
                    <a:srgbClr val="002060"/>
                  </a:solidFill>
                </a:rPr>
                <a:t>名</a:t>
              </a:r>
              <a:r>
                <a:rPr lang="en-US" altLang="ja-JP" sz="2000" b="1" dirty="0" smtClean="0">
                  <a:solidFill>
                    <a:srgbClr val="002060"/>
                  </a:solidFill>
                </a:rPr>
                <a:t>(</a:t>
              </a:r>
              <a:r>
                <a:rPr lang="ja-JP" altLang="en-US" sz="2000" b="1" dirty="0" smtClean="0">
                  <a:solidFill>
                    <a:srgbClr val="002060"/>
                  </a:solidFill>
                </a:rPr>
                <a:t>実数</a:t>
              </a:r>
              <a:r>
                <a:rPr lang="en-US" altLang="ja-JP" sz="2000" b="1" dirty="0" smtClean="0">
                  <a:solidFill>
                    <a:srgbClr val="002060"/>
                  </a:solidFill>
                </a:rPr>
                <a:t>)</a:t>
              </a:r>
              <a:r>
                <a:rPr lang="ja-JP" altLang="en-US" sz="2000" b="1" dirty="0" err="1" smtClean="0">
                  <a:solidFill>
                    <a:srgbClr val="002060"/>
                  </a:solidFill>
                </a:rPr>
                <a:t>，</a:t>
              </a:r>
              <a:r>
                <a:rPr lang="ja-JP" altLang="en-US" sz="2000" b="1" dirty="0" smtClean="0">
                  <a:solidFill>
                    <a:srgbClr val="002060"/>
                  </a:solidFill>
                </a:rPr>
                <a:t>　延べ</a:t>
              </a:r>
              <a:r>
                <a:rPr lang="ja-JP" altLang="en-US" sz="2000" b="1" dirty="0" smtClean="0">
                  <a:solidFill>
                    <a:srgbClr val="FF0000"/>
                  </a:solidFill>
                </a:rPr>
                <a:t>５９８</a:t>
              </a:r>
              <a:r>
                <a:rPr lang="ja-JP" altLang="en-US" sz="2000" b="1" dirty="0" smtClean="0">
                  <a:solidFill>
                    <a:srgbClr val="002060"/>
                  </a:solidFill>
                </a:rPr>
                <a:t>件</a:t>
              </a:r>
              <a:endParaRPr lang="en-US" altLang="ja-JP" sz="2400" b="1" dirty="0" smtClean="0">
                <a:solidFill>
                  <a:srgbClr val="FF0000"/>
                </a:solidFill>
              </a:endParaRPr>
            </a:p>
          </p:txBody>
        </p:sp>
        <p:sp>
          <p:nvSpPr>
            <p:cNvPr id="8" name="テキスト ボックス 7"/>
            <p:cNvSpPr txBox="1"/>
            <p:nvPr/>
          </p:nvSpPr>
          <p:spPr>
            <a:xfrm>
              <a:off x="127678" y="4341897"/>
              <a:ext cx="6555925" cy="1815882"/>
            </a:xfrm>
            <a:prstGeom prst="rect">
              <a:avLst/>
            </a:prstGeom>
            <a:noFill/>
          </p:spPr>
          <p:txBody>
            <a:bodyPr wrap="square" rtlCol="0">
              <a:spAutoFit/>
            </a:bodyPr>
            <a:lstStyle/>
            <a:p>
              <a:pPr algn="ctr"/>
              <a:r>
                <a:rPr lang="ja-JP" altLang="en-US" sz="32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痛切なる</a:t>
              </a:r>
              <a:r>
                <a:rPr lang="ja-JP" altLang="en-US"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反省</a:t>
              </a:r>
              <a:endParaRPr lang="en-US" altLang="ja-JP" sz="32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ctr"/>
              <a:endParaRPr lang="en-US" altLang="ja-JP" sz="8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457200" indent="-457200">
                <a:buSzPct val="150000"/>
                <a:buFont typeface="Arial" panose="020B0604020202020204" pitchFamily="34" charset="0"/>
                <a:buChar char="×"/>
              </a:pPr>
              <a:r>
                <a:rPr lang="ja-JP" altLang="en-US" sz="2400" b="1" dirty="0" smtClean="0">
                  <a:solidFill>
                    <a:srgbClr val="002060"/>
                  </a:solidFill>
                  <a:latin typeface="Arial" pitchFamily="34" charset="0"/>
                  <a:cs typeface="Arial" pitchFamily="34" charset="0"/>
                </a:rPr>
                <a:t> 会員への</a:t>
              </a:r>
              <a:r>
                <a:rPr lang="ja-JP" altLang="en-US" sz="2400" b="1" u="sng" dirty="0">
                  <a:solidFill>
                    <a:srgbClr val="FF0000"/>
                  </a:solidFill>
                  <a:latin typeface="Arial" pitchFamily="34" charset="0"/>
                  <a:cs typeface="Arial" pitchFamily="34" charset="0"/>
                </a:rPr>
                <a:t>周知</a:t>
              </a:r>
              <a:r>
                <a:rPr lang="ja-JP" altLang="en-US" sz="2400" b="1" u="sng" dirty="0">
                  <a:solidFill>
                    <a:srgbClr val="002060"/>
                  </a:solidFill>
                  <a:latin typeface="Arial" pitchFamily="34" charset="0"/>
                  <a:cs typeface="Arial" pitchFamily="34" charset="0"/>
                </a:rPr>
                <a:t>・</a:t>
              </a:r>
              <a:r>
                <a:rPr lang="ja-JP" altLang="en-US" sz="2400" b="1" u="sng" dirty="0">
                  <a:solidFill>
                    <a:srgbClr val="FF0000"/>
                  </a:solidFill>
                  <a:latin typeface="Arial" pitchFamily="34" charset="0"/>
                  <a:cs typeface="Arial" pitchFamily="34" charset="0"/>
                </a:rPr>
                <a:t>理</a:t>
              </a:r>
              <a:r>
                <a:rPr lang="ja-JP" altLang="en-US" sz="2400" b="1" u="sng" dirty="0" smtClean="0">
                  <a:solidFill>
                    <a:srgbClr val="FF0000"/>
                  </a:solidFill>
                  <a:latin typeface="Arial" pitchFamily="34" charset="0"/>
                  <a:cs typeface="Arial" pitchFamily="34" charset="0"/>
                </a:rPr>
                <a:t>解浸透</a:t>
              </a:r>
              <a:r>
                <a:rPr lang="ja-JP" altLang="en-US" sz="2400" b="1" u="sng" dirty="0">
                  <a:solidFill>
                    <a:srgbClr val="002060"/>
                  </a:solidFill>
                  <a:latin typeface="Arial" pitchFamily="34" charset="0"/>
                  <a:cs typeface="Arial" pitchFamily="34" charset="0"/>
                </a:rPr>
                <a:t>・</a:t>
              </a:r>
              <a:r>
                <a:rPr lang="ja-JP" altLang="en-US" sz="2400" b="1" u="sng" dirty="0" smtClean="0">
                  <a:solidFill>
                    <a:srgbClr val="FF0000"/>
                  </a:solidFill>
                  <a:latin typeface="Arial" pitchFamily="34" charset="0"/>
                  <a:cs typeface="Arial" pitchFamily="34" charset="0"/>
                </a:rPr>
                <a:t>啓発</a:t>
              </a:r>
              <a:r>
                <a:rPr lang="ja-JP" altLang="en-US" sz="2400" b="1" dirty="0" smtClean="0">
                  <a:solidFill>
                    <a:srgbClr val="002060"/>
                  </a:solidFill>
                  <a:latin typeface="Arial" pitchFamily="34" charset="0"/>
                  <a:cs typeface="Arial" pitchFamily="34" charset="0"/>
                </a:rPr>
                <a:t>不足</a:t>
              </a:r>
              <a:endParaRPr lang="en-US" altLang="ja-JP" sz="2400" b="1" dirty="0" smtClean="0">
                <a:solidFill>
                  <a:srgbClr val="002060"/>
                </a:solidFill>
                <a:latin typeface="Arial" pitchFamily="34" charset="0"/>
                <a:cs typeface="Arial" pitchFamily="34" charset="0"/>
              </a:endParaRPr>
            </a:p>
            <a:p>
              <a:pPr marL="457200" indent="-457200">
                <a:buSzPct val="150000"/>
                <a:buFont typeface="Arial" panose="020B0604020202020204" pitchFamily="34" charset="0"/>
                <a:buChar char="×"/>
              </a:pPr>
              <a:r>
                <a:rPr lang="ja-JP" altLang="en-US" sz="2400" b="1" dirty="0" smtClean="0">
                  <a:solidFill>
                    <a:srgbClr val="002060"/>
                  </a:solidFill>
                  <a:latin typeface="Arial" pitchFamily="34" charset="0"/>
                  <a:cs typeface="Arial" pitchFamily="34" charset="0"/>
                </a:rPr>
                <a:t> </a:t>
              </a:r>
              <a:r>
                <a:rPr lang="ja-JP" altLang="en-US" sz="2400" b="1" u="sng" dirty="0" smtClean="0">
                  <a:solidFill>
                    <a:srgbClr val="FF0000"/>
                  </a:solidFill>
                  <a:latin typeface="Arial" pitchFamily="34" charset="0"/>
                  <a:cs typeface="Arial" pitchFamily="34" charset="0"/>
                </a:rPr>
                <a:t>インセンティブ</a:t>
              </a:r>
              <a:r>
                <a:rPr lang="ja-JP" altLang="en-US" sz="2400" b="1" dirty="0">
                  <a:solidFill>
                    <a:srgbClr val="002060"/>
                  </a:solidFill>
                  <a:latin typeface="Arial" pitchFamily="34" charset="0"/>
                  <a:cs typeface="Arial" pitchFamily="34" charset="0"/>
                </a:rPr>
                <a:t>がない</a:t>
              </a:r>
              <a:endParaRPr lang="en-US" altLang="ja-JP" sz="2400" b="1" dirty="0">
                <a:solidFill>
                  <a:srgbClr val="002060"/>
                </a:solidFill>
                <a:latin typeface="Arial" pitchFamily="34" charset="0"/>
                <a:cs typeface="Arial" pitchFamily="34" charset="0"/>
              </a:endParaRPr>
            </a:p>
            <a:p>
              <a:pPr marL="457200" indent="-457200">
                <a:buSzPct val="150000"/>
                <a:buFont typeface="Arial" panose="020B0604020202020204" pitchFamily="34" charset="0"/>
                <a:buChar char="×"/>
              </a:pPr>
              <a:r>
                <a:rPr lang="ja-JP" altLang="en-US" sz="2400" b="1" dirty="0" smtClean="0">
                  <a:solidFill>
                    <a:srgbClr val="002060"/>
                  </a:solidFill>
                  <a:latin typeface="Arial" pitchFamily="34" charset="0"/>
                  <a:cs typeface="Arial" pitchFamily="34" charset="0"/>
                </a:rPr>
                <a:t> </a:t>
              </a:r>
              <a:r>
                <a:rPr lang="ja-JP" altLang="en-US" sz="2400" b="1" u="sng" dirty="0" smtClean="0">
                  <a:solidFill>
                    <a:srgbClr val="FF0000"/>
                  </a:solidFill>
                  <a:latin typeface="Arial" pitchFamily="34" charset="0"/>
                  <a:cs typeface="Arial" pitchFamily="34" charset="0"/>
                </a:rPr>
                <a:t>既存のフルスペック自己申告システム</a:t>
              </a:r>
              <a:r>
                <a:rPr lang="ja-JP" altLang="en-US" sz="2400" b="1" dirty="0" smtClean="0">
                  <a:solidFill>
                    <a:srgbClr val="002060"/>
                  </a:solidFill>
                  <a:latin typeface="Arial" pitchFamily="34" charset="0"/>
                  <a:cs typeface="Arial" pitchFamily="34" charset="0"/>
                </a:rPr>
                <a:t>の</a:t>
              </a:r>
              <a:r>
                <a:rPr lang="ja-JP" altLang="en-US" sz="2400" b="1" dirty="0">
                  <a:solidFill>
                    <a:srgbClr val="002060"/>
                  </a:solidFill>
                  <a:latin typeface="Arial" pitchFamily="34" charset="0"/>
                  <a:cs typeface="Arial" pitchFamily="34" charset="0"/>
                </a:rPr>
                <a:t>流用</a:t>
              </a:r>
              <a:endParaRPr lang="en-US" altLang="ja-JP" sz="2400" b="1" dirty="0">
                <a:solidFill>
                  <a:srgbClr val="002060"/>
                </a:solidFill>
                <a:latin typeface="Arial" pitchFamily="34" charset="0"/>
                <a:cs typeface="Arial"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4587"/>
            <a:stretch/>
          </p:blipFill>
          <p:spPr bwMode="auto">
            <a:xfrm>
              <a:off x="6683603" y="4795345"/>
              <a:ext cx="2280885" cy="167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下矢印 6"/>
            <p:cNvSpPr/>
            <p:nvPr/>
          </p:nvSpPr>
          <p:spPr>
            <a:xfrm>
              <a:off x="2687528" y="3933682"/>
              <a:ext cx="1436223" cy="382637"/>
            </a:xfrm>
            <a:prstGeom prst="downArrow">
              <a:avLst>
                <a:gd name="adj1" fmla="val 68450"/>
                <a:gd name="adj2" fmla="val 65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628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0153" y="260648"/>
            <a:ext cx="8136904" cy="646331"/>
          </a:xfrm>
          <a:prstGeom prst="rect">
            <a:avLst/>
          </a:prstGeom>
          <a:noFill/>
        </p:spPr>
        <p:txBody>
          <a:bodyPr wrap="square" rtlCol="0">
            <a:spAutoFit/>
          </a:bodyPr>
          <a:lstStyle/>
          <a:p>
            <a:pPr algn="ct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ＣＰＤの再生に向けて</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テキスト ボックス 3"/>
          <p:cNvSpPr txBox="1"/>
          <p:nvPr/>
        </p:nvSpPr>
        <p:spPr>
          <a:xfrm>
            <a:off x="395536" y="1158729"/>
            <a:ext cx="8389440" cy="1692771"/>
          </a:xfrm>
          <a:prstGeom prst="rect">
            <a:avLst/>
          </a:prstGeom>
          <a:noFill/>
        </p:spPr>
        <p:txBody>
          <a:bodyPr wrap="square" rtlCol="0">
            <a:spAutoFit/>
          </a:bodyPr>
          <a:lstStyle/>
          <a:p>
            <a:pPr marL="285750" indent="-285750">
              <a:buBlip>
                <a:blip r:embed="rId3"/>
              </a:buBlip>
            </a:pPr>
            <a:r>
              <a:rPr lang="en-US" altLang="ja-JP" sz="2400" b="1" dirty="0" smtClean="0">
                <a:solidFill>
                  <a:srgbClr val="002060"/>
                </a:solidFill>
                <a:latin typeface="Arial" pitchFamily="34" charset="0"/>
                <a:cs typeface="Arial" pitchFamily="34" charset="0"/>
              </a:rPr>
              <a:t>2012</a:t>
            </a:r>
            <a:r>
              <a:rPr lang="ja-JP" altLang="en-US" sz="2400" b="1" dirty="0" smtClean="0">
                <a:solidFill>
                  <a:srgbClr val="002060"/>
                </a:solidFill>
                <a:latin typeface="Arial" pitchFamily="34" charset="0"/>
                <a:cs typeface="Arial" pitchFamily="34" charset="0"/>
              </a:rPr>
              <a:t>年度、教育委員会が小委員会制に移行</a:t>
            </a:r>
            <a:endParaRPr lang="en-US" altLang="ja-JP" sz="2400" b="1" dirty="0" smtClean="0">
              <a:solidFill>
                <a:srgbClr val="002060"/>
              </a:solidFill>
              <a:latin typeface="Arial" pitchFamily="34" charset="0"/>
              <a:cs typeface="Arial" pitchFamily="34" charset="0"/>
            </a:endParaRPr>
          </a:p>
          <a:p>
            <a:pPr marL="720000" indent="-342900">
              <a:buFont typeface="Wingdings" pitchFamily="2" charset="2"/>
              <a:buChar char="ü"/>
            </a:pPr>
            <a:r>
              <a:rPr lang="en-US" altLang="ja-JP" sz="2000" b="1" dirty="0" smtClean="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技術者教育小委員会</a:t>
            </a:r>
            <a:r>
              <a:rPr lang="ja-JP" altLang="en-US" sz="2000" b="1" dirty="0" smtClean="0">
                <a:solidFill>
                  <a:srgbClr val="002060"/>
                </a:solidFill>
                <a:latin typeface="Arial" panose="020B0604020202020204" pitchFamily="34" charset="0"/>
                <a:cs typeface="Arial" panose="020B0604020202020204" pitchFamily="34" charset="0"/>
              </a:rPr>
              <a:t>を設置し、「原子力関係技術者の</a:t>
            </a:r>
            <a:r>
              <a:rPr lang="ja-JP" altLang="en-US" sz="2000" b="1" dirty="0" smtClean="0">
                <a:solidFill>
                  <a:srgbClr val="FF0000"/>
                </a:solidFill>
                <a:latin typeface="Arial" panose="020B0604020202020204" pitchFamily="34" charset="0"/>
                <a:cs typeface="Arial" panose="020B0604020202020204" pitchFamily="34" charset="0"/>
              </a:rPr>
              <a:t>継続的教育</a:t>
            </a:r>
            <a:r>
              <a:rPr lang="ja-JP" altLang="en-US" sz="2000" b="1" dirty="0" smtClean="0">
                <a:solidFill>
                  <a:srgbClr val="002060"/>
                </a:solidFill>
                <a:latin typeface="Arial" panose="020B0604020202020204" pitchFamily="34" charset="0"/>
                <a:cs typeface="Arial" panose="020B0604020202020204" pitchFamily="34" charset="0"/>
              </a:rPr>
              <a:t>」、「</a:t>
            </a:r>
            <a:r>
              <a:rPr lang="ja-JP" altLang="en-US" sz="2000" b="1" dirty="0" smtClean="0">
                <a:solidFill>
                  <a:srgbClr val="FF0000"/>
                </a:solidFill>
                <a:latin typeface="Arial" panose="020B0604020202020204" pitchFamily="34" charset="0"/>
                <a:cs typeface="Arial" panose="020B0604020202020204" pitchFamily="34" charset="0"/>
              </a:rPr>
              <a:t>資格</a:t>
            </a:r>
            <a:r>
              <a:rPr lang="ja-JP" altLang="en-US" sz="2000" b="1" dirty="0" smtClean="0">
                <a:solidFill>
                  <a:srgbClr val="002060"/>
                </a:solidFill>
                <a:latin typeface="Arial" panose="020B0604020202020204" pitchFamily="34" charset="0"/>
                <a:cs typeface="Arial" panose="020B0604020202020204" pitchFamily="34" charset="0"/>
              </a:rPr>
              <a:t>認定」がミッションに</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 </a:t>
            </a:r>
            <a:r>
              <a:rPr lang="en-US" altLang="ja-JP" sz="2000" b="1" dirty="0" smtClean="0">
                <a:solidFill>
                  <a:srgbClr val="FF0000"/>
                </a:solidFill>
                <a:latin typeface="Arial" panose="020B0604020202020204" pitchFamily="34" charset="0"/>
                <a:cs typeface="Arial" panose="020B0604020202020204" pitchFamily="34" charset="0"/>
              </a:rPr>
              <a:t>CPD</a:t>
            </a:r>
            <a:r>
              <a:rPr lang="ja-JP" altLang="en-US" sz="2000" b="1" dirty="0" smtClean="0">
                <a:solidFill>
                  <a:srgbClr val="FF0000"/>
                </a:solidFill>
                <a:latin typeface="Arial" panose="020B0604020202020204" pitchFamily="34" charset="0"/>
                <a:cs typeface="Arial" panose="020B0604020202020204" pitchFamily="34" charset="0"/>
              </a:rPr>
              <a:t>再構築</a:t>
            </a:r>
            <a:r>
              <a:rPr lang="ja-JP" altLang="en-US" sz="2000" b="1" dirty="0" smtClean="0">
                <a:solidFill>
                  <a:srgbClr val="002060"/>
                </a:solidFill>
                <a:latin typeface="Arial" panose="020B0604020202020204" pitchFamily="34" charset="0"/>
                <a:cs typeface="Arial" panose="020B0604020202020204" pitchFamily="34" charset="0"/>
              </a:rPr>
              <a:t>に向け、活動を開始。まずは過去の反省から</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smtClean="0">
                <a:solidFill>
                  <a:srgbClr val="002060"/>
                </a:solidFill>
                <a:latin typeface="Arial" panose="020B0604020202020204" pitchFamily="34" charset="0"/>
                <a:cs typeface="Arial" panose="020B0604020202020204" pitchFamily="34" charset="0"/>
              </a:rPr>
              <a:t>日本工学会</a:t>
            </a:r>
            <a:r>
              <a:rPr lang="en-US" altLang="ja-JP" sz="2000" b="1" dirty="0" smtClean="0">
                <a:solidFill>
                  <a:srgbClr val="002060"/>
                </a:solidFill>
                <a:latin typeface="Arial" panose="020B0604020202020204" pitchFamily="34" charset="0"/>
                <a:cs typeface="Arial" panose="020B0604020202020204" pitchFamily="34" charset="0"/>
              </a:rPr>
              <a:t>CPD</a:t>
            </a:r>
            <a:r>
              <a:rPr lang="ja-JP" altLang="en-US" sz="2000" b="1" dirty="0" smtClean="0">
                <a:solidFill>
                  <a:srgbClr val="002060"/>
                </a:solidFill>
                <a:latin typeface="Arial" panose="020B0604020202020204" pitchFamily="34" charset="0"/>
                <a:cs typeface="Arial" panose="020B0604020202020204" pitchFamily="34" charset="0"/>
              </a:rPr>
              <a:t>協議会にも同小委から委員を派遣</a:t>
            </a:r>
            <a:endParaRPr lang="en-US" altLang="ja-JP" sz="2000" b="1" dirty="0" smtClean="0">
              <a:solidFill>
                <a:srgbClr val="002060"/>
              </a:solidFill>
              <a:latin typeface="Arial" panose="020B0604020202020204" pitchFamily="34" charset="0"/>
              <a:cs typeface="Arial" panose="020B0604020202020204" pitchFamily="34" charset="0"/>
            </a:endParaRPr>
          </a:p>
        </p:txBody>
      </p:sp>
      <p:grpSp>
        <p:nvGrpSpPr>
          <p:cNvPr id="6" name="グループ化 5"/>
          <p:cNvGrpSpPr/>
          <p:nvPr/>
        </p:nvGrpSpPr>
        <p:grpSpPr>
          <a:xfrm>
            <a:off x="395536" y="2976908"/>
            <a:ext cx="8484514" cy="3362859"/>
            <a:chOff x="395536" y="2976908"/>
            <a:chExt cx="8484514" cy="3362859"/>
          </a:xfrm>
        </p:grpSpPr>
        <p:sp>
          <p:nvSpPr>
            <p:cNvPr id="5" name="テキスト ボックス 4"/>
            <p:cNvSpPr txBox="1"/>
            <p:nvPr/>
          </p:nvSpPr>
          <p:spPr>
            <a:xfrm>
              <a:off x="395536" y="2976908"/>
              <a:ext cx="8484514" cy="1138773"/>
            </a:xfrm>
            <a:prstGeom prst="rect">
              <a:avLst/>
            </a:prstGeom>
            <a:noFill/>
          </p:spPr>
          <p:txBody>
            <a:bodyPr wrap="square" rtlCol="0">
              <a:spAutoFit/>
            </a:bodyPr>
            <a:lstStyle/>
            <a:p>
              <a:pPr marL="285750" indent="-285750">
                <a:buBlip>
                  <a:blip r:embed="rId3"/>
                </a:buBlip>
              </a:pPr>
              <a:r>
                <a:rPr lang="en-US" altLang="ja-JP" sz="2400" b="1" dirty="0" smtClean="0">
                  <a:solidFill>
                    <a:srgbClr val="002060"/>
                  </a:solidFill>
                  <a:latin typeface="Arial" pitchFamily="34" charset="0"/>
                  <a:cs typeface="Arial" pitchFamily="34" charset="0"/>
                </a:rPr>
                <a:t>2015</a:t>
              </a:r>
              <a:r>
                <a:rPr lang="ja-JP" altLang="en-US" sz="2400" b="1" dirty="0" smtClean="0">
                  <a:solidFill>
                    <a:srgbClr val="002060"/>
                  </a:solidFill>
                  <a:latin typeface="Arial" pitchFamily="34" charset="0"/>
                  <a:cs typeface="Arial" pitchFamily="34" charset="0"/>
                </a:rPr>
                <a:t>年</a:t>
              </a:r>
              <a:r>
                <a:rPr lang="en-US" altLang="ja-JP" sz="2400" b="1" dirty="0" smtClean="0">
                  <a:solidFill>
                    <a:srgbClr val="002060"/>
                  </a:solidFill>
                  <a:latin typeface="Arial" pitchFamily="34" charset="0"/>
                  <a:cs typeface="Arial" pitchFamily="34" charset="0"/>
                </a:rPr>
                <a:t>10</a:t>
              </a:r>
              <a:r>
                <a:rPr lang="ja-JP" altLang="en-US" sz="2400" b="1" dirty="0" smtClean="0">
                  <a:solidFill>
                    <a:srgbClr val="002060"/>
                  </a:solidFill>
                  <a:latin typeface="Arial" pitchFamily="34" charset="0"/>
                  <a:cs typeface="Arial" pitchFamily="34" charset="0"/>
                </a:rPr>
                <a:t>月、「</a:t>
              </a:r>
              <a:r>
                <a:rPr lang="ja-JP" altLang="en-US" sz="2400" b="1" dirty="0">
                  <a:solidFill>
                    <a:srgbClr val="FF0000"/>
                  </a:solidFill>
                  <a:latin typeface="Arial" pitchFamily="34" charset="0"/>
                  <a:cs typeface="Arial" pitchFamily="34" charset="0"/>
                </a:rPr>
                <a:t>太陽政策的</a:t>
              </a:r>
              <a:r>
                <a:rPr lang="en-US" altLang="ja-JP" sz="2400" b="1" dirty="0">
                  <a:solidFill>
                    <a:srgbClr val="FF0000"/>
                  </a:solidFill>
                  <a:latin typeface="Arial" pitchFamily="34" charset="0"/>
                  <a:cs typeface="Arial" pitchFamily="34" charset="0"/>
                </a:rPr>
                <a:t>CPD</a:t>
              </a:r>
              <a:r>
                <a:rPr lang="ja-JP" altLang="en-US" sz="2400" b="1" dirty="0" smtClean="0">
                  <a:solidFill>
                    <a:srgbClr val="002060"/>
                  </a:solidFill>
                  <a:latin typeface="Arial" pitchFamily="34" charset="0"/>
                  <a:cs typeface="Arial" pitchFamily="34" charset="0"/>
                </a:rPr>
                <a:t>」により</a:t>
              </a:r>
              <a:r>
                <a:rPr lang="ja-JP" altLang="en-US" sz="2400" b="1" dirty="0" smtClean="0">
                  <a:solidFill>
                    <a:srgbClr val="FF0000"/>
                  </a:solidFill>
                  <a:latin typeface="Arial" pitchFamily="34" charset="0"/>
                  <a:cs typeface="Arial" pitchFamily="34" charset="0"/>
                </a:rPr>
                <a:t>登録を再開</a:t>
              </a:r>
              <a:endParaRPr lang="en-US" altLang="ja-JP" sz="2400" b="1" dirty="0" smtClean="0">
                <a:solidFill>
                  <a:srgbClr val="FF0000"/>
                </a:solidFill>
                <a:latin typeface="Arial" pitchFamily="34" charset="0"/>
                <a:cs typeface="Arial" pitchFamily="34" charset="0"/>
              </a:endParaRPr>
            </a:p>
            <a:p>
              <a:pPr marL="720000" indent="-342900">
                <a:buFont typeface="Wingdings" pitchFamily="2" charset="2"/>
                <a:buChar char="ü"/>
              </a:pPr>
              <a:r>
                <a:rPr lang="ja-JP" altLang="en-US" sz="2000" b="1" dirty="0">
                  <a:solidFill>
                    <a:srgbClr val="002060"/>
                  </a:solidFill>
                  <a:latin typeface="Arial" panose="020B0604020202020204" pitchFamily="34" charset="0"/>
                  <a:cs typeface="Arial" panose="020B0604020202020204" pitchFamily="34" charset="0"/>
                </a:rPr>
                <a:t>技術者教育</a:t>
              </a:r>
              <a:r>
                <a:rPr lang="ja-JP" altLang="en-US" sz="2000" b="1" dirty="0" smtClean="0">
                  <a:solidFill>
                    <a:srgbClr val="002060"/>
                  </a:solidFill>
                  <a:latin typeface="Arial" panose="020B0604020202020204" pitchFamily="34" charset="0"/>
                  <a:cs typeface="Arial" panose="020B0604020202020204" pitchFamily="34" charset="0"/>
                </a:rPr>
                <a:t>小委員会の</a:t>
              </a:r>
              <a:r>
                <a:rPr lang="en-US" altLang="ja-JP" sz="2000" b="1" dirty="0" smtClean="0">
                  <a:solidFill>
                    <a:srgbClr val="002060"/>
                  </a:solidFill>
                  <a:latin typeface="Arial" panose="020B0604020202020204" pitchFamily="34" charset="0"/>
                  <a:cs typeface="Arial" panose="020B0604020202020204" pitchFamily="34" charset="0"/>
                </a:rPr>
                <a:t>｢</a:t>
              </a:r>
              <a:r>
                <a:rPr lang="ja-JP" altLang="en-US" sz="2000" b="1" dirty="0">
                  <a:solidFill>
                    <a:srgbClr val="FF0000"/>
                  </a:solidFill>
                  <a:latin typeface="Arial" panose="020B0604020202020204" pitchFamily="34" charset="0"/>
                  <a:cs typeface="Arial" panose="020B0604020202020204" pitchFamily="34" charset="0"/>
                </a:rPr>
                <a:t>家内制手工業</a:t>
              </a:r>
              <a:r>
                <a:rPr lang="ja-JP" altLang="en-US" sz="2000" b="1" dirty="0" smtClean="0">
                  <a:solidFill>
                    <a:srgbClr val="002060"/>
                  </a:solidFill>
                  <a:latin typeface="Arial" panose="020B0604020202020204" pitchFamily="34" charset="0"/>
                  <a:cs typeface="Arial" panose="020B0604020202020204" pitchFamily="34" charset="0"/>
                </a:rPr>
                <a:t>」（</a:t>
              </a:r>
              <a:r>
                <a:rPr lang="ja-JP" altLang="en-US" sz="2000" b="1" dirty="0" smtClean="0">
                  <a:solidFill>
                    <a:srgbClr val="FF0000"/>
                  </a:solidFill>
                  <a:latin typeface="Arial" panose="020B0604020202020204" pitchFamily="34" charset="0"/>
                  <a:cs typeface="Arial" panose="020B0604020202020204" pitchFamily="34" charset="0"/>
                </a:rPr>
                <a:t>自転車</a:t>
              </a:r>
              <a:r>
                <a:rPr lang="ja-JP" altLang="en-US" sz="2000" b="1" dirty="0">
                  <a:solidFill>
                    <a:srgbClr val="FF0000"/>
                  </a:solidFill>
                  <a:latin typeface="Arial" panose="020B0604020202020204" pitchFamily="34" charset="0"/>
                  <a:cs typeface="Arial" panose="020B0604020202020204" pitchFamily="34" charset="0"/>
                </a:rPr>
                <a:t>操業</a:t>
              </a:r>
              <a:r>
                <a:rPr lang="ja-JP" altLang="en-US" sz="2000" b="1" dirty="0" smtClean="0">
                  <a:solidFill>
                    <a:srgbClr val="002060"/>
                  </a:solidFill>
                  <a:latin typeface="Arial" panose="020B0604020202020204" pitchFamily="34" charset="0"/>
                  <a:cs typeface="Arial" panose="020B0604020202020204" pitchFamily="34" charset="0"/>
                </a:rPr>
                <a:t>）で見切り発車</a:t>
              </a:r>
              <a:endParaRPr lang="en-US" altLang="ja-JP" sz="2000" b="1" dirty="0" smtClean="0">
                <a:solidFill>
                  <a:srgbClr val="002060"/>
                </a:solidFill>
                <a:latin typeface="Arial" panose="020B0604020202020204" pitchFamily="34" charset="0"/>
                <a:cs typeface="Arial" panose="020B0604020202020204" pitchFamily="34" charset="0"/>
              </a:endParaRPr>
            </a:p>
            <a:p>
              <a:pPr marL="377100"/>
              <a:r>
                <a:rPr lang="ja-JP" altLang="en-US" sz="2000" b="1" dirty="0" smtClean="0">
                  <a:solidFill>
                    <a:srgbClr val="002060"/>
                  </a:solidFill>
                  <a:latin typeface="Arial" panose="020B0604020202020204" pitchFamily="34" charset="0"/>
                  <a:cs typeface="Arial" panose="020B0604020202020204" pitchFamily="34" charset="0"/>
                </a:rPr>
                <a:t>　　　　　　　　</a:t>
              </a:r>
              <a:r>
                <a:rPr lang="ja-JP" altLang="en-US" sz="2400" b="1" i="1" dirty="0" smtClean="0">
                  <a:solidFill>
                    <a:srgbClr val="002060"/>
                  </a:solidFill>
                  <a:latin typeface="Arial" panose="020B0604020202020204" pitchFamily="34" charset="0"/>
                  <a:cs typeface="Arial" panose="020B0604020202020204" pitchFamily="34" charset="0"/>
                </a:rPr>
                <a:t>　　　～</a:t>
              </a:r>
              <a:r>
                <a:rPr lang="ja-JP" altLang="en-US" sz="2400" b="1" i="1" dirty="0" smtClean="0">
                  <a:solidFill>
                    <a:srgbClr val="FF0000"/>
                  </a:solidFill>
                  <a:latin typeface="Arial" panose="020B0604020202020204" pitchFamily="34" charset="0"/>
                  <a:cs typeface="Arial" panose="020B0604020202020204" pitchFamily="34" charset="0"/>
                </a:rPr>
                <a:t>見る前に跳べ！</a:t>
              </a:r>
              <a:r>
                <a:rPr lang="ja-JP" altLang="en-US" sz="2400" b="1" i="1" dirty="0" smtClean="0">
                  <a:solidFill>
                    <a:srgbClr val="002060"/>
                  </a:solidFill>
                  <a:latin typeface="Arial" panose="020B0604020202020204" pitchFamily="34" charset="0"/>
                  <a:cs typeface="Arial" panose="020B0604020202020204" pitchFamily="34" charset="0"/>
                </a:rPr>
                <a:t>～</a:t>
              </a:r>
              <a:endParaRPr lang="en-US" altLang="ja-JP" sz="2400" b="1" i="1" dirty="0" smtClean="0">
                <a:solidFill>
                  <a:srgbClr val="002060"/>
                </a:solidFill>
                <a:latin typeface="Arial" panose="020B0604020202020204" pitchFamily="34" charset="0"/>
                <a:cs typeface="Arial" panose="020B0604020202020204" pitchFamily="34" charset="0"/>
              </a:endParaRPr>
            </a:p>
          </p:txBody>
        </p:sp>
        <p:grpSp>
          <p:nvGrpSpPr>
            <p:cNvPr id="3" name="グループ化 2"/>
            <p:cNvGrpSpPr/>
            <p:nvPr/>
          </p:nvGrpSpPr>
          <p:grpSpPr>
            <a:xfrm>
              <a:off x="1140644" y="3699727"/>
              <a:ext cx="6591623" cy="2640040"/>
              <a:chOff x="1140644" y="3699727"/>
              <a:chExt cx="6591623" cy="2640040"/>
            </a:xfrm>
          </p:grpSpPr>
          <p:sp>
            <p:nvSpPr>
              <p:cNvPr id="2" name="ストライプ矢印 1"/>
              <p:cNvSpPr/>
              <p:nvPr/>
            </p:nvSpPr>
            <p:spPr>
              <a:xfrm>
                <a:off x="2966304" y="4571999"/>
                <a:ext cx="2884602" cy="1441925"/>
              </a:xfrm>
              <a:prstGeom prst="stripedRightArrow">
                <a:avLst>
                  <a:gd name="adj1" fmla="val 50000"/>
                  <a:gd name="adj2" fmla="val 34310"/>
                </a:avLst>
              </a:prstGeom>
              <a:gradFill flip="none" rotWithShape="1">
                <a:gsLst>
                  <a:gs pos="0">
                    <a:schemeClr val="bg1">
                      <a:lumMod val="65000"/>
                    </a:schemeClr>
                  </a:gs>
                  <a:gs pos="98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644" y="3782466"/>
                <a:ext cx="1570913" cy="25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887" y="3699727"/>
                <a:ext cx="1793380" cy="264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744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0153" y="260648"/>
            <a:ext cx="8136904" cy="646331"/>
          </a:xfrm>
          <a:prstGeom prst="rect">
            <a:avLst/>
          </a:prstGeom>
          <a:noFill/>
          <a:ln>
            <a:noFill/>
          </a:ln>
        </p:spPr>
        <p:txBody>
          <a:bodyPr wrap="square" rtlCol="0">
            <a:spAutoFit/>
          </a:bodyPr>
          <a:lstStyle/>
          <a:p>
            <a:pPr algn="ct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太陽政策的ＣＰＤの試行</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テキスト ボックス 3"/>
          <p:cNvSpPr txBox="1"/>
          <p:nvPr/>
        </p:nvSpPr>
        <p:spPr>
          <a:xfrm>
            <a:off x="395536" y="969505"/>
            <a:ext cx="8266326" cy="4832092"/>
          </a:xfrm>
          <a:prstGeom prst="rect">
            <a:avLst/>
          </a:prstGeom>
          <a:noFill/>
          <a:ln>
            <a:noFill/>
          </a:ln>
        </p:spPr>
        <p:txBody>
          <a:bodyPr wrap="square" rtlCol="0">
            <a:spAutoFit/>
          </a:bodyPr>
          <a:lstStyle/>
          <a:p>
            <a:pPr marL="285750" indent="-285750">
              <a:buBlip>
                <a:blip r:embed="rId3"/>
              </a:buBlip>
            </a:pPr>
            <a:r>
              <a:rPr lang="ja-JP" altLang="en-US" sz="2400" b="1" dirty="0" smtClean="0">
                <a:solidFill>
                  <a:srgbClr val="002060"/>
                </a:solidFill>
                <a:latin typeface="Arial" pitchFamily="34" charset="0"/>
                <a:cs typeface="Arial" pitchFamily="34" charset="0"/>
              </a:rPr>
              <a:t>太陽政策的ＣＰＤとは？</a:t>
            </a:r>
            <a:endParaRPr lang="en-US" altLang="ja-JP" sz="2400" b="1" dirty="0" smtClean="0">
              <a:solidFill>
                <a:srgbClr val="002060"/>
              </a:solidFill>
              <a:latin typeface="Arial" pitchFamily="34" charset="0"/>
              <a:cs typeface="Arial" pitchFamily="34" charset="0"/>
            </a:endParaRPr>
          </a:p>
          <a:p>
            <a:pPr marL="720000" indent="-342900">
              <a:buFont typeface="Wingdings" pitchFamily="2" charset="2"/>
              <a:buChar char="ü"/>
            </a:pPr>
            <a:r>
              <a:rPr lang="ja-JP" altLang="en-US" sz="2000" b="1" dirty="0">
                <a:solidFill>
                  <a:srgbClr val="002060"/>
                </a:solidFill>
                <a:latin typeface="Arial" panose="020B0604020202020204" pitchFamily="34" charset="0"/>
                <a:cs typeface="Arial" panose="020B0604020202020204" pitchFamily="34" charset="0"/>
              </a:rPr>
              <a:t> </a:t>
            </a:r>
            <a:r>
              <a:rPr lang="ja-JP" altLang="en-US" sz="2000" b="1" dirty="0" smtClean="0">
                <a:solidFill>
                  <a:srgbClr val="FF0000"/>
                </a:solidFill>
                <a:latin typeface="Arial" panose="020B0604020202020204" pitchFamily="34" charset="0"/>
                <a:cs typeface="Arial" panose="020B0604020202020204" pitchFamily="34" charset="0"/>
              </a:rPr>
              <a:t>原子力学会内</a:t>
            </a:r>
            <a:r>
              <a:rPr lang="ja-JP" altLang="en-US" sz="2000" b="1" dirty="0" smtClean="0">
                <a:solidFill>
                  <a:srgbClr val="002060"/>
                </a:solidFill>
                <a:latin typeface="Arial" panose="020B0604020202020204" pitchFamily="34" charset="0"/>
                <a:cs typeface="Arial" panose="020B0604020202020204" pitchFamily="34" charset="0"/>
              </a:rPr>
              <a:t>の、各種委員会、部会、連絡会等の主催する教育的行事のいくつかを、</a:t>
            </a:r>
            <a:r>
              <a:rPr lang="ja-JP" altLang="en-US" sz="2000" b="1" dirty="0" smtClean="0">
                <a:solidFill>
                  <a:srgbClr val="FF0000"/>
                </a:solidFill>
                <a:latin typeface="Arial" panose="020B0604020202020204" pitchFamily="34" charset="0"/>
                <a:cs typeface="Arial" panose="020B0604020202020204" pitchFamily="34" charset="0"/>
              </a:rPr>
              <a:t>教育委員会推奨</a:t>
            </a:r>
            <a:r>
              <a:rPr lang="en-US" altLang="ja-JP" sz="2000" b="1" dirty="0" smtClean="0">
                <a:solidFill>
                  <a:srgbClr val="FF0000"/>
                </a:solidFill>
                <a:latin typeface="Arial" panose="020B0604020202020204" pitchFamily="34" charset="0"/>
                <a:cs typeface="Arial" panose="020B0604020202020204" pitchFamily="34" charset="0"/>
              </a:rPr>
              <a:t>CPD</a:t>
            </a:r>
            <a:r>
              <a:rPr lang="ja-JP" altLang="en-US" sz="2000" b="1" dirty="0" smtClean="0">
                <a:solidFill>
                  <a:srgbClr val="FF0000"/>
                </a:solidFill>
                <a:latin typeface="Arial" panose="020B0604020202020204" pitchFamily="34" charset="0"/>
                <a:cs typeface="Arial" panose="020B0604020202020204" pitchFamily="34" charset="0"/>
              </a:rPr>
              <a:t>プログラム</a:t>
            </a:r>
            <a:r>
              <a:rPr lang="ja-JP" altLang="en-US" sz="2000" b="1" dirty="0" smtClean="0">
                <a:solidFill>
                  <a:srgbClr val="002060"/>
                </a:solidFill>
                <a:latin typeface="Arial" panose="020B0604020202020204" pitchFamily="34" charset="0"/>
                <a:cs typeface="Arial" panose="020B0604020202020204" pitchFamily="34" charset="0"/>
              </a:rPr>
              <a:t>として選定</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smtClean="0">
                <a:solidFill>
                  <a:srgbClr val="002060"/>
                </a:solidFill>
                <a:latin typeface="Arial" panose="020B0604020202020204" pitchFamily="34" charset="0"/>
                <a:cs typeface="Arial" panose="020B0604020202020204" pitchFamily="34" charset="0"/>
              </a:rPr>
              <a:t>教育委推奨</a:t>
            </a:r>
            <a:r>
              <a:rPr lang="en-US" altLang="ja-JP" sz="2000" b="1" dirty="0" smtClean="0">
                <a:solidFill>
                  <a:srgbClr val="002060"/>
                </a:solidFill>
                <a:latin typeface="Arial" panose="020B0604020202020204" pitchFamily="34" charset="0"/>
                <a:cs typeface="Arial" panose="020B0604020202020204" pitchFamily="34" charset="0"/>
              </a:rPr>
              <a:t>CPD</a:t>
            </a:r>
            <a:r>
              <a:rPr lang="ja-JP" altLang="en-US" sz="2000" b="1" dirty="0" smtClean="0">
                <a:solidFill>
                  <a:srgbClr val="002060"/>
                </a:solidFill>
                <a:latin typeface="Arial" panose="020B0604020202020204" pitchFamily="34" charset="0"/>
                <a:cs typeface="Arial" panose="020B0604020202020204" pitchFamily="34" charset="0"/>
              </a:rPr>
              <a:t>プログラムに参画した学会員の実績を、</a:t>
            </a:r>
            <a:r>
              <a:rPr lang="ja-JP" altLang="en-US" sz="2000" b="1" dirty="0" smtClean="0">
                <a:solidFill>
                  <a:srgbClr val="FF0000"/>
                </a:solidFill>
                <a:latin typeface="Arial" panose="020B0604020202020204" pitchFamily="34" charset="0"/>
                <a:cs typeface="Arial" panose="020B0604020202020204" pitchFamily="34" charset="0"/>
              </a:rPr>
              <a:t>自動的に</a:t>
            </a:r>
            <a:r>
              <a:rPr lang="en-US" altLang="ja-JP" sz="2000" b="1" dirty="0" smtClean="0">
                <a:solidFill>
                  <a:srgbClr val="FF0000"/>
                </a:solidFill>
                <a:latin typeface="Arial" panose="020B0604020202020204" pitchFamily="34" charset="0"/>
                <a:cs typeface="Arial" panose="020B0604020202020204" pitchFamily="34" charset="0"/>
              </a:rPr>
              <a:t>CPD</a:t>
            </a:r>
            <a:r>
              <a:rPr lang="ja-JP" altLang="en-US" sz="2000" b="1" dirty="0" smtClean="0">
                <a:solidFill>
                  <a:srgbClr val="FF0000"/>
                </a:solidFill>
                <a:latin typeface="Arial" panose="020B0604020202020204" pitchFamily="34" charset="0"/>
                <a:cs typeface="Arial" panose="020B0604020202020204" pitchFamily="34" charset="0"/>
              </a:rPr>
              <a:t>登録</a:t>
            </a:r>
            <a:r>
              <a:rPr lang="ja-JP" altLang="en-US" sz="2000" b="1" dirty="0" smtClean="0">
                <a:solidFill>
                  <a:srgbClr val="002060"/>
                </a:solidFill>
                <a:latin typeface="Arial" panose="020B0604020202020204" pitchFamily="34" charset="0"/>
                <a:cs typeface="Arial" panose="020B0604020202020204" pitchFamily="34" charset="0"/>
              </a:rPr>
              <a:t>し、「</a:t>
            </a:r>
            <a:r>
              <a:rPr lang="en-US" altLang="ja-JP" sz="2000" b="1" dirty="0" smtClean="0">
                <a:solidFill>
                  <a:srgbClr val="002060"/>
                </a:solidFill>
                <a:latin typeface="Arial" panose="020B0604020202020204" pitchFamily="34" charset="0"/>
                <a:cs typeface="Arial" panose="020B0604020202020204" pitchFamily="34" charset="0"/>
              </a:rPr>
              <a:t>CPD</a:t>
            </a:r>
            <a:r>
              <a:rPr lang="ja-JP" altLang="en-US" sz="2000" b="1" dirty="0" smtClean="0">
                <a:solidFill>
                  <a:srgbClr val="002060"/>
                </a:solidFill>
                <a:latin typeface="Arial" panose="020B0604020202020204" pitchFamily="34" charset="0"/>
                <a:cs typeface="Arial" panose="020B0604020202020204" pitchFamily="34" charset="0"/>
              </a:rPr>
              <a:t>実施証明書」、「</a:t>
            </a:r>
            <a:r>
              <a:rPr lang="en-US" altLang="ja-JP" sz="2000" b="1" dirty="0" smtClean="0">
                <a:solidFill>
                  <a:srgbClr val="002060"/>
                </a:solidFill>
                <a:latin typeface="Arial" panose="020B0604020202020204" pitchFamily="34" charset="0"/>
                <a:cs typeface="Arial" panose="020B0604020202020204" pitchFamily="34" charset="0"/>
              </a:rPr>
              <a:t>CPD</a:t>
            </a:r>
            <a:r>
              <a:rPr lang="ja-JP" altLang="en-US" sz="2000" b="1" dirty="0" smtClean="0">
                <a:solidFill>
                  <a:srgbClr val="002060"/>
                </a:solidFill>
                <a:latin typeface="Arial" panose="020B0604020202020204" pitchFamily="34" charset="0"/>
                <a:cs typeface="Arial" panose="020B0604020202020204" pitchFamily="34" charset="0"/>
              </a:rPr>
              <a:t>実績登録証明書」をメール送付</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smtClean="0">
                <a:solidFill>
                  <a:srgbClr val="002060"/>
                </a:solidFill>
                <a:latin typeface="Arial" panose="020B0604020202020204" pitchFamily="34" charset="0"/>
                <a:cs typeface="Arial" panose="020B0604020202020204" pitchFamily="34" charset="0"/>
              </a:rPr>
              <a:t>会員</a:t>
            </a:r>
            <a:r>
              <a:rPr lang="ja-JP" altLang="en-US" sz="2000" b="1" dirty="0">
                <a:solidFill>
                  <a:srgbClr val="002060"/>
                </a:solidFill>
                <a:latin typeface="Arial" panose="020B0604020202020204" pitchFamily="34" charset="0"/>
                <a:cs typeface="Arial" panose="020B0604020202020204" pitchFamily="34" charset="0"/>
              </a:rPr>
              <a:t>側に</a:t>
            </a:r>
            <a:r>
              <a:rPr lang="ja-JP" altLang="en-US" sz="2000" b="1" dirty="0" smtClean="0">
                <a:solidFill>
                  <a:srgbClr val="002060"/>
                </a:solidFill>
                <a:latin typeface="Arial" panose="020B0604020202020204" pitchFamily="34" charset="0"/>
                <a:cs typeface="Arial" panose="020B0604020202020204" pitchFamily="34" charset="0"/>
              </a:rPr>
              <a:t>は一切手間がかからず、証明書が手元に届く⇒太陽政策</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a:solidFill>
                  <a:srgbClr val="002060"/>
                </a:solidFill>
                <a:latin typeface="Arial" panose="020B0604020202020204" pitchFamily="34" charset="0"/>
                <a:cs typeface="Arial" panose="020B0604020202020204" pitchFamily="34" charset="0"/>
              </a:rPr>
              <a:t>目的</a:t>
            </a:r>
            <a:r>
              <a:rPr lang="ja-JP" altLang="en-US" sz="2000" b="1" dirty="0" smtClean="0">
                <a:solidFill>
                  <a:srgbClr val="002060"/>
                </a:solidFill>
                <a:latin typeface="Arial" panose="020B0604020202020204" pitchFamily="34" charset="0"/>
                <a:cs typeface="Arial" panose="020B0604020202020204" pitchFamily="34" charset="0"/>
              </a:rPr>
              <a:t>は、あくまで、「</a:t>
            </a:r>
            <a:r>
              <a:rPr lang="en-US" altLang="ja-JP" sz="2000" b="1" dirty="0" smtClean="0">
                <a:solidFill>
                  <a:srgbClr val="002060"/>
                </a:solidFill>
                <a:latin typeface="Arial" panose="020B0604020202020204" pitchFamily="34" charset="0"/>
                <a:cs typeface="Arial" panose="020B0604020202020204" pitchFamily="34" charset="0"/>
              </a:rPr>
              <a:t>CPD</a:t>
            </a:r>
            <a:r>
              <a:rPr lang="ja-JP" altLang="en-US" sz="2000" b="1" dirty="0" smtClean="0">
                <a:solidFill>
                  <a:srgbClr val="002060"/>
                </a:solidFill>
                <a:latin typeface="Arial" panose="020B0604020202020204" pitchFamily="34" charset="0"/>
                <a:cs typeface="Arial" panose="020B0604020202020204" pitchFamily="34" charset="0"/>
              </a:rPr>
              <a:t>という考え、仕組の</a:t>
            </a:r>
            <a:r>
              <a:rPr lang="ja-JP" altLang="en-US" sz="2000" b="1" dirty="0" smtClean="0">
                <a:solidFill>
                  <a:srgbClr val="FF0000"/>
                </a:solidFill>
                <a:latin typeface="Arial" panose="020B0604020202020204" pitchFamily="34" charset="0"/>
                <a:cs typeface="Arial" panose="020B0604020202020204" pitchFamily="34" charset="0"/>
              </a:rPr>
              <a:t>普及啓発</a:t>
            </a:r>
            <a:r>
              <a:rPr lang="ja-JP" altLang="en-US" sz="2000" b="1" dirty="0" smtClean="0">
                <a:solidFill>
                  <a:srgbClr val="002060"/>
                </a:solidFill>
                <a:latin typeface="Arial" panose="020B0604020202020204" pitchFamily="34" charset="0"/>
                <a:cs typeface="Arial" panose="020B0604020202020204" pitchFamily="34" charset="0"/>
              </a:rPr>
              <a:t>」</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endParaRPr lang="en-US" altLang="ja-JP" sz="2000" b="1" dirty="0">
              <a:solidFill>
                <a:srgbClr val="002060"/>
              </a:solidFill>
              <a:latin typeface="Arial" panose="020B0604020202020204" pitchFamily="34" charset="0"/>
              <a:cs typeface="Arial" panose="020B0604020202020204" pitchFamily="34" charset="0"/>
            </a:endParaRPr>
          </a:p>
          <a:p>
            <a:pPr marL="285750" indent="-285750">
              <a:buBlip>
                <a:blip r:embed="rId3"/>
              </a:buBlip>
            </a:pPr>
            <a:r>
              <a:rPr lang="ja-JP" altLang="en-US" sz="2400" b="1" dirty="0">
                <a:solidFill>
                  <a:srgbClr val="002060"/>
                </a:solidFill>
                <a:latin typeface="Arial" pitchFamily="34" charset="0"/>
                <a:cs typeface="Arial" pitchFamily="34" charset="0"/>
              </a:rPr>
              <a:t>取り組み</a:t>
            </a:r>
            <a:r>
              <a:rPr lang="ja-JP" altLang="en-US" sz="2400" b="1" dirty="0" smtClean="0">
                <a:solidFill>
                  <a:srgbClr val="002060"/>
                </a:solidFill>
                <a:latin typeface="Arial" pitchFamily="34" charset="0"/>
                <a:cs typeface="Arial" pitchFamily="34" charset="0"/>
              </a:rPr>
              <a:t>の経過</a:t>
            </a:r>
            <a:endParaRPr lang="en-US" altLang="ja-JP" sz="2400" b="1" dirty="0">
              <a:solidFill>
                <a:srgbClr val="002060"/>
              </a:solidFill>
              <a:latin typeface="Arial" pitchFamily="34" charset="0"/>
              <a:cs typeface="Arial" pitchFamily="34" charset="0"/>
            </a:endParaRPr>
          </a:p>
          <a:p>
            <a:pPr marL="720000" indent="-342900">
              <a:buFont typeface="Wingdings" pitchFamily="2" charset="2"/>
              <a:buChar char="ü"/>
            </a:pPr>
            <a:r>
              <a:rPr lang="en-US" altLang="ja-JP" sz="2000" b="1" dirty="0" smtClean="0">
                <a:solidFill>
                  <a:srgbClr val="002060"/>
                </a:solidFill>
                <a:latin typeface="Arial" panose="020B0604020202020204" pitchFamily="34" charset="0"/>
                <a:cs typeface="Arial" panose="020B0604020202020204" pitchFamily="34" charset="0"/>
              </a:rPr>
              <a:t>2014</a:t>
            </a:r>
            <a:r>
              <a:rPr lang="ja-JP" altLang="en-US" sz="2000" b="1" dirty="0" smtClean="0">
                <a:solidFill>
                  <a:srgbClr val="002060"/>
                </a:solidFill>
                <a:latin typeface="Arial" panose="020B0604020202020204" pitchFamily="34" charset="0"/>
                <a:cs typeface="Arial" panose="020B0604020202020204" pitchFamily="34" charset="0"/>
              </a:rPr>
              <a:t>年</a:t>
            </a:r>
            <a:r>
              <a:rPr lang="en-US" altLang="ja-JP" sz="2000" b="1" dirty="0" smtClean="0">
                <a:solidFill>
                  <a:srgbClr val="002060"/>
                </a:solidFill>
                <a:latin typeface="Arial" panose="020B0604020202020204" pitchFamily="34" charset="0"/>
                <a:cs typeface="Arial" panose="020B0604020202020204" pitchFamily="34" charset="0"/>
              </a:rPr>
              <a:t>8</a:t>
            </a:r>
            <a:r>
              <a:rPr lang="ja-JP" altLang="en-US" sz="2000" b="1" dirty="0" smtClean="0">
                <a:solidFill>
                  <a:srgbClr val="002060"/>
                </a:solidFill>
                <a:latin typeface="Arial" panose="020B0604020202020204" pitchFamily="34" charset="0"/>
                <a:cs typeface="Arial" panose="020B0604020202020204" pitchFamily="34" charset="0"/>
              </a:rPr>
              <a:t>月、日本原子力学会内（部会等運営委員会）にて、教育委員会より、</a:t>
            </a:r>
            <a:r>
              <a:rPr lang="ja-JP" altLang="en-US" sz="2000" b="1" dirty="0" smtClean="0">
                <a:solidFill>
                  <a:srgbClr val="FF0000"/>
                </a:solidFill>
                <a:latin typeface="Arial" panose="020B0604020202020204" pitchFamily="34" charset="0"/>
                <a:cs typeface="Arial" panose="020B0604020202020204" pitchFamily="34" charset="0"/>
              </a:rPr>
              <a:t>各部会・連絡会</a:t>
            </a:r>
            <a:r>
              <a:rPr lang="ja-JP" altLang="en-US" sz="2000" b="1" dirty="0" smtClean="0">
                <a:solidFill>
                  <a:srgbClr val="002060"/>
                </a:solidFill>
                <a:latin typeface="Arial" panose="020B0604020202020204" pitchFamily="34" charset="0"/>
                <a:cs typeface="Arial" panose="020B0604020202020204" pitchFamily="34" charset="0"/>
              </a:rPr>
              <a:t>に協力を要請（情報提供）</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ja-JP" altLang="en-US" sz="2000" b="1" dirty="0" smtClean="0">
                <a:solidFill>
                  <a:srgbClr val="002060"/>
                </a:solidFill>
                <a:latin typeface="Arial" panose="020B0604020202020204" pitchFamily="34" charset="0"/>
                <a:cs typeface="Arial" panose="020B0604020202020204" pitchFamily="34" charset="0"/>
              </a:rPr>
              <a:t>理事会直轄の</a:t>
            </a:r>
            <a:r>
              <a:rPr lang="ja-JP" altLang="en-US" sz="2000" b="1" dirty="0" smtClean="0">
                <a:solidFill>
                  <a:srgbClr val="FF0000"/>
                </a:solidFill>
                <a:latin typeface="Arial" panose="020B0604020202020204" pitchFamily="34" charset="0"/>
                <a:cs typeface="Arial" panose="020B0604020202020204" pitchFamily="34" charset="0"/>
              </a:rPr>
              <a:t>倫理委員会、標準委員会</a:t>
            </a:r>
            <a:r>
              <a:rPr lang="ja-JP" altLang="en-US" sz="2000" b="1" dirty="0" smtClean="0">
                <a:solidFill>
                  <a:srgbClr val="002060"/>
                </a:solidFill>
                <a:latin typeface="Arial" panose="020B0604020202020204" pitchFamily="34" charset="0"/>
                <a:cs typeface="Arial" panose="020B0604020202020204" pitchFamily="34" charset="0"/>
              </a:rPr>
              <a:t>に協力要請</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smtClean="0">
                <a:solidFill>
                  <a:srgbClr val="002060"/>
                </a:solidFill>
                <a:latin typeface="Arial" panose="020B0604020202020204" pitchFamily="34" charset="0"/>
                <a:cs typeface="Arial" panose="020B0604020202020204" pitchFamily="34" charset="0"/>
              </a:rPr>
              <a:t>2015</a:t>
            </a:r>
            <a:r>
              <a:rPr lang="ja-JP" altLang="en-US" sz="2000" b="1" dirty="0" smtClean="0">
                <a:solidFill>
                  <a:srgbClr val="002060"/>
                </a:solidFill>
                <a:latin typeface="Arial" panose="020B0604020202020204" pitchFamily="34" charset="0"/>
                <a:cs typeface="Arial" panose="020B0604020202020204" pitchFamily="34" charset="0"/>
              </a:rPr>
              <a:t>年</a:t>
            </a:r>
            <a:r>
              <a:rPr lang="en-US" altLang="ja-JP" sz="2000" b="1" dirty="0" smtClean="0">
                <a:solidFill>
                  <a:srgbClr val="002060"/>
                </a:solidFill>
                <a:latin typeface="Arial" panose="020B0604020202020204" pitchFamily="34" charset="0"/>
                <a:cs typeface="Arial" panose="020B0604020202020204" pitchFamily="34" charset="0"/>
              </a:rPr>
              <a:t>3</a:t>
            </a:r>
            <a:r>
              <a:rPr lang="ja-JP" altLang="en-US" sz="2000" b="1" dirty="0" smtClean="0">
                <a:solidFill>
                  <a:srgbClr val="002060"/>
                </a:solidFill>
                <a:latin typeface="Arial" panose="020B0604020202020204" pitchFamily="34" charset="0"/>
                <a:cs typeface="Arial" panose="020B0604020202020204" pitchFamily="34" charset="0"/>
              </a:rPr>
              <a:t>月、実施の方向で</a:t>
            </a:r>
            <a:r>
              <a:rPr lang="ja-JP" altLang="en-US" sz="2000" b="1" dirty="0" smtClean="0">
                <a:solidFill>
                  <a:srgbClr val="FF0000"/>
                </a:solidFill>
                <a:latin typeface="Arial" panose="020B0604020202020204" pitchFamily="34" charset="0"/>
                <a:cs typeface="Arial" panose="020B0604020202020204" pitchFamily="34" charset="0"/>
              </a:rPr>
              <a:t>理事会了解</a:t>
            </a:r>
            <a:r>
              <a:rPr lang="ja-JP" altLang="en-US" sz="2000" b="1" dirty="0" smtClean="0">
                <a:solidFill>
                  <a:srgbClr val="002060"/>
                </a:solidFill>
                <a:latin typeface="Arial" panose="020B0604020202020204" pitchFamily="34" charset="0"/>
                <a:cs typeface="Arial" panose="020B0604020202020204" pitchFamily="34" charset="0"/>
              </a:rPr>
              <a:t>取得</a:t>
            </a:r>
            <a:endParaRPr lang="en-US" altLang="ja-JP" sz="2000" b="1" dirty="0" smtClean="0">
              <a:solidFill>
                <a:srgbClr val="002060"/>
              </a:solidFill>
              <a:latin typeface="Arial" panose="020B0604020202020204" pitchFamily="34" charset="0"/>
              <a:cs typeface="Arial" panose="020B0604020202020204" pitchFamily="34" charset="0"/>
            </a:endParaRPr>
          </a:p>
          <a:p>
            <a:pPr marL="720000" indent="-342900">
              <a:buFont typeface="Wingdings" pitchFamily="2" charset="2"/>
              <a:buChar char="ü"/>
            </a:pPr>
            <a:r>
              <a:rPr lang="en-US" altLang="ja-JP" sz="2000" b="1" dirty="0">
                <a:solidFill>
                  <a:srgbClr val="002060"/>
                </a:solidFill>
                <a:latin typeface="Arial" panose="020B0604020202020204" pitchFamily="34" charset="0"/>
                <a:cs typeface="Arial" panose="020B0604020202020204" pitchFamily="34" charset="0"/>
              </a:rPr>
              <a:t>2015</a:t>
            </a:r>
            <a:r>
              <a:rPr lang="ja-JP" altLang="en-US" sz="2000" b="1" dirty="0">
                <a:solidFill>
                  <a:srgbClr val="002060"/>
                </a:solidFill>
                <a:latin typeface="Arial" panose="020B0604020202020204" pitchFamily="34" charset="0"/>
                <a:cs typeface="Arial" panose="020B0604020202020204" pitchFamily="34" charset="0"/>
              </a:rPr>
              <a:t>年</a:t>
            </a:r>
            <a:r>
              <a:rPr lang="en-US" altLang="ja-JP" sz="2000" b="1" dirty="0">
                <a:solidFill>
                  <a:srgbClr val="002060"/>
                </a:solidFill>
                <a:latin typeface="Arial" panose="020B0604020202020204" pitchFamily="34" charset="0"/>
                <a:cs typeface="Arial" panose="020B0604020202020204" pitchFamily="34" charset="0"/>
              </a:rPr>
              <a:t>10</a:t>
            </a:r>
            <a:r>
              <a:rPr lang="ja-JP" altLang="en-US" sz="2000" b="1" dirty="0">
                <a:solidFill>
                  <a:srgbClr val="002060"/>
                </a:solidFill>
                <a:latin typeface="Arial" panose="020B0604020202020204" pitchFamily="34" charset="0"/>
                <a:cs typeface="Arial" panose="020B0604020202020204" pitchFamily="34" charset="0"/>
              </a:rPr>
              <a:t>月、原子力安全部会主催セミナーより</a:t>
            </a:r>
            <a:r>
              <a:rPr lang="ja-JP" altLang="en-US" sz="2000" b="1" dirty="0" smtClean="0">
                <a:solidFill>
                  <a:srgbClr val="FF0000"/>
                </a:solidFill>
                <a:latin typeface="Arial" panose="020B0604020202020204" pitchFamily="34" charset="0"/>
                <a:cs typeface="Arial" panose="020B0604020202020204" pitchFamily="34" charset="0"/>
              </a:rPr>
              <a:t>登録を再開</a:t>
            </a:r>
            <a:endParaRPr lang="en-US" altLang="ja-JP" sz="20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453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0153" y="260648"/>
            <a:ext cx="8136904" cy="646331"/>
          </a:xfrm>
          <a:prstGeom prst="rect">
            <a:avLst/>
          </a:prstGeom>
          <a:noFill/>
        </p:spPr>
        <p:txBody>
          <a:bodyPr wrap="square" rtlCol="0">
            <a:spAutoFit/>
          </a:bodyPr>
          <a:lstStyle/>
          <a:p>
            <a:pPr algn="ctr"/>
            <a:r>
              <a:rPr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証明書</a:t>
            </a:r>
            <a:r>
              <a:rPr lang="ja-JP" altLang="en-US" sz="3600"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サンプル</a:t>
            </a:r>
            <a:endParaRPr kumimoji="1" lang="ja-JP" altLang="en-US" sz="3600"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1" y="906979"/>
            <a:ext cx="3704734" cy="52299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962" y="1280536"/>
            <a:ext cx="3707095" cy="53220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689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3702</TotalTime>
  <Words>1613</Words>
  <Application>Microsoft Office PowerPoint</Application>
  <PresentationFormat>画面に合わせる (4:3)</PresentationFormat>
  <Paragraphs>251</Paragraphs>
  <Slides>19</Slides>
  <Notes>18</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日本原子力学会 教育委員会の進める CPD(継続研鑽)登録制度の 現状と課題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MITSUBISHI HEAVY INDUSTRIES,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日本原燃</cp:lastModifiedBy>
  <cp:revision>327</cp:revision>
  <cp:lastPrinted>2016-05-16T02:05:17Z</cp:lastPrinted>
  <dcterms:created xsi:type="dcterms:W3CDTF">2013-02-07T06:11:49Z</dcterms:created>
  <dcterms:modified xsi:type="dcterms:W3CDTF">2018-03-13T03:52:44Z</dcterms:modified>
</cp:coreProperties>
</file>